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92" r:id="rId11"/>
    <p:sldId id="293" r:id="rId12"/>
    <p:sldId id="266" r:id="rId13"/>
    <p:sldId id="269" r:id="rId14"/>
    <p:sldId id="279" r:id="rId15"/>
    <p:sldId id="281" r:id="rId16"/>
    <p:sldId id="267" r:id="rId17"/>
    <p:sldId id="294" r:id="rId18"/>
    <p:sldId id="290" r:id="rId19"/>
    <p:sldId id="295" r:id="rId20"/>
    <p:sldId id="296" r:id="rId21"/>
    <p:sldId id="297" r:id="rId22"/>
    <p:sldId id="298" r:id="rId23"/>
    <p:sldId id="268" r:id="rId24"/>
    <p:sldId id="282" r:id="rId25"/>
    <p:sldId id="283" r:id="rId26"/>
    <p:sldId id="284" r:id="rId27"/>
    <p:sldId id="286" r:id="rId28"/>
    <p:sldId id="285" r:id="rId29"/>
    <p:sldId id="288" r:id="rId30"/>
    <p:sldId id="287" r:id="rId31"/>
    <p:sldId id="291"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91"/>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12/7/21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12/7/21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D98C47-4392-494B-B1EB-740908F57856}"/>
              </a:ext>
            </a:extLst>
          </p:cNvPr>
          <p:cNvSpPr>
            <a:spLocks noGrp="1"/>
          </p:cNvSpPr>
          <p:nvPr>
            <p:ph type="ctrTitle"/>
          </p:nvPr>
        </p:nvSpPr>
        <p:spPr/>
        <p:txBody>
          <a:bodyPr/>
          <a:lstStyle/>
          <a:p>
            <a:r>
              <a:rPr lang="it-IT" dirty="0"/>
              <a:t>Obbligazioni da delitto</a:t>
            </a:r>
          </a:p>
        </p:txBody>
      </p:sp>
      <p:sp>
        <p:nvSpPr>
          <p:cNvPr id="3" name="Sottotitolo 2">
            <a:extLst>
              <a:ext uri="{FF2B5EF4-FFF2-40B4-BE49-F238E27FC236}">
                <a16:creationId xmlns:a16="http://schemas.microsoft.com/office/drawing/2014/main" id="{05B32D8B-AEE5-3F47-A8C1-53A7BE39BA5E}"/>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44151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15D111-61E1-E140-84E2-003D6EEAC833}"/>
              </a:ext>
            </a:extLst>
          </p:cNvPr>
          <p:cNvSpPr>
            <a:spLocks noGrp="1"/>
          </p:cNvSpPr>
          <p:nvPr>
            <p:ph type="title"/>
          </p:nvPr>
        </p:nvSpPr>
        <p:spPr>
          <a:xfrm>
            <a:off x="1141413" y="168166"/>
            <a:ext cx="9905998" cy="1208689"/>
          </a:xfrm>
        </p:spPr>
        <p:txBody>
          <a:bodyPr/>
          <a:lstStyle/>
          <a:p>
            <a:pPr algn="ctr"/>
            <a:r>
              <a:rPr lang="it-IT" dirty="0"/>
              <a:t>AZIONI DI FURTO</a:t>
            </a:r>
          </a:p>
        </p:txBody>
      </p:sp>
      <p:sp>
        <p:nvSpPr>
          <p:cNvPr id="3" name="Segnaposto contenuto 2">
            <a:extLst>
              <a:ext uri="{FF2B5EF4-FFF2-40B4-BE49-F238E27FC236}">
                <a16:creationId xmlns:a16="http://schemas.microsoft.com/office/drawing/2014/main" id="{2FAFC7C8-A886-4742-939A-F4734AAAB899}"/>
              </a:ext>
            </a:extLst>
          </p:cNvPr>
          <p:cNvSpPr>
            <a:spLocks noGrp="1"/>
          </p:cNvSpPr>
          <p:nvPr>
            <p:ph idx="1"/>
          </p:nvPr>
        </p:nvSpPr>
        <p:spPr>
          <a:xfrm>
            <a:off x="1141413" y="1376855"/>
            <a:ext cx="9905998" cy="5034455"/>
          </a:xfrm>
        </p:spPr>
        <p:txBody>
          <a:bodyPr>
            <a:noAutofit/>
          </a:bodyPr>
          <a:lstStyle/>
          <a:p>
            <a:pPr algn="just"/>
            <a:r>
              <a:rPr lang="it-IT" sz="2800" dirty="0"/>
              <a:t>All’</a:t>
            </a:r>
            <a:r>
              <a:rPr lang="it-IT" sz="2800" b="1" i="1" dirty="0" err="1"/>
              <a:t>actio</a:t>
            </a:r>
            <a:r>
              <a:rPr lang="it-IT" sz="2800" b="1" i="1" dirty="0"/>
              <a:t> furti </a:t>
            </a:r>
            <a:r>
              <a:rPr lang="it-IT" sz="2800" dirty="0"/>
              <a:t>è legittimato attivo chi abbia interesse alla conservazione della cosa (ad es. chi risponde di </a:t>
            </a:r>
            <a:r>
              <a:rPr lang="it-IT" sz="2800" i="1" dirty="0"/>
              <a:t>custodia </a:t>
            </a:r>
            <a:r>
              <a:rPr lang="it-IT" sz="2800" dirty="0"/>
              <a:t>nei confronti del proprietario).</a:t>
            </a:r>
          </a:p>
          <a:p>
            <a:pPr algn="just"/>
            <a:r>
              <a:rPr lang="it-IT" sz="2800" dirty="0">
                <a:solidFill>
                  <a:srgbClr val="0000FF"/>
                </a:solidFill>
                <a:latin typeface="Comic Sans MS"/>
                <a:cs typeface="Comic Sans MS"/>
              </a:rPr>
              <a:t>(Gai 3. E così se un titolare di lavanderia ha ricevuto ad un prezzo definito dei vestiti da pulire e trattare o un sarto ha ricevuto dei vestiti da accomodare, e li avrà persi a causa di un furto, lui stesso avrà l’azione da furto, non il proprietario, …)</a:t>
            </a:r>
            <a:endParaRPr lang="it-IT" sz="2800" dirty="0"/>
          </a:p>
        </p:txBody>
      </p:sp>
    </p:spTree>
    <p:extLst>
      <p:ext uri="{BB962C8B-B14F-4D97-AF65-F5344CB8AC3E}">
        <p14:creationId xmlns:p14="http://schemas.microsoft.com/office/powerpoint/2010/main" val="312287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B0D1F-77FE-E541-8148-6013264C1BA4}"/>
              </a:ext>
            </a:extLst>
          </p:cNvPr>
          <p:cNvSpPr>
            <a:spLocks noGrp="1"/>
          </p:cNvSpPr>
          <p:nvPr>
            <p:ph type="title"/>
          </p:nvPr>
        </p:nvSpPr>
        <p:spPr>
          <a:xfrm>
            <a:off x="1141413" y="105103"/>
            <a:ext cx="9905998" cy="1303283"/>
          </a:xfrm>
        </p:spPr>
        <p:txBody>
          <a:bodyPr/>
          <a:lstStyle/>
          <a:p>
            <a:pPr algn="ctr"/>
            <a:r>
              <a:rPr lang="it-IT" i="1" dirty="0" err="1"/>
              <a:t>Condictio</a:t>
            </a:r>
            <a:r>
              <a:rPr lang="it-IT" i="1" dirty="0"/>
              <a:t> ex causa furtiva</a:t>
            </a:r>
          </a:p>
        </p:txBody>
      </p:sp>
      <p:sp>
        <p:nvSpPr>
          <p:cNvPr id="3" name="Segnaposto contenuto 2">
            <a:extLst>
              <a:ext uri="{FF2B5EF4-FFF2-40B4-BE49-F238E27FC236}">
                <a16:creationId xmlns:a16="http://schemas.microsoft.com/office/drawing/2014/main" id="{B8605D78-41FE-FE44-AE8B-A8A1AC6B5F4C}"/>
              </a:ext>
            </a:extLst>
          </p:cNvPr>
          <p:cNvSpPr>
            <a:spLocks noGrp="1"/>
          </p:cNvSpPr>
          <p:nvPr>
            <p:ph idx="1"/>
          </p:nvPr>
        </p:nvSpPr>
        <p:spPr>
          <a:xfrm>
            <a:off x="1141413" y="1408387"/>
            <a:ext cx="9905998" cy="4382814"/>
          </a:xfrm>
        </p:spPr>
        <p:txBody>
          <a:bodyPr/>
          <a:lstStyle/>
          <a:p>
            <a:pPr algn="just"/>
            <a:r>
              <a:rPr lang="it-IT" sz="3200" dirty="0"/>
              <a:t>Esiste anche un’azione reipersecutoria, detta </a:t>
            </a:r>
            <a:r>
              <a:rPr lang="it-IT" sz="3200" b="1" i="1" dirty="0" err="1"/>
              <a:t>condictio</a:t>
            </a:r>
            <a:r>
              <a:rPr lang="it-IT" sz="3200" b="1" i="1" dirty="0"/>
              <a:t> ex causa furtiva</a:t>
            </a:r>
            <a:r>
              <a:rPr lang="it-IT" sz="3200" dirty="0"/>
              <a:t>, che può esperire solo il derubato proprietario contro il ladro, anche se non più possessore.</a:t>
            </a:r>
          </a:p>
          <a:p>
            <a:pPr algn="just"/>
            <a:r>
              <a:rPr lang="it-IT" sz="3200" dirty="0"/>
              <a:t>Si può cumulare con l’</a:t>
            </a:r>
            <a:r>
              <a:rPr lang="it-IT" sz="3200" i="1" dirty="0" err="1"/>
              <a:t>actio</a:t>
            </a:r>
            <a:r>
              <a:rPr lang="it-IT" sz="3200" i="1" dirty="0"/>
              <a:t> furti</a:t>
            </a:r>
            <a:endParaRPr lang="it-IT" sz="3200" dirty="0"/>
          </a:p>
          <a:p>
            <a:endParaRPr lang="it-IT" dirty="0"/>
          </a:p>
        </p:txBody>
      </p:sp>
    </p:spTree>
    <p:extLst>
      <p:ext uri="{BB962C8B-B14F-4D97-AF65-F5344CB8AC3E}">
        <p14:creationId xmlns:p14="http://schemas.microsoft.com/office/powerpoint/2010/main" val="387326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21779C-B8E7-734B-B98A-67577875B6C2}"/>
              </a:ext>
            </a:extLst>
          </p:cNvPr>
          <p:cNvSpPr>
            <a:spLocks noGrp="1"/>
          </p:cNvSpPr>
          <p:nvPr>
            <p:ph type="title"/>
          </p:nvPr>
        </p:nvSpPr>
        <p:spPr>
          <a:xfrm>
            <a:off x="1141413" y="609600"/>
            <a:ext cx="9905998" cy="1114097"/>
          </a:xfrm>
        </p:spPr>
        <p:txBody>
          <a:bodyPr/>
          <a:lstStyle/>
          <a:p>
            <a:pPr algn="ctr"/>
            <a:r>
              <a:rPr lang="it-IT" dirty="0"/>
              <a:t>RAPINA</a:t>
            </a:r>
          </a:p>
        </p:txBody>
      </p:sp>
      <p:sp>
        <p:nvSpPr>
          <p:cNvPr id="3" name="Segnaposto contenuto 2">
            <a:extLst>
              <a:ext uri="{FF2B5EF4-FFF2-40B4-BE49-F238E27FC236}">
                <a16:creationId xmlns:a16="http://schemas.microsoft.com/office/drawing/2014/main" id="{7DBA4864-61E3-F742-94BB-0000F7B43305}"/>
              </a:ext>
            </a:extLst>
          </p:cNvPr>
          <p:cNvSpPr>
            <a:spLocks noGrp="1"/>
          </p:cNvSpPr>
          <p:nvPr>
            <p:ph idx="1"/>
          </p:nvPr>
        </p:nvSpPr>
        <p:spPr>
          <a:xfrm>
            <a:off x="1141413" y="1870841"/>
            <a:ext cx="9905998" cy="3920359"/>
          </a:xfrm>
        </p:spPr>
        <p:txBody>
          <a:bodyPr/>
          <a:lstStyle/>
          <a:p>
            <a:pPr marL="0" indent="0" algn="just">
              <a:buNone/>
            </a:pPr>
            <a:r>
              <a:rPr lang="it-IT" sz="3200" dirty="0"/>
              <a:t>Nel I sec. a.C. il pretore inserisce nell’editto l’</a:t>
            </a:r>
            <a:r>
              <a:rPr lang="it-IT" sz="3200" i="1" dirty="0" err="1"/>
              <a:t>actio</a:t>
            </a:r>
            <a:r>
              <a:rPr lang="it-IT" sz="3200" i="1" dirty="0"/>
              <a:t> vi </a:t>
            </a:r>
            <a:r>
              <a:rPr lang="it-IT" sz="3200" i="1" dirty="0" err="1"/>
              <a:t>bonorum</a:t>
            </a:r>
            <a:r>
              <a:rPr lang="it-IT" sz="3200" i="1" dirty="0"/>
              <a:t> </a:t>
            </a:r>
            <a:r>
              <a:rPr lang="it-IT" sz="3200" i="1" dirty="0" err="1"/>
              <a:t>raptorum</a:t>
            </a:r>
            <a:r>
              <a:rPr lang="it-IT" sz="3200" i="1" dirty="0"/>
              <a:t> </a:t>
            </a:r>
            <a:r>
              <a:rPr lang="it-IT" sz="3200" dirty="0"/>
              <a:t>per sanzionare i furti violenti con la pena nel quadruplo, anche se non sono furti manifesti.</a:t>
            </a:r>
          </a:p>
          <a:p>
            <a:endParaRPr lang="it-IT" dirty="0"/>
          </a:p>
        </p:txBody>
      </p:sp>
    </p:spTree>
    <p:extLst>
      <p:ext uri="{BB962C8B-B14F-4D97-AF65-F5344CB8AC3E}">
        <p14:creationId xmlns:p14="http://schemas.microsoft.com/office/powerpoint/2010/main" val="29387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1413" y="136634"/>
            <a:ext cx="9905998" cy="1313794"/>
          </a:xfrm>
        </p:spPr>
        <p:txBody>
          <a:bodyPr/>
          <a:lstStyle/>
          <a:p>
            <a:pPr algn="ctr" eaLnBrk="1" hangingPunct="1"/>
            <a:r>
              <a:rPr lang="it-IT" i="1" dirty="0">
                <a:latin typeface="Arial" charset="0"/>
                <a:ea typeface="ＭＳ Ｐゴシック" charset="0"/>
              </a:rPr>
              <a:t>INIURIA</a:t>
            </a:r>
          </a:p>
        </p:txBody>
      </p:sp>
      <p:sp>
        <p:nvSpPr>
          <p:cNvPr id="50179" name="Rectangle 3"/>
          <p:cNvSpPr>
            <a:spLocks noGrp="1" noChangeArrowheads="1"/>
          </p:cNvSpPr>
          <p:nvPr>
            <p:ph type="body" idx="1"/>
          </p:nvPr>
        </p:nvSpPr>
        <p:spPr>
          <a:xfrm>
            <a:off x="1008993" y="1219201"/>
            <a:ext cx="10510345" cy="5202621"/>
          </a:xfrm>
        </p:spPr>
        <p:txBody>
          <a:bodyPr>
            <a:normAutofit lnSpcReduction="10000"/>
          </a:bodyPr>
          <a:lstStyle/>
          <a:p>
            <a:pPr marL="0" indent="0" algn="just">
              <a:buNone/>
            </a:pPr>
            <a:r>
              <a:rPr lang="it-IT" sz="2800" dirty="0">
                <a:latin typeface="Arial"/>
                <a:cs typeface="Arial"/>
              </a:rPr>
              <a:t>Le XII Tavole prevedono:</a:t>
            </a:r>
          </a:p>
          <a:p>
            <a:pPr algn="just"/>
            <a:r>
              <a:rPr lang="it-IT" sz="2800" dirty="0">
                <a:latin typeface="Arial"/>
                <a:cs typeface="Arial"/>
              </a:rPr>
              <a:t>1) </a:t>
            </a:r>
            <a:r>
              <a:rPr lang="it-IT" sz="2800" i="1" dirty="0" err="1">
                <a:latin typeface="Arial"/>
                <a:cs typeface="Arial"/>
              </a:rPr>
              <a:t>membrum</a:t>
            </a:r>
            <a:r>
              <a:rPr lang="it-IT" sz="2800" i="1" dirty="0">
                <a:latin typeface="Arial"/>
                <a:cs typeface="Arial"/>
              </a:rPr>
              <a:t> </a:t>
            </a:r>
            <a:r>
              <a:rPr lang="it-IT" sz="2800" i="1" dirty="0" err="1">
                <a:latin typeface="Arial"/>
                <a:cs typeface="Arial"/>
              </a:rPr>
              <a:t>ruptum</a:t>
            </a:r>
            <a:r>
              <a:rPr lang="it-IT" sz="2800" i="1" dirty="0">
                <a:latin typeface="Arial"/>
                <a:cs typeface="Arial"/>
              </a:rPr>
              <a:t> </a:t>
            </a:r>
            <a:r>
              <a:rPr lang="it-IT" sz="2800" dirty="0">
                <a:latin typeface="Arial"/>
                <a:cs typeface="Arial"/>
              </a:rPr>
              <a:t>= </a:t>
            </a:r>
            <a:r>
              <a:rPr lang="it-IT" sz="2800" i="1" dirty="0" err="1">
                <a:latin typeface="Arial"/>
                <a:cs typeface="Arial"/>
              </a:rPr>
              <a:t>talio</a:t>
            </a:r>
            <a:r>
              <a:rPr lang="it-IT" sz="2800" dirty="0">
                <a:latin typeface="Arial"/>
                <a:cs typeface="Arial"/>
              </a:rPr>
              <a:t>, </a:t>
            </a:r>
            <a:r>
              <a:rPr lang="it-IT" sz="2800" i="1" dirty="0">
                <a:latin typeface="Arial"/>
                <a:cs typeface="Arial"/>
              </a:rPr>
              <a:t>ni </a:t>
            </a:r>
            <a:r>
              <a:rPr lang="it-IT" sz="2800" i="1" dirty="0" err="1">
                <a:latin typeface="Arial"/>
                <a:cs typeface="Arial"/>
              </a:rPr>
              <a:t>cum</a:t>
            </a:r>
            <a:r>
              <a:rPr lang="it-IT" sz="2800" i="1" dirty="0">
                <a:latin typeface="Arial"/>
                <a:cs typeface="Arial"/>
              </a:rPr>
              <a:t> </a:t>
            </a:r>
            <a:r>
              <a:rPr lang="it-IT" sz="2800" i="1" dirty="0" err="1">
                <a:latin typeface="Arial"/>
                <a:cs typeface="Arial"/>
              </a:rPr>
              <a:t>eo</a:t>
            </a:r>
            <a:r>
              <a:rPr lang="it-IT" sz="2800" i="1" dirty="0">
                <a:latin typeface="Arial"/>
                <a:cs typeface="Arial"/>
              </a:rPr>
              <a:t> </a:t>
            </a:r>
            <a:r>
              <a:rPr lang="it-IT" sz="2800" i="1" dirty="0" err="1">
                <a:latin typeface="Arial"/>
                <a:cs typeface="Arial"/>
              </a:rPr>
              <a:t>pacit</a:t>
            </a:r>
            <a:endParaRPr lang="it-IT" sz="2800" dirty="0">
              <a:latin typeface="Arial"/>
              <a:cs typeface="Arial"/>
            </a:endParaRPr>
          </a:p>
          <a:p>
            <a:pPr algn="just"/>
            <a:r>
              <a:rPr lang="it-IT" sz="2800" dirty="0">
                <a:latin typeface="Arial"/>
                <a:cs typeface="Arial"/>
              </a:rPr>
              <a:t>2) </a:t>
            </a:r>
            <a:r>
              <a:rPr lang="it-IT" sz="2800" i="1" dirty="0" err="1">
                <a:latin typeface="Arial"/>
                <a:cs typeface="Arial"/>
              </a:rPr>
              <a:t>os</a:t>
            </a:r>
            <a:r>
              <a:rPr lang="it-IT" sz="2800" i="1" dirty="0">
                <a:latin typeface="Arial"/>
                <a:cs typeface="Arial"/>
              </a:rPr>
              <a:t> </a:t>
            </a:r>
            <a:r>
              <a:rPr lang="it-IT" sz="2800" i="1" dirty="0" err="1">
                <a:latin typeface="Arial"/>
                <a:cs typeface="Arial"/>
              </a:rPr>
              <a:t>fractum</a:t>
            </a:r>
            <a:r>
              <a:rPr lang="it-IT" sz="2800" i="1" dirty="0">
                <a:latin typeface="Arial"/>
                <a:cs typeface="Arial"/>
              </a:rPr>
              <a:t> = </a:t>
            </a:r>
            <a:r>
              <a:rPr lang="it-IT" sz="2800" dirty="0">
                <a:latin typeface="Arial"/>
                <a:cs typeface="Arial"/>
              </a:rPr>
              <a:t>300 assi se libero, 150 se schiavo </a:t>
            </a:r>
          </a:p>
          <a:p>
            <a:pPr algn="just"/>
            <a:r>
              <a:rPr lang="it-IT" sz="2800" dirty="0">
                <a:latin typeface="Arial"/>
                <a:cs typeface="Arial"/>
              </a:rPr>
              <a:t>3) </a:t>
            </a:r>
            <a:r>
              <a:rPr lang="it-IT" sz="2800" i="1" dirty="0" err="1">
                <a:latin typeface="Arial"/>
                <a:cs typeface="Arial"/>
              </a:rPr>
              <a:t>iniuria</a:t>
            </a:r>
            <a:r>
              <a:rPr lang="it-IT" sz="2800" dirty="0">
                <a:latin typeface="Arial"/>
                <a:cs typeface="Arial"/>
              </a:rPr>
              <a:t> (generica, offese all’onore o al decoro): 25 assi</a:t>
            </a:r>
          </a:p>
          <a:p>
            <a:pPr algn="just"/>
            <a:r>
              <a:rPr lang="it-IT" sz="2800" dirty="0">
                <a:latin typeface="Arial"/>
                <a:cs typeface="Arial"/>
              </a:rPr>
              <a:t>Metà II sec. a.C. il pretore introduce un’</a:t>
            </a:r>
            <a:r>
              <a:rPr lang="it-IT" sz="2800" i="1" dirty="0" err="1">
                <a:latin typeface="Arial"/>
                <a:cs typeface="Arial"/>
              </a:rPr>
              <a:t>actio</a:t>
            </a:r>
            <a:r>
              <a:rPr lang="it-IT" sz="2800" i="1" dirty="0">
                <a:latin typeface="Arial"/>
                <a:cs typeface="Arial"/>
              </a:rPr>
              <a:t> </a:t>
            </a:r>
            <a:r>
              <a:rPr lang="it-IT" sz="2800" i="1" dirty="0" err="1">
                <a:latin typeface="Arial"/>
                <a:cs typeface="Arial"/>
              </a:rPr>
              <a:t>iniuriarum</a:t>
            </a:r>
            <a:r>
              <a:rPr lang="it-IT" sz="2800" i="1" dirty="0">
                <a:latin typeface="Arial"/>
                <a:cs typeface="Arial"/>
              </a:rPr>
              <a:t> </a:t>
            </a:r>
            <a:r>
              <a:rPr lang="it-IT" sz="2800" i="1" dirty="0" err="1">
                <a:latin typeface="Arial"/>
                <a:cs typeface="Arial"/>
              </a:rPr>
              <a:t>aestimatoria</a:t>
            </a:r>
            <a:r>
              <a:rPr lang="it-IT" sz="2800" dirty="0">
                <a:latin typeface="Arial"/>
                <a:cs typeface="Arial"/>
              </a:rPr>
              <a:t>,</a:t>
            </a:r>
            <a:r>
              <a:rPr lang="it-IT" sz="2800" i="1" dirty="0">
                <a:latin typeface="Arial"/>
                <a:cs typeface="Arial"/>
              </a:rPr>
              <a:t> </a:t>
            </a:r>
            <a:r>
              <a:rPr lang="it-IT" sz="2800" dirty="0">
                <a:latin typeface="Arial"/>
                <a:cs typeface="Arial"/>
              </a:rPr>
              <a:t>in cui sono giudici dei </a:t>
            </a:r>
            <a:r>
              <a:rPr lang="it-IT" sz="2800" i="1" dirty="0" err="1">
                <a:latin typeface="Arial"/>
                <a:cs typeface="Arial"/>
              </a:rPr>
              <a:t>recuperatores</a:t>
            </a:r>
            <a:r>
              <a:rPr lang="it-IT" sz="2800" dirty="0">
                <a:latin typeface="Arial"/>
                <a:cs typeface="Arial"/>
              </a:rPr>
              <a:t>, i quali possono stabilire la pena adeguata entro una </a:t>
            </a:r>
            <a:r>
              <a:rPr lang="it-IT" sz="2800" i="1" dirty="0" err="1">
                <a:latin typeface="Arial"/>
                <a:cs typeface="Arial"/>
              </a:rPr>
              <a:t>taxatio</a:t>
            </a:r>
            <a:r>
              <a:rPr lang="it-IT" sz="2800" i="1" dirty="0">
                <a:latin typeface="Arial"/>
                <a:cs typeface="Arial"/>
              </a:rPr>
              <a:t> </a:t>
            </a:r>
            <a:r>
              <a:rPr lang="it-IT" sz="2800" dirty="0">
                <a:latin typeface="Arial"/>
                <a:cs typeface="Arial"/>
              </a:rPr>
              <a:t> indicata dall’offeso.</a:t>
            </a:r>
          </a:p>
          <a:p>
            <a:pPr algn="just"/>
            <a:r>
              <a:rPr lang="it-IT" sz="2800" dirty="0">
                <a:latin typeface="Arial"/>
                <a:cs typeface="Arial"/>
              </a:rPr>
              <a:t>Si tratta di azione strettamente personale, quindi intrasmissibile anche attivamente.</a:t>
            </a:r>
            <a:endParaRPr lang="it-IT" sz="2800" dirty="0">
              <a:latin typeface="Arial"/>
              <a:ea typeface="ＭＳ Ｐゴシック" charset="0"/>
              <a:cs typeface="Arial"/>
            </a:endParaRPr>
          </a:p>
        </p:txBody>
      </p:sp>
    </p:spTree>
    <p:extLst>
      <p:ext uri="{BB962C8B-B14F-4D97-AF65-F5344CB8AC3E}">
        <p14:creationId xmlns:p14="http://schemas.microsoft.com/office/powerpoint/2010/main" val="83644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C921E-7EA4-7B47-B6BB-F11C6128CEF3}"/>
              </a:ext>
            </a:extLst>
          </p:cNvPr>
          <p:cNvSpPr>
            <a:spLocks noGrp="1"/>
          </p:cNvSpPr>
          <p:nvPr>
            <p:ph type="title"/>
          </p:nvPr>
        </p:nvSpPr>
        <p:spPr>
          <a:xfrm>
            <a:off x="1981200" y="-405845"/>
            <a:ext cx="8229600" cy="1143000"/>
          </a:xfrm>
        </p:spPr>
        <p:txBody>
          <a:bodyPr/>
          <a:lstStyle/>
          <a:p>
            <a:endParaRPr lang="it-IT"/>
          </a:p>
        </p:txBody>
      </p:sp>
      <p:sp>
        <p:nvSpPr>
          <p:cNvPr id="3" name="Segnaposto contenuto 2">
            <a:extLst>
              <a:ext uri="{FF2B5EF4-FFF2-40B4-BE49-F238E27FC236}">
                <a16:creationId xmlns:a16="http://schemas.microsoft.com/office/drawing/2014/main" id="{11CF4BF3-7BFC-F249-9066-78EF1D2A58F4}"/>
              </a:ext>
            </a:extLst>
          </p:cNvPr>
          <p:cNvSpPr>
            <a:spLocks noGrp="1"/>
          </p:cNvSpPr>
          <p:nvPr>
            <p:ph idx="1"/>
          </p:nvPr>
        </p:nvSpPr>
        <p:spPr>
          <a:xfrm>
            <a:off x="1524000" y="737156"/>
            <a:ext cx="8686800" cy="5674277"/>
          </a:xfrm>
        </p:spPr>
        <p:txBody>
          <a:bodyPr>
            <a:normAutofit fontScale="70000" lnSpcReduction="20000"/>
          </a:bodyPr>
          <a:lstStyle/>
          <a:p>
            <a:pPr marL="0" indent="0" algn="just">
              <a:buNone/>
            </a:pPr>
            <a:endParaRPr lang="it-IT" sz="3600" dirty="0">
              <a:solidFill>
                <a:srgbClr val="FF0000"/>
              </a:solidFill>
              <a:latin typeface="Comic Sans MS"/>
              <a:cs typeface="Comic Sans MS"/>
            </a:endParaRPr>
          </a:p>
          <a:p>
            <a:pPr algn="just"/>
            <a:r>
              <a:rPr lang="it-IT" sz="3600" dirty="0" err="1">
                <a:solidFill>
                  <a:schemeClr val="tx1">
                    <a:lumMod val="95000"/>
                  </a:schemeClr>
                </a:solidFill>
                <a:latin typeface="Comic Sans MS"/>
                <a:cs typeface="Comic Sans MS"/>
              </a:rPr>
              <a:t>Gell</a:t>
            </a:r>
            <a:r>
              <a:rPr lang="it-IT" sz="3600" dirty="0">
                <a:solidFill>
                  <a:schemeClr val="tx1">
                    <a:lumMod val="95000"/>
                  </a:schemeClr>
                </a:solidFill>
                <a:latin typeface="Comic Sans MS"/>
                <a:cs typeface="Comic Sans MS"/>
              </a:rPr>
              <a:t>. N.A.20.1.13. E così anche il vostro </a:t>
            </a:r>
            <a:r>
              <a:rPr lang="it-IT" sz="3600" dirty="0" err="1">
                <a:solidFill>
                  <a:schemeClr val="tx1">
                    <a:lumMod val="95000"/>
                  </a:schemeClr>
                </a:solidFill>
                <a:latin typeface="Comic Sans MS"/>
                <a:cs typeface="Comic Sans MS"/>
              </a:rPr>
              <a:t>Labeone</a:t>
            </a:r>
            <a:r>
              <a:rPr lang="it-IT" sz="3600" dirty="0">
                <a:solidFill>
                  <a:schemeClr val="tx1">
                    <a:lumMod val="95000"/>
                  </a:schemeClr>
                </a:solidFill>
                <a:latin typeface="Comic Sans MS"/>
                <a:cs typeface="Comic Sans MS"/>
              </a:rPr>
              <a:t>, nei libri che ha scritto di commento alle XII Tavole, non approvando questa norma, dice: “Lucio </a:t>
            </a:r>
            <a:r>
              <a:rPr lang="it-IT" sz="3600" dirty="0" err="1">
                <a:solidFill>
                  <a:schemeClr val="tx1">
                    <a:lumMod val="95000"/>
                  </a:schemeClr>
                </a:solidFill>
                <a:latin typeface="Comic Sans MS"/>
                <a:cs typeface="Comic Sans MS"/>
              </a:rPr>
              <a:t>Verazio</a:t>
            </a:r>
            <a:r>
              <a:rPr lang="it-IT" sz="3600" dirty="0">
                <a:solidFill>
                  <a:schemeClr val="tx1">
                    <a:lumMod val="95000"/>
                  </a:schemeClr>
                </a:solidFill>
                <a:latin typeface="Comic Sans MS"/>
                <a:cs typeface="Comic Sans MS"/>
              </a:rPr>
              <a:t> fu uomo notevole per malvagità e grande stravaganza. Si divertiva a schiaffeggiare con la mano aperta la guancia di uomini liberi; uno schiavo lo seguiva portando una borsa piena di assi; appena aveva schiaffeggiato qualcuno, immediatamente ordinava di pagargli secondo le XII Tavole 25 assi”. Per questo i pretori in seguito stabilirono che questa norma era desueta e doveva essere abbandonata ed emanarono un editto nel quale promettevano che avrebbero dato dei </a:t>
            </a:r>
            <a:r>
              <a:rPr lang="it-IT" sz="3600" dirty="0" err="1">
                <a:solidFill>
                  <a:schemeClr val="tx1">
                    <a:lumMod val="95000"/>
                  </a:schemeClr>
                </a:solidFill>
                <a:latin typeface="Comic Sans MS"/>
                <a:cs typeface="Comic Sans MS"/>
              </a:rPr>
              <a:t>recuperatores</a:t>
            </a:r>
            <a:r>
              <a:rPr lang="it-IT" sz="3600" dirty="0">
                <a:solidFill>
                  <a:schemeClr val="tx1">
                    <a:lumMod val="95000"/>
                  </a:schemeClr>
                </a:solidFill>
                <a:latin typeface="Comic Sans MS"/>
                <a:cs typeface="Comic Sans MS"/>
              </a:rPr>
              <a:t> per la stima delle ingiurie.</a:t>
            </a:r>
          </a:p>
          <a:p>
            <a:endParaRPr lang="it-IT" dirty="0"/>
          </a:p>
        </p:txBody>
      </p:sp>
    </p:spTree>
    <p:extLst>
      <p:ext uri="{BB962C8B-B14F-4D97-AF65-F5344CB8AC3E}">
        <p14:creationId xmlns:p14="http://schemas.microsoft.com/office/powerpoint/2010/main" val="257291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AC4AA-EDCB-7C45-91C9-363402F58208}"/>
              </a:ext>
            </a:extLst>
          </p:cNvPr>
          <p:cNvSpPr>
            <a:spLocks noGrp="1"/>
          </p:cNvSpPr>
          <p:nvPr>
            <p:ph type="title"/>
          </p:nvPr>
        </p:nvSpPr>
        <p:spPr>
          <a:xfrm>
            <a:off x="1141413" y="609600"/>
            <a:ext cx="9905998" cy="147145"/>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2EF4E12C-9E90-2D40-88F4-C51210D963D0}"/>
              </a:ext>
            </a:extLst>
          </p:cNvPr>
          <p:cNvSpPr>
            <a:spLocks noGrp="1"/>
          </p:cNvSpPr>
          <p:nvPr>
            <p:ph idx="1"/>
          </p:nvPr>
        </p:nvSpPr>
        <p:spPr>
          <a:xfrm>
            <a:off x="1036309" y="1185041"/>
            <a:ext cx="9905998" cy="5110656"/>
          </a:xfrm>
        </p:spPr>
        <p:txBody>
          <a:bodyPr>
            <a:normAutofit/>
          </a:bodyPr>
          <a:lstStyle/>
          <a:p>
            <a:pPr algn="just"/>
            <a:r>
              <a:rPr lang="it-IT" sz="2800" dirty="0">
                <a:solidFill>
                  <a:srgbClr val="FF0000"/>
                </a:solidFill>
                <a:latin typeface="Comic Sans MS"/>
                <a:cs typeface="Comic Sans MS"/>
              </a:rPr>
              <a:t>Gai. 3.220: Si commette ingiuria non solo quando qualcuno è percosso con un pugno o con un bastone, o anche viene frustato, o anche se sarà stato fatto un oltraggio a qualcuno, sia che uno cerchi di ottenere i beni di un tale, come se fosse debitore, sapendo che invece non gli deve nulla, sia che qualcuno abbia scritto un libello o dei versi infamanti contro qualcuno, sia che abbia seguito una matrona o un adolescente, e infine in molti altri modi.</a:t>
            </a:r>
          </a:p>
          <a:p>
            <a:pPr algn="just"/>
            <a:endParaRPr lang="it-IT" dirty="0"/>
          </a:p>
        </p:txBody>
      </p:sp>
    </p:spTree>
    <p:extLst>
      <p:ext uri="{BB962C8B-B14F-4D97-AF65-F5344CB8AC3E}">
        <p14:creationId xmlns:p14="http://schemas.microsoft.com/office/powerpoint/2010/main" val="113873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94594"/>
            <a:ext cx="8229600" cy="903890"/>
          </a:xfrm>
        </p:spPr>
        <p:txBody>
          <a:bodyPr/>
          <a:lstStyle/>
          <a:p>
            <a:pPr algn="ctr" eaLnBrk="1" hangingPunct="1"/>
            <a:r>
              <a:rPr lang="it-IT" i="1" dirty="0">
                <a:latin typeface="Arial" charset="0"/>
                <a:ea typeface="ＭＳ Ｐゴシック" charset="0"/>
              </a:rPr>
              <a:t>DAMNUM INIURIA DATUM</a:t>
            </a:r>
          </a:p>
        </p:txBody>
      </p:sp>
      <p:sp>
        <p:nvSpPr>
          <p:cNvPr id="48131" name="Rectangle 3"/>
          <p:cNvSpPr>
            <a:spLocks noGrp="1" noChangeArrowheads="1"/>
          </p:cNvSpPr>
          <p:nvPr>
            <p:ph type="body" idx="1"/>
          </p:nvPr>
        </p:nvSpPr>
        <p:spPr>
          <a:xfrm>
            <a:off x="735723" y="1124608"/>
            <a:ext cx="11067393" cy="5001556"/>
          </a:xfrm>
        </p:spPr>
        <p:txBody>
          <a:bodyPr>
            <a:noAutofit/>
          </a:bodyPr>
          <a:lstStyle/>
          <a:p>
            <a:pPr algn="just" eaLnBrk="1" hangingPunct="1">
              <a:lnSpc>
                <a:spcPct val="90000"/>
              </a:lnSpc>
            </a:pPr>
            <a:r>
              <a:rPr lang="it-IT" sz="2800" dirty="0">
                <a:latin typeface="Arial" charset="0"/>
                <a:ea typeface="ＭＳ Ｐゴシック" charset="0"/>
              </a:rPr>
              <a:t>286 a.C. </a:t>
            </a:r>
            <a:r>
              <a:rPr lang="it-IT" sz="2800" b="1" i="1" dirty="0">
                <a:latin typeface="Arial" charset="0"/>
                <a:ea typeface="ＭＳ Ｐゴシック" charset="0"/>
              </a:rPr>
              <a:t>LEX AQUILIA DE DAMNO</a:t>
            </a:r>
            <a:r>
              <a:rPr lang="it-IT" sz="2800" i="1" dirty="0">
                <a:latin typeface="Arial" charset="0"/>
                <a:ea typeface="ＭＳ Ｐゴシック" charset="0"/>
              </a:rPr>
              <a:t> </a:t>
            </a:r>
            <a:r>
              <a:rPr lang="it-IT" sz="2800" dirty="0">
                <a:latin typeface="Arial" charset="0"/>
                <a:ea typeface="ＭＳ Ｐゴシック" charset="0"/>
              </a:rPr>
              <a:t>(plebiscito). Tre </a:t>
            </a:r>
            <a:r>
              <a:rPr lang="it-IT" sz="2800" i="1" dirty="0">
                <a:latin typeface="Arial" charset="0"/>
                <a:ea typeface="ＭＳ Ｐゴシック" charset="0"/>
              </a:rPr>
              <a:t>capita</a:t>
            </a:r>
            <a:r>
              <a:rPr lang="it-IT" sz="2800" dirty="0">
                <a:latin typeface="Arial" charset="0"/>
                <a:ea typeface="ＭＳ Ｐゴシック" charset="0"/>
              </a:rPr>
              <a:t>:</a:t>
            </a:r>
          </a:p>
          <a:p>
            <a:pPr algn="just">
              <a:lnSpc>
                <a:spcPct val="90000"/>
              </a:lnSpc>
            </a:pPr>
            <a:r>
              <a:rPr lang="it-IT" sz="2800" dirty="0">
                <a:latin typeface="Arial" charset="0"/>
                <a:ea typeface="ＭＳ Ｐゴシック" charset="0"/>
              </a:rPr>
              <a:t>1. Uccisione di schiavi e </a:t>
            </a:r>
            <a:r>
              <a:rPr lang="it-IT" sz="2800" i="1" dirty="0" err="1">
                <a:latin typeface="Arial" charset="0"/>
                <a:ea typeface="ＭＳ Ｐゴシック" charset="0"/>
              </a:rPr>
              <a:t>pecudes</a:t>
            </a:r>
            <a:r>
              <a:rPr lang="it-IT" sz="2800" dirty="0">
                <a:latin typeface="Arial" charset="0"/>
                <a:ea typeface="ＭＳ Ｐゴシック" charset="0"/>
              </a:rPr>
              <a:t> altrui</a:t>
            </a:r>
            <a:r>
              <a:rPr lang="it-IT" sz="2800" dirty="0"/>
              <a:t>: maggior valore nell’ultimo anno.</a:t>
            </a:r>
            <a:endParaRPr lang="it-IT" sz="2800" dirty="0">
              <a:latin typeface="Arial" charset="0"/>
              <a:ea typeface="ＭＳ Ｐゴシック" charset="0"/>
            </a:endParaRPr>
          </a:p>
          <a:p>
            <a:pPr algn="just">
              <a:lnSpc>
                <a:spcPct val="90000"/>
              </a:lnSpc>
            </a:pPr>
            <a:r>
              <a:rPr lang="it-IT" sz="2800" dirty="0">
                <a:latin typeface="Arial" charset="0"/>
                <a:ea typeface="ＭＳ Ｐゴシック" charset="0"/>
              </a:rPr>
              <a:t>2. </a:t>
            </a:r>
            <a:r>
              <a:rPr lang="it-IT" sz="2800" i="1" dirty="0" err="1">
                <a:latin typeface="Arial" charset="0"/>
                <a:ea typeface="ＭＳ Ｐゴシック" charset="0"/>
              </a:rPr>
              <a:t>Acceptilatio</a:t>
            </a:r>
            <a:r>
              <a:rPr lang="it-IT" sz="2800" i="1" dirty="0">
                <a:latin typeface="Arial" charset="0"/>
                <a:ea typeface="ＭＳ Ｐゴシック" charset="0"/>
              </a:rPr>
              <a:t> </a:t>
            </a:r>
            <a:r>
              <a:rPr lang="it-IT" sz="2800" i="1" dirty="0" err="1">
                <a:latin typeface="Arial" charset="0"/>
                <a:ea typeface="ＭＳ Ｐゴシック" charset="0"/>
              </a:rPr>
              <a:t>verbis</a:t>
            </a:r>
            <a:r>
              <a:rPr lang="it-IT" sz="2800" i="1" dirty="0">
                <a:latin typeface="Arial" charset="0"/>
                <a:ea typeface="ＭＳ Ｐゴシック" charset="0"/>
              </a:rPr>
              <a:t> </a:t>
            </a:r>
            <a:r>
              <a:rPr lang="it-IT" sz="2800" dirty="0">
                <a:latin typeface="Arial" charset="0"/>
                <a:ea typeface="ＭＳ Ｐゴシック" charset="0"/>
              </a:rPr>
              <a:t>posta in essere dall’</a:t>
            </a:r>
            <a:r>
              <a:rPr lang="it-IT" sz="2800" i="1" dirty="0" err="1">
                <a:latin typeface="Arial" charset="0"/>
                <a:ea typeface="ＭＳ Ｐゴシック" charset="0"/>
              </a:rPr>
              <a:t>adstipulator</a:t>
            </a:r>
            <a:r>
              <a:rPr lang="it-IT" sz="2800" i="1" dirty="0">
                <a:latin typeface="Arial" charset="0"/>
                <a:ea typeface="ＭＳ Ｐゴシック" charset="0"/>
              </a:rPr>
              <a:t> </a:t>
            </a:r>
            <a:r>
              <a:rPr lang="it-IT" sz="2800" dirty="0">
                <a:latin typeface="Arial" charset="0"/>
                <a:ea typeface="ＭＳ Ｐゴシック" charset="0"/>
              </a:rPr>
              <a:t>ai danni del creditore principale</a:t>
            </a:r>
            <a:r>
              <a:rPr lang="it-IT" sz="2800" dirty="0"/>
              <a:t>: valore del credito</a:t>
            </a:r>
            <a:endParaRPr lang="it-IT" sz="2800" dirty="0">
              <a:latin typeface="Arial" charset="0"/>
              <a:ea typeface="ＭＳ Ｐゴシック" charset="0"/>
            </a:endParaRPr>
          </a:p>
          <a:p>
            <a:pPr lvl="0" algn="just"/>
            <a:r>
              <a:rPr lang="it-IT" sz="2800" dirty="0">
                <a:latin typeface="Arial" charset="0"/>
                <a:ea typeface="ＭＳ Ｐゴシック" charset="0"/>
              </a:rPr>
              <a:t>3. </a:t>
            </a:r>
            <a:r>
              <a:rPr lang="it-IT" sz="2800" dirty="0"/>
              <a:t>Altri atti dannosi (</a:t>
            </a:r>
            <a:r>
              <a:rPr lang="it-IT" sz="2800" i="1" dirty="0" err="1"/>
              <a:t>urere</a:t>
            </a:r>
            <a:r>
              <a:rPr lang="it-IT" sz="2800" dirty="0"/>
              <a:t>= bruciare; </a:t>
            </a:r>
            <a:r>
              <a:rPr lang="it-IT" sz="2800" i="1" dirty="0"/>
              <a:t>frangere</a:t>
            </a:r>
            <a:r>
              <a:rPr lang="it-IT" sz="2800" dirty="0"/>
              <a:t>= infrangere; </a:t>
            </a:r>
            <a:r>
              <a:rPr lang="it-IT" sz="2800" i="1" dirty="0" err="1"/>
              <a:t>rumpere</a:t>
            </a:r>
            <a:r>
              <a:rPr lang="it-IT" sz="2800" dirty="0"/>
              <a:t>= rompere, etc.): maggior valore negli ultimi 30 giorni.</a:t>
            </a:r>
          </a:p>
          <a:p>
            <a:pPr algn="just"/>
            <a:endParaRPr lang="it-IT" dirty="0"/>
          </a:p>
        </p:txBody>
      </p:sp>
    </p:spTree>
    <p:extLst>
      <p:ext uri="{BB962C8B-B14F-4D97-AF65-F5344CB8AC3E}">
        <p14:creationId xmlns:p14="http://schemas.microsoft.com/office/powerpoint/2010/main" val="186968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10E7D-3E6A-6E4E-84E5-89A71735F011}"/>
              </a:ext>
            </a:extLst>
          </p:cNvPr>
          <p:cNvSpPr>
            <a:spLocks noGrp="1"/>
          </p:cNvSpPr>
          <p:nvPr>
            <p:ph type="title"/>
          </p:nvPr>
        </p:nvSpPr>
        <p:spPr>
          <a:xfrm>
            <a:off x="1141413" y="147146"/>
            <a:ext cx="9905998" cy="1040524"/>
          </a:xfrm>
        </p:spPr>
        <p:txBody>
          <a:bodyPr/>
          <a:lstStyle/>
          <a:p>
            <a:pPr algn="ctr"/>
            <a:r>
              <a:rPr lang="it-IT" i="1" dirty="0" err="1"/>
              <a:t>iniuria</a:t>
            </a:r>
            <a:endParaRPr lang="it-IT" i="1" dirty="0"/>
          </a:p>
        </p:txBody>
      </p:sp>
      <p:sp>
        <p:nvSpPr>
          <p:cNvPr id="3" name="Segnaposto contenuto 2">
            <a:extLst>
              <a:ext uri="{FF2B5EF4-FFF2-40B4-BE49-F238E27FC236}">
                <a16:creationId xmlns:a16="http://schemas.microsoft.com/office/drawing/2014/main" id="{19EC90AE-6DBF-6345-9851-F917A29E8D96}"/>
              </a:ext>
            </a:extLst>
          </p:cNvPr>
          <p:cNvSpPr>
            <a:spLocks noGrp="1"/>
          </p:cNvSpPr>
          <p:nvPr>
            <p:ph idx="1"/>
          </p:nvPr>
        </p:nvSpPr>
        <p:spPr>
          <a:xfrm>
            <a:off x="1141413" y="1040525"/>
            <a:ext cx="9905998" cy="4750676"/>
          </a:xfrm>
        </p:spPr>
        <p:txBody>
          <a:bodyPr>
            <a:normAutofit/>
          </a:bodyPr>
          <a:lstStyle/>
          <a:p>
            <a:pPr algn="just"/>
            <a:r>
              <a:rPr lang="it-IT" sz="2800" dirty="0"/>
              <a:t>La legge prevedeva come punibile il danno arrecato ‘</a:t>
            </a:r>
            <a:r>
              <a:rPr lang="it-IT" sz="2800" i="1" dirty="0" err="1"/>
              <a:t>iniuria</a:t>
            </a:r>
            <a:r>
              <a:rPr lang="it-IT" sz="2800" dirty="0"/>
              <a:t>’, cioè senza oggettive cause di giustificazione.</a:t>
            </a:r>
          </a:p>
          <a:p>
            <a:pPr algn="just"/>
            <a:r>
              <a:rPr lang="it-IT" sz="2800" dirty="0"/>
              <a:t>Col tempo il termine ebbe un mutamento di significato e venne inteso nel senso per cui il danno poteva essere perseguito quando fosse stato commesso con </a:t>
            </a:r>
            <a:r>
              <a:rPr lang="it-IT" sz="2800" b="1" dirty="0"/>
              <a:t>colpa </a:t>
            </a:r>
            <a:r>
              <a:rPr lang="it-IT" sz="2800" dirty="0"/>
              <a:t>(Non occorreva il dolo, bastava la colpa)</a:t>
            </a:r>
          </a:p>
        </p:txBody>
      </p:sp>
    </p:spTree>
    <p:extLst>
      <p:ext uri="{BB962C8B-B14F-4D97-AF65-F5344CB8AC3E}">
        <p14:creationId xmlns:p14="http://schemas.microsoft.com/office/powerpoint/2010/main" val="343246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8EDE6-789E-824D-9078-44E2AD1056DA}"/>
              </a:ext>
            </a:extLst>
          </p:cNvPr>
          <p:cNvSpPr>
            <a:spLocks noGrp="1"/>
          </p:cNvSpPr>
          <p:nvPr>
            <p:ph type="title"/>
          </p:nvPr>
        </p:nvSpPr>
        <p:spPr>
          <a:xfrm>
            <a:off x="567560" y="157655"/>
            <a:ext cx="11193516" cy="1492469"/>
          </a:xfrm>
        </p:spPr>
        <p:txBody>
          <a:bodyPr/>
          <a:lstStyle/>
          <a:p>
            <a:r>
              <a:rPr lang="it-IT" dirty="0"/>
              <a:t>D.9.2.11 ULPIANO dal libro diciottesimo All'editto</a:t>
            </a:r>
          </a:p>
        </p:txBody>
      </p:sp>
      <p:sp>
        <p:nvSpPr>
          <p:cNvPr id="3" name="Segnaposto contenuto 2">
            <a:extLst>
              <a:ext uri="{FF2B5EF4-FFF2-40B4-BE49-F238E27FC236}">
                <a16:creationId xmlns:a16="http://schemas.microsoft.com/office/drawing/2014/main" id="{370277D3-3A5A-DA42-8307-0198A74203C1}"/>
              </a:ext>
            </a:extLst>
          </p:cNvPr>
          <p:cNvSpPr>
            <a:spLocks noGrp="1"/>
          </p:cNvSpPr>
          <p:nvPr>
            <p:ph idx="1"/>
          </p:nvPr>
        </p:nvSpPr>
        <p:spPr>
          <a:xfrm>
            <a:off x="683172" y="1418897"/>
            <a:ext cx="10364239" cy="4372303"/>
          </a:xfrm>
        </p:spPr>
        <p:txBody>
          <a:bodyPr>
            <a:normAutofit/>
          </a:bodyPr>
          <a:lstStyle/>
          <a:p>
            <a:pPr algn="just"/>
            <a:r>
              <a:rPr lang="it-IT" sz="2400" dirty="0"/>
              <a:t>Mela scrive che, giocando taluni alla palla, se uno, colpitala in modo alquanto violento, l'abbia scagliata contro la mano di un barbiere e così sia stata tagliata, dal rasoio ad essa accostato, la gola di un servo che era dal barbiere, chiunque tra di essi sia in colpa è tenuto con la legge </a:t>
            </a:r>
            <a:r>
              <a:rPr lang="it-IT" sz="2400" dirty="0" err="1"/>
              <a:t>Aquilia</a:t>
            </a:r>
            <a:r>
              <a:rPr lang="it-IT" sz="2400" dirty="0"/>
              <a:t>. Proculo &lt;ritiene&gt; che la colpa sia nel barbiere; e certamente, se radeva là dove abitualmente si giocava o dove il passaggio era affollato, vi è di che imputargli; sebbene neppur questo sarebbe detto male, che, se taluno si affida ad un barbiere che ha la poltrona in un luogo pericoloso, egli deve dolersi di se stesso.</a:t>
            </a:r>
          </a:p>
        </p:txBody>
      </p:sp>
    </p:spTree>
    <p:extLst>
      <p:ext uri="{BB962C8B-B14F-4D97-AF65-F5344CB8AC3E}">
        <p14:creationId xmlns:p14="http://schemas.microsoft.com/office/powerpoint/2010/main" val="425041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136634"/>
            <a:ext cx="9905998" cy="1135118"/>
          </a:xfrm>
        </p:spPr>
        <p:txBody>
          <a:bodyPr/>
          <a:lstStyle/>
          <a:p>
            <a:pPr algn="ctr"/>
            <a:r>
              <a:rPr lang="it-IT" i="1" dirty="0" err="1"/>
              <a:t>Actio</a:t>
            </a:r>
            <a:r>
              <a:rPr lang="it-IT" i="1" dirty="0"/>
              <a:t> </a:t>
            </a:r>
            <a:r>
              <a:rPr lang="it-IT" i="1" dirty="0" err="1"/>
              <a:t>legis</a:t>
            </a:r>
            <a:r>
              <a:rPr lang="it-IT" i="1" dirty="0"/>
              <a:t> </a:t>
            </a:r>
            <a:r>
              <a:rPr lang="it-IT" i="1" dirty="0" err="1"/>
              <a:t>Aquiliae</a:t>
            </a:r>
            <a:endParaRPr lang="it-IT" dirty="0"/>
          </a:p>
        </p:txBody>
      </p:sp>
      <p:sp>
        <p:nvSpPr>
          <p:cNvPr id="3" name="Segnaposto contenuto 2"/>
          <p:cNvSpPr>
            <a:spLocks noGrp="1"/>
          </p:cNvSpPr>
          <p:nvPr>
            <p:ph idx="1"/>
          </p:nvPr>
        </p:nvSpPr>
        <p:spPr>
          <a:xfrm>
            <a:off x="1141413" y="1187669"/>
            <a:ext cx="9905998" cy="5496910"/>
          </a:xfrm>
        </p:spPr>
        <p:txBody>
          <a:bodyPr>
            <a:normAutofit/>
          </a:bodyPr>
          <a:lstStyle/>
          <a:p>
            <a:pPr marL="0" indent="0" algn="just">
              <a:buNone/>
            </a:pPr>
            <a:r>
              <a:rPr lang="it-IT" sz="3200" i="1" dirty="0"/>
              <a:t>	</a:t>
            </a:r>
            <a:r>
              <a:rPr lang="it-IT" sz="3200" i="1" dirty="0" err="1"/>
              <a:t>Actio</a:t>
            </a:r>
            <a:r>
              <a:rPr lang="it-IT" sz="3200" i="1" dirty="0"/>
              <a:t> </a:t>
            </a:r>
            <a:r>
              <a:rPr lang="it-IT" sz="3200" i="1" dirty="0" err="1"/>
              <a:t>legis</a:t>
            </a:r>
            <a:r>
              <a:rPr lang="it-IT" sz="3200" i="1" dirty="0"/>
              <a:t> </a:t>
            </a:r>
            <a:r>
              <a:rPr lang="it-IT" sz="3200" i="1" dirty="0" err="1"/>
              <a:t>Aquiliae</a:t>
            </a:r>
            <a:r>
              <a:rPr lang="it-IT" sz="3200" i="1" dirty="0"/>
              <a:t> </a:t>
            </a:r>
            <a:r>
              <a:rPr lang="it-IT" sz="3200" dirty="0"/>
              <a:t>(con </a:t>
            </a:r>
            <a:r>
              <a:rPr lang="it-IT" sz="3200" dirty="0" err="1"/>
              <a:t>litiscrescenza</a:t>
            </a:r>
            <a:r>
              <a:rPr lang="it-IT" sz="3200" dirty="0"/>
              <a:t>), per la concessione della quale si richiede una causalità fisica e immediata (</a:t>
            </a:r>
            <a:r>
              <a:rPr lang="it-IT" sz="3200" i="1" dirty="0" err="1"/>
              <a:t>damnum</a:t>
            </a:r>
            <a:r>
              <a:rPr lang="it-IT" sz="3200" i="1" dirty="0"/>
              <a:t> </a:t>
            </a:r>
            <a:r>
              <a:rPr lang="it-IT" sz="3200" i="1" dirty="0" err="1"/>
              <a:t>corpore</a:t>
            </a:r>
            <a:r>
              <a:rPr lang="it-IT" sz="3200" i="1" dirty="0"/>
              <a:t> </a:t>
            </a:r>
            <a:r>
              <a:rPr lang="it-IT" sz="3200" i="1" dirty="0" err="1"/>
              <a:t>corpori</a:t>
            </a:r>
            <a:r>
              <a:rPr lang="it-IT" sz="3200" i="1" dirty="0"/>
              <a:t> </a:t>
            </a:r>
            <a:r>
              <a:rPr lang="it-IT" sz="3200" i="1" dirty="0" err="1"/>
              <a:t>datum</a:t>
            </a:r>
            <a:r>
              <a:rPr lang="it-IT" sz="3200" dirty="0"/>
              <a:t>). </a:t>
            </a:r>
          </a:p>
          <a:p>
            <a:pPr marL="0" indent="0" algn="just">
              <a:buNone/>
            </a:pPr>
            <a:r>
              <a:rPr lang="it-IT" sz="3200" dirty="0"/>
              <a:t>Il danno deve derivare da un’ azione (non da omissione), che sia causa immediata e diretta dell’evento dannoso (</a:t>
            </a:r>
            <a:r>
              <a:rPr lang="it-IT" sz="3200" i="1" dirty="0" err="1"/>
              <a:t>Corpore</a:t>
            </a:r>
            <a:r>
              <a:rPr lang="it-IT" sz="3200" i="1" dirty="0"/>
              <a:t> </a:t>
            </a:r>
            <a:r>
              <a:rPr lang="it-IT" sz="3200" i="1" dirty="0" err="1"/>
              <a:t>corpori</a:t>
            </a:r>
            <a:r>
              <a:rPr lang="it-IT" sz="3200" i="1" dirty="0"/>
              <a:t> </a:t>
            </a:r>
            <a:r>
              <a:rPr lang="it-IT" sz="3200" i="1" dirty="0" err="1"/>
              <a:t>datum</a:t>
            </a:r>
            <a:r>
              <a:rPr lang="it-IT" sz="3200" dirty="0"/>
              <a:t>)</a:t>
            </a:r>
          </a:p>
          <a:p>
            <a:pPr marL="0" indent="0" algn="just">
              <a:buNone/>
            </a:pPr>
            <a:endParaRPr lang="it-IT" sz="2800" b="1" dirty="0"/>
          </a:p>
          <a:p>
            <a:pPr marL="0" indent="0" algn="just">
              <a:buNone/>
            </a:pPr>
            <a:r>
              <a:rPr lang="it-IT" sz="2800" dirty="0"/>
              <a:t>		</a:t>
            </a:r>
            <a:endParaRPr lang="it-IT" dirty="0"/>
          </a:p>
          <a:p>
            <a:pPr algn="just"/>
            <a:endParaRPr lang="it-IT" dirty="0"/>
          </a:p>
        </p:txBody>
      </p:sp>
    </p:spTree>
    <p:extLst>
      <p:ext uri="{BB962C8B-B14F-4D97-AF65-F5344CB8AC3E}">
        <p14:creationId xmlns:p14="http://schemas.microsoft.com/office/powerpoint/2010/main" val="147633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F35C8-4456-A845-9F8D-D46937652C37}"/>
              </a:ext>
            </a:extLst>
          </p:cNvPr>
          <p:cNvSpPr>
            <a:spLocks noGrp="1"/>
          </p:cNvSpPr>
          <p:nvPr>
            <p:ph type="title"/>
          </p:nvPr>
        </p:nvSpPr>
        <p:spPr>
          <a:xfrm>
            <a:off x="1141413" y="136634"/>
            <a:ext cx="9905998" cy="1156138"/>
          </a:xfrm>
        </p:spPr>
        <p:txBody>
          <a:bodyPr/>
          <a:lstStyle/>
          <a:p>
            <a:pPr algn="ctr"/>
            <a:r>
              <a:rPr lang="it-IT" i="1" dirty="0" err="1"/>
              <a:t>delictum</a:t>
            </a:r>
            <a:endParaRPr lang="it-IT" i="1" dirty="0"/>
          </a:p>
        </p:txBody>
      </p:sp>
      <p:sp>
        <p:nvSpPr>
          <p:cNvPr id="3" name="Segnaposto contenuto 2">
            <a:extLst>
              <a:ext uri="{FF2B5EF4-FFF2-40B4-BE49-F238E27FC236}">
                <a16:creationId xmlns:a16="http://schemas.microsoft.com/office/drawing/2014/main" id="{F4FB417D-CE87-B74A-B0F2-420AF73BDCBF}"/>
              </a:ext>
            </a:extLst>
          </p:cNvPr>
          <p:cNvSpPr>
            <a:spLocks noGrp="1"/>
          </p:cNvSpPr>
          <p:nvPr>
            <p:ph idx="1"/>
          </p:nvPr>
        </p:nvSpPr>
        <p:spPr>
          <a:xfrm>
            <a:off x="1141413" y="2123091"/>
            <a:ext cx="9905998" cy="4193626"/>
          </a:xfrm>
        </p:spPr>
        <p:txBody>
          <a:bodyPr>
            <a:noAutofit/>
          </a:bodyPr>
          <a:lstStyle/>
          <a:p>
            <a:pPr algn="just">
              <a:lnSpc>
                <a:spcPct val="150000"/>
              </a:lnSpc>
            </a:pPr>
            <a:r>
              <a:rPr lang="it-IT" sz="2800" dirty="0">
                <a:latin typeface="+mj-lt"/>
              </a:rPr>
              <a:t>È un atto illecito di natura penale, lesivo di un interesse privato che l’ordinamento, a partire dall’epoca preclassica, sanziona con una </a:t>
            </a:r>
            <a:r>
              <a:rPr lang="it-IT" sz="2800" i="1" dirty="0" err="1">
                <a:latin typeface="+mj-lt"/>
              </a:rPr>
              <a:t>poena</a:t>
            </a:r>
            <a:r>
              <a:rPr lang="it-IT" sz="2800" dirty="0">
                <a:latin typeface="+mj-lt"/>
              </a:rPr>
              <a:t>, cioè con il pagamento di una somma di denaro a favore della persona offesa e a titolo di pena privata.</a:t>
            </a:r>
          </a:p>
          <a:p>
            <a:pPr algn="just">
              <a:lnSpc>
                <a:spcPct val="150000"/>
              </a:lnSpc>
            </a:pPr>
            <a:r>
              <a:rPr lang="it-IT" sz="2800" i="1" dirty="0" err="1">
                <a:latin typeface="+mj-lt"/>
                <a:ea typeface="ＭＳ Ｐゴシック" charset="0"/>
              </a:rPr>
              <a:t>Poena</a:t>
            </a:r>
            <a:r>
              <a:rPr lang="it-IT" sz="2800" i="1" dirty="0">
                <a:latin typeface="+mj-lt"/>
                <a:ea typeface="ＭＳ Ｐゴシック" charset="0"/>
              </a:rPr>
              <a:t>:</a:t>
            </a:r>
            <a:r>
              <a:rPr lang="it-IT" sz="2800" dirty="0">
                <a:latin typeface="+mj-lt"/>
                <a:ea typeface="ＭＳ Ｐゴシック" charset="0"/>
              </a:rPr>
              <a:t> prezzo del riscatto = composizione volontaria, poi legale</a:t>
            </a:r>
            <a:endParaRPr lang="it-IT" sz="2800" dirty="0">
              <a:latin typeface="+mj-lt"/>
            </a:endParaRPr>
          </a:p>
        </p:txBody>
      </p:sp>
    </p:spTree>
    <p:extLst>
      <p:ext uri="{BB962C8B-B14F-4D97-AF65-F5344CB8AC3E}">
        <p14:creationId xmlns:p14="http://schemas.microsoft.com/office/powerpoint/2010/main" val="388370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5FAB34-0D78-824C-A9EA-239C34EEA2C5}"/>
              </a:ext>
            </a:extLst>
          </p:cNvPr>
          <p:cNvSpPr>
            <a:spLocks noGrp="1"/>
          </p:cNvSpPr>
          <p:nvPr>
            <p:ph type="title"/>
          </p:nvPr>
        </p:nvSpPr>
        <p:spPr/>
        <p:txBody>
          <a:bodyPr/>
          <a:lstStyle/>
          <a:p>
            <a:pPr algn="ctr"/>
            <a:r>
              <a:rPr lang="it-IT" i="1" dirty="0" err="1"/>
              <a:t>Corpore</a:t>
            </a:r>
            <a:r>
              <a:rPr lang="it-IT" i="1" dirty="0"/>
              <a:t> </a:t>
            </a:r>
            <a:r>
              <a:rPr lang="it-IT" i="1" dirty="0" err="1"/>
              <a:t>corpori</a:t>
            </a:r>
            <a:r>
              <a:rPr lang="it-IT" i="1" dirty="0"/>
              <a:t> </a:t>
            </a:r>
            <a:r>
              <a:rPr lang="it-IT" i="1" dirty="0" err="1"/>
              <a:t>datum</a:t>
            </a:r>
            <a:endParaRPr lang="it-IT" i="1" dirty="0"/>
          </a:p>
        </p:txBody>
      </p:sp>
      <p:sp>
        <p:nvSpPr>
          <p:cNvPr id="3" name="Segnaposto contenuto 2">
            <a:extLst>
              <a:ext uri="{FF2B5EF4-FFF2-40B4-BE49-F238E27FC236}">
                <a16:creationId xmlns:a16="http://schemas.microsoft.com/office/drawing/2014/main" id="{F5F94E37-46F8-5541-A1D8-C239A3113736}"/>
              </a:ext>
            </a:extLst>
          </p:cNvPr>
          <p:cNvSpPr>
            <a:spLocks noGrp="1"/>
          </p:cNvSpPr>
          <p:nvPr>
            <p:ph idx="1"/>
          </p:nvPr>
        </p:nvSpPr>
        <p:spPr>
          <a:xfrm>
            <a:off x="1141413" y="1975945"/>
            <a:ext cx="9905998" cy="3815255"/>
          </a:xfrm>
        </p:spPr>
        <p:txBody>
          <a:bodyPr/>
          <a:lstStyle/>
          <a:p>
            <a:r>
              <a:rPr lang="it-IT" sz="2800" i="1" dirty="0" err="1"/>
              <a:t>Corpore</a:t>
            </a:r>
            <a:r>
              <a:rPr lang="it-IT" sz="2800" i="1" dirty="0"/>
              <a:t>: </a:t>
            </a:r>
            <a:r>
              <a:rPr lang="it-IT" sz="2800" dirty="0"/>
              <a:t>danno arrecato con il corpo = con un’azione fisica </a:t>
            </a:r>
          </a:p>
          <a:p>
            <a:pPr marL="0" indent="0">
              <a:buNone/>
            </a:pPr>
            <a:endParaRPr lang="it-IT" sz="2800" dirty="0"/>
          </a:p>
          <a:p>
            <a:r>
              <a:rPr lang="it-IT" sz="2800" i="1" dirty="0" err="1"/>
              <a:t>Corpori</a:t>
            </a:r>
            <a:r>
              <a:rPr lang="it-IT" sz="2800" i="1" dirty="0"/>
              <a:t>: </a:t>
            </a:r>
            <a:r>
              <a:rPr lang="it-IT" sz="2800" dirty="0"/>
              <a:t>Danno arrecato al corpo = deve ledere la struttura materiale del bene </a:t>
            </a:r>
          </a:p>
          <a:p>
            <a:endParaRPr lang="it-IT" dirty="0"/>
          </a:p>
        </p:txBody>
      </p:sp>
    </p:spTree>
    <p:extLst>
      <p:ext uri="{BB962C8B-B14F-4D97-AF65-F5344CB8AC3E}">
        <p14:creationId xmlns:p14="http://schemas.microsoft.com/office/powerpoint/2010/main" val="9930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F6484-118A-6E41-A179-BDFB7644B5AF}"/>
              </a:ext>
            </a:extLst>
          </p:cNvPr>
          <p:cNvSpPr>
            <a:spLocks noGrp="1"/>
          </p:cNvSpPr>
          <p:nvPr>
            <p:ph type="title"/>
          </p:nvPr>
        </p:nvSpPr>
        <p:spPr>
          <a:xfrm>
            <a:off x="1141413" y="609600"/>
            <a:ext cx="9905998" cy="1103586"/>
          </a:xfrm>
        </p:spPr>
        <p:txBody>
          <a:bodyPr/>
          <a:lstStyle/>
          <a:p>
            <a:pPr algn="ctr"/>
            <a:r>
              <a:rPr lang="it-IT" dirty="0"/>
              <a:t>ESTENSIONI PRETORIE</a:t>
            </a:r>
          </a:p>
        </p:txBody>
      </p:sp>
      <p:sp>
        <p:nvSpPr>
          <p:cNvPr id="3" name="Segnaposto contenuto 2">
            <a:extLst>
              <a:ext uri="{FF2B5EF4-FFF2-40B4-BE49-F238E27FC236}">
                <a16:creationId xmlns:a16="http://schemas.microsoft.com/office/drawing/2014/main" id="{1E71FA9B-0BA2-D442-8309-48885B95BCB7}"/>
              </a:ext>
            </a:extLst>
          </p:cNvPr>
          <p:cNvSpPr>
            <a:spLocks noGrp="1"/>
          </p:cNvSpPr>
          <p:nvPr>
            <p:ph idx="1"/>
          </p:nvPr>
        </p:nvSpPr>
        <p:spPr>
          <a:xfrm>
            <a:off x="1141413" y="1713187"/>
            <a:ext cx="9905998" cy="4078014"/>
          </a:xfrm>
        </p:spPr>
        <p:txBody>
          <a:bodyPr/>
          <a:lstStyle/>
          <a:p>
            <a:pPr algn="just"/>
            <a:r>
              <a:rPr lang="it-IT" sz="3200" dirty="0"/>
              <a:t>Con azioni di legge </a:t>
            </a:r>
            <a:r>
              <a:rPr lang="it-IT" sz="3200" dirty="0" err="1"/>
              <a:t>Aquilia</a:t>
            </a:r>
            <a:r>
              <a:rPr lang="it-IT" sz="3200" dirty="0"/>
              <a:t> </a:t>
            </a:r>
            <a:r>
              <a:rPr lang="it-IT" sz="3200" i="1" dirty="0" err="1"/>
              <a:t>utiles</a:t>
            </a:r>
            <a:r>
              <a:rPr lang="it-IT" sz="3200" i="1" dirty="0"/>
              <a:t> </a:t>
            </a:r>
            <a:r>
              <a:rPr lang="it-IT" sz="3200" dirty="0"/>
              <a:t>o </a:t>
            </a:r>
            <a:r>
              <a:rPr lang="it-IT" sz="3200" i="1" dirty="0"/>
              <a:t>in factum</a:t>
            </a:r>
            <a:r>
              <a:rPr lang="it-IT" sz="3200" dirty="0"/>
              <a:t> si persegue anche il danno causato </a:t>
            </a:r>
            <a:r>
              <a:rPr lang="it-IT" sz="3200" b="1" dirty="0"/>
              <a:t>con il corpo </a:t>
            </a:r>
            <a:r>
              <a:rPr lang="it-IT" sz="3200" dirty="0"/>
              <a:t>e </a:t>
            </a:r>
            <a:r>
              <a:rPr lang="it-IT" sz="3200" b="1" dirty="0"/>
              <a:t>non al corpo</a:t>
            </a:r>
            <a:endParaRPr lang="it-IT" sz="3200" dirty="0"/>
          </a:p>
          <a:p>
            <a:pPr algn="just"/>
            <a:endParaRPr lang="it-IT" b="1" dirty="0"/>
          </a:p>
        </p:txBody>
      </p:sp>
    </p:spTree>
    <p:extLst>
      <p:ext uri="{BB962C8B-B14F-4D97-AF65-F5344CB8AC3E}">
        <p14:creationId xmlns:p14="http://schemas.microsoft.com/office/powerpoint/2010/main" val="135855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87CF26-F058-3E40-9F94-4D220394B8A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4D84960-01DE-F949-8628-9B58C7C34F76}"/>
              </a:ext>
            </a:extLst>
          </p:cNvPr>
          <p:cNvSpPr>
            <a:spLocks noGrp="1"/>
          </p:cNvSpPr>
          <p:nvPr>
            <p:ph idx="1"/>
          </p:nvPr>
        </p:nvSpPr>
        <p:spPr/>
        <p:txBody>
          <a:bodyPr/>
          <a:lstStyle/>
          <a:p>
            <a:pPr algn="just"/>
            <a:r>
              <a:rPr lang="it-IT" sz="2800" b="1" dirty="0"/>
              <a:t>Il delitto di danneggiamento subisce un’evoluzione inversa rispetto agli altri delitti, che verranno attratti nella sfera pubblicistica, e tende a produrre una semplice obbligazione al risarcimento del danno</a:t>
            </a:r>
            <a:r>
              <a:rPr lang="it-IT" sz="2800" dirty="0"/>
              <a:t>.</a:t>
            </a:r>
          </a:p>
          <a:p>
            <a:endParaRPr lang="it-IT" dirty="0"/>
          </a:p>
        </p:txBody>
      </p:sp>
    </p:spTree>
    <p:extLst>
      <p:ext uri="{BB962C8B-B14F-4D97-AF65-F5344CB8AC3E}">
        <p14:creationId xmlns:p14="http://schemas.microsoft.com/office/powerpoint/2010/main" val="8584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1413" y="105103"/>
            <a:ext cx="9905998" cy="1366345"/>
          </a:xfrm>
        </p:spPr>
        <p:txBody>
          <a:bodyPr/>
          <a:lstStyle/>
          <a:p>
            <a:pPr algn="ctr" eaLnBrk="1" hangingPunct="1"/>
            <a:r>
              <a:rPr lang="it-IT" dirty="0">
                <a:latin typeface="Arial" charset="0"/>
                <a:ea typeface="ＭＳ Ｐゴシック" charset="0"/>
              </a:rPr>
              <a:t>DELITTI PRETORI</a:t>
            </a:r>
          </a:p>
        </p:txBody>
      </p:sp>
      <p:sp>
        <p:nvSpPr>
          <p:cNvPr id="49155" name="Rectangle 3"/>
          <p:cNvSpPr>
            <a:spLocks noGrp="1" noChangeArrowheads="1"/>
          </p:cNvSpPr>
          <p:nvPr>
            <p:ph type="body" idx="1"/>
          </p:nvPr>
        </p:nvSpPr>
        <p:spPr>
          <a:xfrm>
            <a:off x="1141413" y="1471448"/>
            <a:ext cx="9905998" cy="5496911"/>
          </a:xfrm>
        </p:spPr>
        <p:txBody>
          <a:bodyPr/>
          <a:lstStyle/>
          <a:p>
            <a:pPr algn="just">
              <a:lnSpc>
                <a:spcPct val="90000"/>
              </a:lnSpc>
            </a:pPr>
            <a:r>
              <a:rPr lang="it-IT" sz="2400" dirty="0">
                <a:effectLst/>
              </a:rPr>
              <a:t>Nel corso del I sec. a.C. nell’editto pretorio vengono introdotti alcuni strumenti processuali che sanzionano come delitti due fattispecie che hanno una grande rilevanza per il diritto delle obbligazioni: si tratta del </a:t>
            </a:r>
            <a:r>
              <a:rPr lang="it-IT" sz="2400" i="1" dirty="0" err="1">
                <a:effectLst/>
              </a:rPr>
              <a:t>metus</a:t>
            </a:r>
            <a:r>
              <a:rPr lang="it-IT" sz="2400" i="1" dirty="0">
                <a:effectLst/>
              </a:rPr>
              <a:t> </a:t>
            </a:r>
            <a:r>
              <a:rPr lang="it-IT" sz="2400" dirty="0">
                <a:effectLst/>
              </a:rPr>
              <a:t>e del</a:t>
            </a:r>
            <a:r>
              <a:rPr lang="it-IT" sz="2400" i="1" dirty="0">
                <a:effectLst/>
              </a:rPr>
              <a:t> </a:t>
            </a:r>
            <a:r>
              <a:rPr lang="it-IT" sz="2400" i="1" dirty="0" err="1">
                <a:effectLst/>
              </a:rPr>
              <a:t>dolus</a:t>
            </a:r>
            <a:r>
              <a:rPr lang="it-IT" sz="2400" i="1" dirty="0">
                <a:effectLst/>
              </a:rPr>
              <a:t> </a:t>
            </a:r>
            <a:r>
              <a:rPr lang="it-IT" sz="2400" i="1" dirty="0" err="1">
                <a:effectLst/>
              </a:rPr>
              <a:t>malus</a:t>
            </a:r>
            <a:r>
              <a:rPr lang="it-IT" sz="2400" dirty="0">
                <a:effectLst/>
              </a:rPr>
              <a:t>. </a:t>
            </a:r>
          </a:p>
          <a:p>
            <a:pPr algn="just"/>
            <a:r>
              <a:rPr lang="it-IT" sz="2400" i="1" dirty="0" err="1">
                <a:effectLst/>
              </a:rPr>
              <a:t>Metus</a:t>
            </a:r>
            <a:r>
              <a:rPr lang="it-IT" sz="2400" i="1" dirty="0">
                <a:effectLst/>
              </a:rPr>
              <a:t> </a:t>
            </a:r>
            <a:r>
              <a:rPr lang="it-IT" sz="2400" dirty="0">
                <a:effectLst/>
              </a:rPr>
              <a:t>è il timore generato dall'altrui minaccia; l’intimidazione attuale e seria di un male grave alla persona o ai suoi familiari genera una paura che induce a compiere un negozio, che altrimenti non si sarebbe concluso; oggi si parla di violenza morale.</a:t>
            </a:r>
          </a:p>
          <a:p>
            <a:pPr algn="just"/>
            <a:r>
              <a:rPr lang="it-IT" sz="2400" i="1" dirty="0" err="1">
                <a:effectLst/>
              </a:rPr>
              <a:t>Dolus</a:t>
            </a:r>
            <a:r>
              <a:rPr lang="it-IT" sz="2400" i="1" dirty="0">
                <a:effectLst/>
              </a:rPr>
              <a:t> </a:t>
            </a:r>
            <a:r>
              <a:rPr lang="it-IT" sz="2400" i="1" dirty="0" err="1">
                <a:effectLst/>
              </a:rPr>
              <a:t>malus</a:t>
            </a:r>
            <a:r>
              <a:rPr lang="it-IT" sz="2400" i="1" dirty="0">
                <a:effectLst/>
              </a:rPr>
              <a:t> </a:t>
            </a:r>
            <a:r>
              <a:rPr lang="it-IT" sz="2400" dirty="0">
                <a:effectLst/>
              </a:rPr>
              <a:t>è un raggiro, un inganno, una macchinazione volta a trarre in inganno una persona; può bastare anche un comportamento omissivo, una reticenza o, più in generale, un atteggiamento scorretto.</a:t>
            </a:r>
          </a:p>
          <a:p>
            <a:pPr>
              <a:lnSpc>
                <a:spcPct val="90000"/>
              </a:lnSpc>
            </a:pPr>
            <a:endParaRPr lang="it-IT" sz="2800" dirty="0">
              <a:latin typeface="Arial" charset="0"/>
              <a:ea typeface="ＭＳ Ｐゴシック" charset="0"/>
            </a:endParaRPr>
          </a:p>
        </p:txBody>
      </p:sp>
    </p:spTree>
    <p:extLst>
      <p:ext uri="{BB962C8B-B14F-4D97-AF65-F5344CB8AC3E}">
        <p14:creationId xmlns:p14="http://schemas.microsoft.com/office/powerpoint/2010/main" val="354172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7A69F-13B7-8B43-97B8-1EF84EA99BA3}"/>
              </a:ext>
            </a:extLst>
          </p:cNvPr>
          <p:cNvSpPr>
            <a:spLocks noGrp="1"/>
          </p:cNvSpPr>
          <p:nvPr>
            <p:ph type="title"/>
          </p:nvPr>
        </p:nvSpPr>
        <p:spPr>
          <a:xfrm>
            <a:off x="1141413" y="609600"/>
            <a:ext cx="9905998" cy="1103586"/>
          </a:xfrm>
        </p:spPr>
        <p:txBody>
          <a:bodyPr/>
          <a:lstStyle/>
          <a:p>
            <a:pPr algn="ctr"/>
            <a:r>
              <a:rPr lang="it-IT" dirty="0"/>
              <a:t>Azioni di buona fede</a:t>
            </a:r>
          </a:p>
        </p:txBody>
      </p:sp>
      <p:sp>
        <p:nvSpPr>
          <p:cNvPr id="3" name="Segnaposto contenuto 2">
            <a:extLst>
              <a:ext uri="{FF2B5EF4-FFF2-40B4-BE49-F238E27FC236}">
                <a16:creationId xmlns:a16="http://schemas.microsoft.com/office/drawing/2014/main" id="{D8224707-514A-6743-8CA9-D447287EF5D5}"/>
              </a:ext>
            </a:extLst>
          </p:cNvPr>
          <p:cNvSpPr>
            <a:spLocks noGrp="1"/>
          </p:cNvSpPr>
          <p:nvPr>
            <p:ph idx="1"/>
          </p:nvPr>
        </p:nvSpPr>
        <p:spPr>
          <a:xfrm>
            <a:off x="1141413" y="1713186"/>
            <a:ext cx="9905998" cy="4971393"/>
          </a:xfrm>
        </p:spPr>
        <p:txBody>
          <a:bodyPr>
            <a:normAutofit/>
          </a:bodyPr>
          <a:lstStyle/>
          <a:p>
            <a:pPr algn="just"/>
            <a:r>
              <a:rPr lang="it-IT" sz="2800" dirty="0">
                <a:effectLst/>
              </a:rPr>
              <a:t>il diritto romano reagisce a queste ipotesi considerandole atti illeciti puniti con strumenti di creazione pretoria.</a:t>
            </a:r>
          </a:p>
          <a:p>
            <a:pPr algn="just"/>
            <a:r>
              <a:rPr lang="it-IT" sz="2800" dirty="0">
                <a:effectLst/>
              </a:rPr>
              <a:t>se il rapporto in ordine al quale si era verificata la violenza morale o la scorrettezza era tutelato con azione di buona fede, la vittima poteva tutelarsi con la stessa azione contrattuale, dal momento che non sorgeva alcun </a:t>
            </a:r>
            <a:r>
              <a:rPr lang="it-IT" sz="2800" i="1" dirty="0" err="1">
                <a:effectLst/>
              </a:rPr>
              <a:t>oportere</a:t>
            </a:r>
            <a:r>
              <a:rPr lang="it-IT" sz="2800" i="1" dirty="0">
                <a:effectLst/>
              </a:rPr>
              <a:t> ex fide bona</a:t>
            </a:r>
            <a:r>
              <a:rPr lang="it-IT" sz="2800" dirty="0">
                <a:effectLst/>
              </a:rPr>
              <a:t> (obbligo tra persone perbene) qualora vi fosse stata una minaccia o comunque un comportamento scorretto</a:t>
            </a:r>
            <a:endParaRPr lang="it-IT" sz="2800" dirty="0"/>
          </a:p>
        </p:txBody>
      </p:sp>
    </p:spTree>
    <p:extLst>
      <p:ext uri="{BB962C8B-B14F-4D97-AF65-F5344CB8AC3E}">
        <p14:creationId xmlns:p14="http://schemas.microsoft.com/office/powerpoint/2010/main" val="3855622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EA3736-A295-C442-99A3-8C1FF475196B}"/>
              </a:ext>
            </a:extLst>
          </p:cNvPr>
          <p:cNvSpPr>
            <a:spLocks noGrp="1"/>
          </p:cNvSpPr>
          <p:nvPr>
            <p:ph type="title"/>
          </p:nvPr>
        </p:nvSpPr>
        <p:spPr>
          <a:xfrm>
            <a:off x="1141413" y="199697"/>
            <a:ext cx="9905998" cy="1324303"/>
          </a:xfrm>
        </p:spPr>
        <p:txBody>
          <a:bodyPr/>
          <a:lstStyle/>
          <a:p>
            <a:pPr algn="ctr"/>
            <a:r>
              <a:rPr lang="it-IT" dirty="0"/>
              <a:t>AZIONI DI STRETTO DIRITTO</a:t>
            </a:r>
          </a:p>
        </p:txBody>
      </p:sp>
      <p:sp>
        <p:nvSpPr>
          <p:cNvPr id="3" name="Segnaposto contenuto 2">
            <a:extLst>
              <a:ext uri="{FF2B5EF4-FFF2-40B4-BE49-F238E27FC236}">
                <a16:creationId xmlns:a16="http://schemas.microsoft.com/office/drawing/2014/main" id="{21E27D7F-D0BA-1640-BD09-50D8C21EE6A5}"/>
              </a:ext>
            </a:extLst>
          </p:cNvPr>
          <p:cNvSpPr>
            <a:spLocks noGrp="1"/>
          </p:cNvSpPr>
          <p:nvPr>
            <p:ph idx="1"/>
          </p:nvPr>
        </p:nvSpPr>
        <p:spPr>
          <a:xfrm>
            <a:off x="1141413" y="1524000"/>
            <a:ext cx="9905998" cy="4971393"/>
          </a:xfrm>
        </p:spPr>
        <p:txBody>
          <a:bodyPr>
            <a:normAutofit/>
          </a:bodyPr>
          <a:lstStyle/>
          <a:p>
            <a:pPr algn="just"/>
            <a:r>
              <a:rPr lang="it-IT" sz="2800" dirty="0">
                <a:effectLst/>
              </a:rPr>
              <a:t>Qualora la minaccia o il comportamento scorretto fossero stati tenuti in una situazione per la quale non era esperibile alcuna azione di buona fede, la vittima non avrebbe avuto alcuna tutela fino al primo secolo a.C., epoca in cui vennero introdotti nell’editto alcuni strumenti pretori a sanzione del </a:t>
            </a:r>
            <a:r>
              <a:rPr lang="it-IT" sz="2800" i="1" dirty="0" err="1">
                <a:effectLst/>
              </a:rPr>
              <a:t>metus</a:t>
            </a:r>
            <a:r>
              <a:rPr lang="it-IT" sz="2800" i="1" dirty="0">
                <a:effectLst/>
              </a:rPr>
              <a:t> </a:t>
            </a:r>
            <a:r>
              <a:rPr lang="it-IT" sz="2800" dirty="0">
                <a:effectLst/>
              </a:rPr>
              <a:t>e del </a:t>
            </a:r>
            <a:r>
              <a:rPr lang="it-IT" sz="2800" i="1" dirty="0" err="1">
                <a:effectLst/>
              </a:rPr>
              <a:t>dolus</a:t>
            </a:r>
            <a:r>
              <a:rPr lang="it-IT" sz="2800" i="1" dirty="0">
                <a:effectLst/>
              </a:rPr>
              <a:t>, </a:t>
            </a:r>
            <a:r>
              <a:rPr lang="it-IT" sz="2800" dirty="0">
                <a:effectLst/>
              </a:rPr>
              <a:t>i quali furono considerata </a:t>
            </a:r>
            <a:r>
              <a:rPr lang="it-IT" sz="2800" i="1" dirty="0" err="1">
                <a:effectLst/>
              </a:rPr>
              <a:t>delicta</a:t>
            </a:r>
            <a:r>
              <a:rPr lang="it-IT" sz="2800" dirty="0">
                <a:effectLst/>
              </a:rPr>
              <a:t>, appunto atti illeciti puniti con pena privata</a:t>
            </a:r>
            <a:endParaRPr lang="it-IT" sz="2800" dirty="0"/>
          </a:p>
        </p:txBody>
      </p:sp>
    </p:spTree>
    <p:extLst>
      <p:ext uri="{BB962C8B-B14F-4D97-AF65-F5344CB8AC3E}">
        <p14:creationId xmlns:p14="http://schemas.microsoft.com/office/powerpoint/2010/main" val="316467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8D96B-951D-F04D-A061-7AA974F2565B}"/>
              </a:ext>
            </a:extLst>
          </p:cNvPr>
          <p:cNvSpPr>
            <a:spLocks noGrp="1"/>
          </p:cNvSpPr>
          <p:nvPr>
            <p:ph type="title"/>
          </p:nvPr>
        </p:nvSpPr>
        <p:spPr/>
        <p:txBody>
          <a:bodyPr/>
          <a:lstStyle/>
          <a:p>
            <a:pPr algn="ctr"/>
            <a:r>
              <a:rPr lang="it-IT" i="1" dirty="0"/>
              <a:t>EXCEPTIO QUOD METUS CAUSA</a:t>
            </a:r>
          </a:p>
        </p:txBody>
      </p:sp>
      <p:sp>
        <p:nvSpPr>
          <p:cNvPr id="3" name="Segnaposto contenuto 2">
            <a:extLst>
              <a:ext uri="{FF2B5EF4-FFF2-40B4-BE49-F238E27FC236}">
                <a16:creationId xmlns:a16="http://schemas.microsoft.com/office/drawing/2014/main" id="{1D101DE0-5A60-0348-992C-B25CC9173FCF}"/>
              </a:ext>
            </a:extLst>
          </p:cNvPr>
          <p:cNvSpPr>
            <a:spLocks noGrp="1"/>
          </p:cNvSpPr>
          <p:nvPr>
            <p:ph idx="1"/>
          </p:nvPr>
        </p:nvSpPr>
        <p:spPr>
          <a:xfrm>
            <a:off x="1141413" y="2666999"/>
            <a:ext cx="9905998" cy="3986049"/>
          </a:xfrm>
        </p:spPr>
        <p:txBody>
          <a:bodyPr>
            <a:noAutofit/>
          </a:bodyPr>
          <a:lstStyle/>
          <a:p>
            <a:pPr algn="just"/>
            <a:r>
              <a:rPr lang="it-IT" sz="2400" dirty="0">
                <a:effectLst/>
              </a:rPr>
              <a:t>l’</a:t>
            </a:r>
            <a:r>
              <a:rPr lang="it-IT" sz="2400" i="1" u="sng" dirty="0" err="1">
                <a:effectLst/>
              </a:rPr>
              <a:t>exceptio</a:t>
            </a:r>
            <a:r>
              <a:rPr lang="it-IT" sz="2400" i="1" u="sng" dirty="0">
                <a:effectLst/>
              </a:rPr>
              <a:t> </a:t>
            </a:r>
            <a:r>
              <a:rPr lang="it-IT" sz="2400" i="1" u="sng" dirty="0" err="1">
                <a:effectLst/>
              </a:rPr>
              <a:t>quod</a:t>
            </a:r>
            <a:r>
              <a:rPr lang="it-IT" sz="2400" i="1" u="sng" dirty="0">
                <a:effectLst/>
              </a:rPr>
              <a:t> </a:t>
            </a:r>
            <a:r>
              <a:rPr lang="it-IT" sz="2400" i="1" u="sng" dirty="0" err="1">
                <a:effectLst/>
              </a:rPr>
              <a:t>metus</a:t>
            </a:r>
            <a:r>
              <a:rPr lang="it-IT" sz="2400" i="1" u="sng" dirty="0">
                <a:effectLst/>
              </a:rPr>
              <a:t> causa</a:t>
            </a:r>
            <a:r>
              <a:rPr lang="it-IT" sz="2400" dirty="0">
                <a:effectLst/>
              </a:rPr>
              <a:t> è un rimedio preventivo, grazie al quale chi avesse concluso un negozio in una situazione di timore generato da altri e fosse poi chiamato in giudizio per l’adempimento del negozio avrebbe potuto difendersi e, provando davanti al giudice il </a:t>
            </a:r>
            <a:r>
              <a:rPr lang="it-IT" sz="2400" i="1" dirty="0" err="1">
                <a:effectLst/>
              </a:rPr>
              <a:t>metus</a:t>
            </a:r>
            <a:r>
              <a:rPr lang="it-IT" sz="2400" dirty="0">
                <a:effectLst/>
              </a:rPr>
              <a:t>, essere assolto. Dal momento che la formula di tale eccezione era espressa impersonalmente (</a:t>
            </a:r>
            <a:r>
              <a:rPr lang="it-IT" sz="2400" i="1" dirty="0">
                <a:effectLst/>
              </a:rPr>
              <a:t>si in ea re </a:t>
            </a:r>
            <a:r>
              <a:rPr lang="it-IT" sz="2400" i="1" dirty="0" err="1">
                <a:effectLst/>
              </a:rPr>
              <a:t>nihil</a:t>
            </a:r>
            <a:r>
              <a:rPr lang="it-IT" sz="2400" i="1" dirty="0">
                <a:effectLst/>
              </a:rPr>
              <a:t> </a:t>
            </a:r>
            <a:r>
              <a:rPr lang="it-IT" sz="2400" i="1" dirty="0" err="1">
                <a:effectLst/>
              </a:rPr>
              <a:t>metus</a:t>
            </a:r>
            <a:r>
              <a:rPr lang="it-IT" sz="2400" i="1" dirty="0">
                <a:effectLst/>
              </a:rPr>
              <a:t> causa factum est</a:t>
            </a:r>
            <a:r>
              <a:rPr lang="it-IT" sz="2400" dirty="0">
                <a:effectLst/>
              </a:rPr>
              <a:t>), essa era opponibile anche quando l’attore non coincidesse con l'autore della violenza; perciò venne detta </a:t>
            </a:r>
            <a:r>
              <a:rPr lang="it-IT" sz="2400" i="1" dirty="0" err="1">
                <a:effectLst/>
              </a:rPr>
              <a:t>exceptio</a:t>
            </a:r>
            <a:r>
              <a:rPr lang="it-IT" sz="2400" i="1" dirty="0">
                <a:effectLst/>
              </a:rPr>
              <a:t> in rem </a:t>
            </a:r>
            <a:r>
              <a:rPr lang="it-IT" sz="2400" i="1" dirty="0" err="1">
                <a:effectLst/>
              </a:rPr>
              <a:t>scripta</a:t>
            </a:r>
            <a:r>
              <a:rPr lang="it-IT" sz="2400" dirty="0">
                <a:effectLst/>
              </a:rPr>
              <a:t>. </a:t>
            </a:r>
          </a:p>
          <a:p>
            <a:pPr algn="just"/>
            <a:endParaRPr lang="it-IT" sz="2400" dirty="0"/>
          </a:p>
        </p:txBody>
      </p:sp>
    </p:spTree>
    <p:extLst>
      <p:ext uri="{BB962C8B-B14F-4D97-AF65-F5344CB8AC3E}">
        <p14:creationId xmlns:p14="http://schemas.microsoft.com/office/powerpoint/2010/main" val="3944093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2CF73-9F55-B841-B2A1-8D1CA5A2CAFD}"/>
              </a:ext>
            </a:extLst>
          </p:cNvPr>
          <p:cNvSpPr>
            <a:spLocks noGrp="1"/>
          </p:cNvSpPr>
          <p:nvPr>
            <p:ph type="title"/>
          </p:nvPr>
        </p:nvSpPr>
        <p:spPr/>
        <p:txBody>
          <a:bodyPr/>
          <a:lstStyle/>
          <a:p>
            <a:pPr algn="ctr"/>
            <a:r>
              <a:rPr lang="it-IT" i="1" dirty="0"/>
              <a:t>ACTIO QUOD METUS CAUSA</a:t>
            </a:r>
          </a:p>
        </p:txBody>
      </p:sp>
      <p:sp>
        <p:nvSpPr>
          <p:cNvPr id="3" name="Segnaposto contenuto 2">
            <a:extLst>
              <a:ext uri="{FF2B5EF4-FFF2-40B4-BE49-F238E27FC236}">
                <a16:creationId xmlns:a16="http://schemas.microsoft.com/office/drawing/2014/main" id="{C4AFB4E5-1EB2-AD43-8229-1C16C4E21C73}"/>
              </a:ext>
            </a:extLst>
          </p:cNvPr>
          <p:cNvSpPr>
            <a:spLocks noGrp="1"/>
          </p:cNvSpPr>
          <p:nvPr>
            <p:ph idx="1"/>
          </p:nvPr>
        </p:nvSpPr>
        <p:spPr>
          <a:xfrm>
            <a:off x="1141413" y="2196662"/>
            <a:ext cx="9905998" cy="4540469"/>
          </a:xfrm>
        </p:spPr>
        <p:txBody>
          <a:bodyPr/>
          <a:lstStyle/>
          <a:p>
            <a:pPr algn="just"/>
            <a:r>
              <a:rPr lang="it-IT" sz="2800" dirty="0">
                <a:effectLst/>
              </a:rPr>
              <a:t>Quando la vittima della minaccia avesse già dato esecuzione al negozio poteva scegliere tra l’</a:t>
            </a:r>
            <a:r>
              <a:rPr lang="it-IT" sz="2800" i="1" u="sng" dirty="0" err="1">
                <a:effectLst/>
              </a:rPr>
              <a:t>actio</a:t>
            </a:r>
            <a:r>
              <a:rPr lang="it-IT" sz="2800" i="1" u="sng" dirty="0">
                <a:effectLst/>
              </a:rPr>
              <a:t> </a:t>
            </a:r>
            <a:r>
              <a:rPr lang="it-IT" sz="2800" i="1" u="sng" dirty="0" err="1">
                <a:effectLst/>
              </a:rPr>
              <a:t>quod</a:t>
            </a:r>
            <a:r>
              <a:rPr lang="it-IT" sz="2800" i="1" u="sng" dirty="0">
                <a:effectLst/>
              </a:rPr>
              <a:t> </a:t>
            </a:r>
            <a:r>
              <a:rPr lang="it-IT" sz="2800" i="1" u="sng" dirty="0" err="1">
                <a:effectLst/>
              </a:rPr>
              <a:t>metus</a:t>
            </a:r>
            <a:r>
              <a:rPr lang="it-IT" sz="2800" i="1" u="sng" dirty="0">
                <a:effectLst/>
              </a:rPr>
              <a:t> causa, </a:t>
            </a:r>
            <a:r>
              <a:rPr lang="it-IT" sz="2800" dirty="0">
                <a:effectLst/>
              </a:rPr>
              <a:t>un’azione penale, in conseguenza della quale il convenuto sarebbe stato condannato a pagare una sanzione pecuniaria stimata nel quadruplo del danno arrecato con il negozio; l’azione era però anche arbitraria, permetteva cioè al giudice di invitare il convenuto a rimettere la situazione come era prima del negozio e, se il convenuto avesse adempiuto a tale invito, di assolverlo.</a:t>
            </a:r>
          </a:p>
          <a:p>
            <a:endParaRPr lang="it-IT" dirty="0"/>
          </a:p>
        </p:txBody>
      </p:sp>
    </p:spTree>
    <p:extLst>
      <p:ext uri="{BB962C8B-B14F-4D97-AF65-F5344CB8AC3E}">
        <p14:creationId xmlns:p14="http://schemas.microsoft.com/office/powerpoint/2010/main" val="204982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EDA06-D8CA-3A47-A423-43B9C95747DF}"/>
              </a:ext>
            </a:extLst>
          </p:cNvPr>
          <p:cNvSpPr>
            <a:spLocks noGrp="1"/>
          </p:cNvSpPr>
          <p:nvPr>
            <p:ph type="title"/>
          </p:nvPr>
        </p:nvSpPr>
        <p:spPr>
          <a:xfrm>
            <a:off x="1141413" y="157656"/>
            <a:ext cx="9905998" cy="1387366"/>
          </a:xfrm>
        </p:spPr>
        <p:txBody>
          <a:bodyPr/>
          <a:lstStyle/>
          <a:p>
            <a:pPr algn="ctr"/>
            <a:r>
              <a:rPr lang="it-IT" i="1" dirty="0"/>
              <a:t>RESTITUTIO IN INTEGRUM PROPTER METUM</a:t>
            </a:r>
          </a:p>
        </p:txBody>
      </p:sp>
      <p:sp>
        <p:nvSpPr>
          <p:cNvPr id="3" name="Segnaposto contenuto 2">
            <a:extLst>
              <a:ext uri="{FF2B5EF4-FFF2-40B4-BE49-F238E27FC236}">
                <a16:creationId xmlns:a16="http://schemas.microsoft.com/office/drawing/2014/main" id="{DCE09063-430B-5447-B882-CEAD5037F30C}"/>
              </a:ext>
            </a:extLst>
          </p:cNvPr>
          <p:cNvSpPr>
            <a:spLocks noGrp="1"/>
          </p:cNvSpPr>
          <p:nvPr>
            <p:ph idx="1"/>
          </p:nvPr>
        </p:nvSpPr>
        <p:spPr>
          <a:xfrm>
            <a:off x="1141413" y="1271752"/>
            <a:ext cx="9905998" cy="5181599"/>
          </a:xfrm>
        </p:spPr>
        <p:txBody>
          <a:bodyPr>
            <a:normAutofit/>
          </a:bodyPr>
          <a:lstStyle/>
          <a:p>
            <a:pPr algn="just"/>
            <a:r>
              <a:rPr lang="it-IT" sz="2400" dirty="0">
                <a:effectLst/>
              </a:rPr>
              <a:t>Con la </a:t>
            </a:r>
            <a:r>
              <a:rPr lang="it-IT" sz="2400" i="1" u="sng" dirty="0" err="1">
                <a:effectLst/>
              </a:rPr>
              <a:t>restitutio</a:t>
            </a:r>
            <a:r>
              <a:rPr lang="it-IT" sz="2400" i="1" u="sng" dirty="0">
                <a:effectLst/>
              </a:rPr>
              <a:t> in </a:t>
            </a:r>
            <a:r>
              <a:rPr lang="it-IT" sz="2400" i="1" u="sng" dirty="0" err="1">
                <a:effectLst/>
              </a:rPr>
              <a:t>integrum</a:t>
            </a:r>
            <a:r>
              <a:rPr lang="it-IT" sz="2400" i="1" u="sng" dirty="0">
                <a:effectLst/>
              </a:rPr>
              <a:t> </a:t>
            </a:r>
            <a:r>
              <a:rPr lang="it-IT" sz="2400" i="1" u="sng" dirty="0" err="1">
                <a:effectLst/>
              </a:rPr>
              <a:t>propter</a:t>
            </a:r>
            <a:r>
              <a:rPr lang="it-IT" sz="2400" i="1" u="sng" dirty="0">
                <a:effectLst/>
              </a:rPr>
              <a:t> </a:t>
            </a:r>
            <a:r>
              <a:rPr lang="it-IT" sz="2400" i="1" u="sng" dirty="0" err="1">
                <a:effectLst/>
              </a:rPr>
              <a:t>metum</a:t>
            </a:r>
            <a:r>
              <a:rPr lang="it-IT" sz="2400" dirty="0">
                <a:effectLst/>
              </a:rPr>
              <a:t> si ignoravano</a:t>
            </a:r>
            <a:r>
              <a:rPr lang="it-IT" sz="2400" u="sng" dirty="0">
                <a:effectLst/>
              </a:rPr>
              <a:t>,</a:t>
            </a:r>
            <a:r>
              <a:rPr lang="it-IT" sz="2400" i="1" dirty="0">
                <a:effectLst/>
              </a:rPr>
              <a:t> </a:t>
            </a:r>
            <a:r>
              <a:rPr lang="it-IT" sz="2400" dirty="0">
                <a:effectLst/>
              </a:rPr>
              <a:t>invece, gli effetti già prodotti dal negozio, nel senso che il pretore, una volta emanato il decreto di restituzione, considerava come non avvenuto il negozio ed esercitava di conseguenza la sua </a:t>
            </a:r>
            <a:r>
              <a:rPr lang="it-IT" sz="2400" i="1" dirty="0" err="1">
                <a:effectLst/>
              </a:rPr>
              <a:t>iurisdictio</a:t>
            </a:r>
            <a:r>
              <a:rPr lang="it-IT" sz="2400" dirty="0">
                <a:effectLst/>
              </a:rPr>
              <a:t> concedendo alla vittima della minaccia tutte le azioni che le sarebbero spettate prima dell’esecuzione del negozio, eventualmente anche contro terzi non autori della minaccia. </a:t>
            </a:r>
          </a:p>
          <a:p>
            <a:pPr algn="just"/>
            <a:r>
              <a:rPr lang="it-IT" sz="2400" dirty="0">
                <a:effectLst/>
              </a:rPr>
              <a:t>Ad esempio, se Tizio avesse alienato con </a:t>
            </a:r>
            <a:r>
              <a:rPr lang="it-IT" sz="2400" i="1" dirty="0" err="1">
                <a:effectLst/>
              </a:rPr>
              <a:t>mancipatio</a:t>
            </a:r>
            <a:r>
              <a:rPr lang="it-IT" sz="2400" i="1" dirty="0">
                <a:effectLst/>
              </a:rPr>
              <a:t> </a:t>
            </a:r>
            <a:r>
              <a:rPr lang="it-IT" sz="2400" dirty="0">
                <a:effectLst/>
              </a:rPr>
              <a:t>un fondo di sua proprietà e consegnatone il possesso, avrebbe potuto agire contro chiunque possedesse il bene con una azione di rivendica, in cui sarebbe stata aggiunta la</a:t>
            </a:r>
            <a:r>
              <a:rPr lang="it-IT" sz="2400" i="1" dirty="0">
                <a:effectLst/>
              </a:rPr>
              <a:t> </a:t>
            </a:r>
            <a:r>
              <a:rPr lang="it-IT" sz="2400" dirty="0">
                <a:effectLst/>
              </a:rPr>
              <a:t>finzione che quella </a:t>
            </a:r>
            <a:r>
              <a:rPr lang="it-IT" sz="2400" i="1" dirty="0" err="1">
                <a:effectLst/>
              </a:rPr>
              <a:t>mancipatio</a:t>
            </a:r>
            <a:r>
              <a:rPr lang="it-IT" sz="2400" i="1" dirty="0">
                <a:effectLst/>
              </a:rPr>
              <a:t> </a:t>
            </a:r>
            <a:r>
              <a:rPr lang="it-IT" sz="2400" dirty="0">
                <a:effectLst/>
              </a:rPr>
              <a:t>non fosse mai stata posta in essere (naturalmente Tizio avrebbe dovuto provare di essere proprietario prima della </a:t>
            </a:r>
            <a:r>
              <a:rPr lang="it-IT" sz="2400" i="1" dirty="0" err="1">
                <a:effectLst/>
              </a:rPr>
              <a:t>mancipatio</a:t>
            </a:r>
            <a:r>
              <a:rPr lang="it-IT" sz="2400" dirty="0">
                <a:effectLst/>
              </a:rPr>
              <a:t>).</a:t>
            </a:r>
          </a:p>
          <a:p>
            <a:pPr algn="just"/>
            <a:endParaRPr lang="it-IT" dirty="0"/>
          </a:p>
        </p:txBody>
      </p:sp>
    </p:spTree>
    <p:extLst>
      <p:ext uri="{BB962C8B-B14F-4D97-AF65-F5344CB8AC3E}">
        <p14:creationId xmlns:p14="http://schemas.microsoft.com/office/powerpoint/2010/main" val="208285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EAA028-7D9A-264A-8E4F-BF20DE069FFD}"/>
              </a:ext>
            </a:extLst>
          </p:cNvPr>
          <p:cNvSpPr>
            <a:spLocks noGrp="1"/>
          </p:cNvSpPr>
          <p:nvPr>
            <p:ph type="title"/>
          </p:nvPr>
        </p:nvSpPr>
        <p:spPr>
          <a:xfrm>
            <a:off x="1141413" y="0"/>
            <a:ext cx="9905998" cy="1313793"/>
          </a:xfrm>
        </p:spPr>
        <p:txBody>
          <a:bodyPr/>
          <a:lstStyle/>
          <a:p>
            <a:pPr algn="ctr"/>
            <a:r>
              <a:rPr lang="it-IT" i="1" dirty="0"/>
              <a:t>EXCEPTIO DOLI MALI</a:t>
            </a:r>
          </a:p>
        </p:txBody>
      </p:sp>
      <p:sp>
        <p:nvSpPr>
          <p:cNvPr id="3" name="Segnaposto contenuto 2">
            <a:extLst>
              <a:ext uri="{FF2B5EF4-FFF2-40B4-BE49-F238E27FC236}">
                <a16:creationId xmlns:a16="http://schemas.microsoft.com/office/drawing/2014/main" id="{9F98DAAA-E48E-9B40-9C0D-1980D8A574EE}"/>
              </a:ext>
            </a:extLst>
          </p:cNvPr>
          <p:cNvSpPr>
            <a:spLocks noGrp="1"/>
          </p:cNvSpPr>
          <p:nvPr>
            <p:ph idx="1"/>
          </p:nvPr>
        </p:nvSpPr>
        <p:spPr>
          <a:xfrm>
            <a:off x="1141413" y="1313793"/>
            <a:ext cx="9905998" cy="5202621"/>
          </a:xfrm>
        </p:spPr>
        <p:txBody>
          <a:bodyPr/>
          <a:lstStyle/>
          <a:p>
            <a:pPr algn="just"/>
            <a:r>
              <a:rPr lang="it-IT" sz="2800" dirty="0">
                <a:effectLst/>
              </a:rPr>
              <a:t>Qualora la vittima della scorrettezza non avesse ancora </a:t>
            </a:r>
            <a:r>
              <a:rPr lang="it-IT" sz="2800" dirty="0" err="1">
                <a:effectLst/>
              </a:rPr>
              <a:t>subíto</a:t>
            </a:r>
            <a:r>
              <a:rPr lang="it-IT" sz="2800" dirty="0">
                <a:effectLst/>
              </a:rPr>
              <a:t> alcun danno e venisse convenuta in giudizio, avrebbe potuto difendersi opponendo l'</a:t>
            </a:r>
            <a:r>
              <a:rPr lang="it-IT" sz="2800" i="1" u="dbl" dirty="0" err="1">
                <a:effectLst/>
              </a:rPr>
              <a:t>exceptio</a:t>
            </a:r>
            <a:r>
              <a:rPr lang="it-IT" sz="2800" i="1" u="dbl" dirty="0">
                <a:effectLst/>
              </a:rPr>
              <a:t> doli mali</a:t>
            </a:r>
            <a:r>
              <a:rPr lang="it-IT" sz="2800" dirty="0">
                <a:effectLst/>
              </a:rPr>
              <a:t>.</a:t>
            </a:r>
          </a:p>
          <a:p>
            <a:pPr algn="just"/>
            <a:r>
              <a:rPr lang="it-IT" sz="2800" dirty="0">
                <a:effectLst/>
              </a:rPr>
              <a:t> La formula di tale eccezione era concepita con una doppia indicazione temporale: </a:t>
            </a:r>
            <a:r>
              <a:rPr lang="it-IT" sz="2800" i="1" dirty="0">
                <a:effectLst/>
              </a:rPr>
              <a:t>si in ea re </a:t>
            </a:r>
            <a:r>
              <a:rPr lang="it-IT" sz="2800" i="1" dirty="0" err="1">
                <a:effectLst/>
              </a:rPr>
              <a:t>nihil</a:t>
            </a:r>
            <a:r>
              <a:rPr lang="it-IT" sz="2800" i="1" dirty="0">
                <a:effectLst/>
              </a:rPr>
              <a:t> dolo malo A. </a:t>
            </a:r>
            <a:r>
              <a:rPr lang="it-IT" sz="2800" i="1" dirty="0" err="1">
                <a:effectLst/>
              </a:rPr>
              <a:t>Agerii</a:t>
            </a:r>
            <a:r>
              <a:rPr lang="it-IT" sz="2800" i="1" dirty="0">
                <a:effectLst/>
              </a:rPr>
              <a:t> factum </a:t>
            </a:r>
            <a:r>
              <a:rPr lang="it-IT" sz="2800" i="1" dirty="0" err="1">
                <a:effectLst/>
              </a:rPr>
              <a:t>sit</a:t>
            </a:r>
            <a:r>
              <a:rPr lang="it-IT" sz="2800" i="1" dirty="0">
                <a:effectLst/>
              </a:rPr>
              <a:t> </a:t>
            </a:r>
            <a:r>
              <a:rPr lang="it-IT" sz="2800" i="1" dirty="0" err="1">
                <a:effectLst/>
              </a:rPr>
              <a:t>neque</a:t>
            </a:r>
            <a:r>
              <a:rPr lang="it-IT" sz="2800" i="1" dirty="0">
                <a:effectLst/>
              </a:rPr>
              <a:t> fiat. </a:t>
            </a:r>
            <a:r>
              <a:rPr lang="it-IT" sz="2800" dirty="0">
                <a:effectLst/>
              </a:rPr>
              <a:t>(Se, nella questione, nulla sia avvenuto o avvenga per dolo di Aulo </a:t>
            </a:r>
            <a:r>
              <a:rPr lang="it-IT" sz="2800" dirty="0" err="1">
                <a:effectLst/>
              </a:rPr>
              <a:t>Agerio</a:t>
            </a:r>
            <a:r>
              <a:rPr lang="it-IT" sz="2800" dirty="0">
                <a:effectLst/>
              </a:rPr>
              <a:t>); </a:t>
            </a:r>
          </a:p>
          <a:p>
            <a:pPr algn="just"/>
            <a:r>
              <a:rPr lang="it-IT" sz="2800" dirty="0">
                <a:effectLst/>
              </a:rPr>
              <a:t>in conseguenza di ciò si distingueva un’eccezione di dolo passato, detta anche speciale, e una di dolo presente, detta anche eccezione generale. </a:t>
            </a:r>
          </a:p>
          <a:p>
            <a:endParaRPr lang="it-IT" dirty="0"/>
          </a:p>
        </p:txBody>
      </p:sp>
    </p:spTree>
    <p:extLst>
      <p:ext uri="{BB962C8B-B14F-4D97-AF65-F5344CB8AC3E}">
        <p14:creationId xmlns:p14="http://schemas.microsoft.com/office/powerpoint/2010/main" val="407475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0EA1B4-7FAA-1C45-ABF3-8222C4D5777F}"/>
              </a:ext>
            </a:extLst>
          </p:cNvPr>
          <p:cNvSpPr>
            <a:spLocks noGrp="1"/>
          </p:cNvSpPr>
          <p:nvPr>
            <p:ph type="title"/>
          </p:nvPr>
        </p:nvSpPr>
        <p:spPr>
          <a:xfrm>
            <a:off x="1141413" y="609600"/>
            <a:ext cx="9905998" cy="33633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27DE0E1D-23BF-9D49-9CFA-5BF845AA63DF}"/>
              </a:ext>
            </a:extLst>
          </p:cNvPr>
          <p:cNvSpPr>
            <a:spLocks noGrp="1"/>
          </p:cNvSpPr>
          <p:nvPr>
            <p:ph idx="1"/>
          </p:nvPr>
        </p:nvSpPr>
        <p:spPr>
          <a:xfrm>
            <a:off x="1141413" y="1177159"/>
            <a:ext cx="9905998" cy="4614041"/>
          </a:xfrm>
        </p:spPr>
        <p:txBody>
          <a:bodyPr>
            <a:normAutofit lnSpcReduction="10000"/>
          </a:bodyPr>
          <a:lstStyle/>
          <a:p>
            <a:endParaRPr lang="it-IT" sz="2800" i="1" dirty="0"/>
          </a:p>
          <a:p>
            <a:pPr marL="0" indent="0">
              <a:buNone/>
            </a:pPr>
            <a:r>
              <a:rPr lang="it-IT" sz="2800" i="1" dirty="0"/>
              <a:t>		</a:t>
            </a:r>
            <a:r>
              <a:rPr lang="it-IT" sz="2800" b="1" i="1" dirty="0" err="1"/>
              <a:t>crimina</a:t>
            </a:r>
            <a:r>
              <a:rPr lang="it-IT" sz="2800" b="1" dirty="0"/>
              <a:t> </a:t>
            </a:r>
            <a:r>
              <a:rPr lang="it-IT" sz="2800" dirty="0"/>
              <a:t>(processo pubblico)</a:t>
            </a:r>
            <a:r>
              <a:rPr lang="it-IT" sz="2800" dirty="0">
                <a:sym typeface="Symbol"/>
              </a:rPr>
              <a:t></a:t>
            </a:r>
            <a:r>
              <a:rPr lang="it-IT" sz="2800" dirty="0"/>
              <a:t> pena di morte o multa</a:t>
            </a:r>
          </a:p>
          <a:p>
            <a:pPr marL="0" indent="0">
              <a:buNone/>
            </a:pPr>
            <a:r>
              <a:rPr lang="it-IT" sz="2800" dirty="0"/>
              <a:t> </a:t>
            </a:r>
          </a:p>
          <a:p>
            <a:pPr marL="0" indent="0">
              <a:buNone/>
            </a:pPr>
            <a:r>
              <a:rPr lang="it-IT" sz="2800" u="sng" dirty="0"/>
              <a:t>ATTI</a:t>
            </a:r>
            <a:r>
              <a:rPr lang="it-IT" sz="2800" b="1" u="sng" dirty="0"/>
              <a:t> </a:t>
            </a:r>
            <a:r>
              <a:rPr lang="it-IT" sz="2800" u="sng" dirty="0"/>
              <a:t>ILLECITI:</a:t>
            </a:r>
            <a:r>
              <a:rPr lang="it-IT" sz="2800" dirty="0"/>
              <a:t>  </a:t>
            </a:r>
            <a:r>
              <a:rPr lang="it-IT" sz="2800" b="1" i="1" dirty="0" err="1"/>
              <a:t>delicta</a:t>
            </a:r>
            <a:r>
              <a:rPr lang="it-IT" sz="2800" b="1" dirty="0"/>
              <a:t> </a:t>
            </a:r>
            <a:r>
              <a:rPr lang="it-IT" sz="2800" dirty="0"/>
              <a:t>(azioni penali) </a:t>
            </a:r>
            <a:r>
              <a:rPr lang="it-IT" sz="2800" dirty="0">
                <a:sym typeface="Symbol"/>
              </a:rPr>
              <a:t></a:t>
            </a:r>
            <a:r>
              <a:rPr lang="it-IT" sz="2800" dirty="0"/>
              <a:t> </a:t>
            </a:r>
            <a:r>
              <a:rPr lang="it-IT" sz="2800" i="1" dirty="0" err="1"/>
              <a:t>poena</a:t>
            </a:r>
            <a:r>
              <a:rPr lang="it-IT" sz="2800" dirty="0"/>
              <a:t> pecuniaria</a:t>
            </a:r>
          </a:p>
          <a:p>
            <a:pPr marL="0" indent="0">
              <a:buNone/>
            </a:pPr>
            <a:r>
              <a:rPr lang="it-IT" sz="2800" dirty="0"/>
              <a:t> </a:t>
            </a:r>
          </a:p>
          <a:p>
            <a:pPr marL="0" indent="0">
              <a:buNone/>
            </a:pPr>
            <a:r>
              <a:rPr lang="it-IT" sz="2800" dirty="0"/>
              <a:t>		</a:t>
            </a:r>
            <a:r>
              <a:rPr lang="it-IT" sz="2800" b="1" dirty="0"/>
              <a:t>inadempimento </a:t>
            </a:r>
            <a:r>
              <a:rPr lang="it-IT" sz="2800" dirty="0"/>
              <a:t>(azioni reipersecutorie)</a:t>
            </a:r>
            <a:r>
              <a:rPr lang="it-IT" sz="2800" dirty="0">
                <a:sym typeface="Symbol"/>
              </a:rPr>
              <a:t></a:t>
            </a:r>
            <a:r>
              <a:rPr lang="it-IT" sz="2800" dirty="0"/>
              <a:t> risarcimento</a:t>
            </a:r>
          </a:p>
          <a:p>
            <a:endParaRPr lang="it-IT" dirty="0"/>
          </a:p>
        </p:txBody>
      </p:sp>
    </p:spTree>
    <p:extLst>
      <p:ext uri="{BB962C8B-B14F-4D97-AF65-F5344CB8AC3E}">
        <p14:creationId xmlns:p14="http://schemas.microsoft.com/office/powerpoint/2010/main" val="3587623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55291-CE67-7E4E-855E-090C287AAE66}"/>
              </a:ext>
            </a:extLst>
          </p:cNvPr>
          <p:cNvSpPr>
            <a:spLocks noGrp="1"/>
          </p:cNvSpPr>
          <p:nvPr>
            <p:ph type="title"/>
          </p:nvPr>
        </p:nvSpPr>
        <p:spPr>
          <a:xfrm>
            <a:off x="1141413" y="94593"/>
            <a:ext cx="9905998" cy="1187669"/>
          </a:xfrm>
        </p:spPr>
        <p:txBody>
          <a:bodyPr/>
          <a:lstStyle/>
          <a:p>
            <a:pPr algn="ctr"/>
            <a:r>
              <a:rPr lang="it-IT" i="1" dirty="0"/>
              <a:t>ACTIO DE DOLO MALO</a:t>
            </a:r>
          </a:p>
        </p:txBody>
      </p:sp>
      <p:sp>
        <p:nvSpPr>
          <p:cNvPr id="3" name="Segnaposto contenuto 2">
            <a:extLst>
              <a:ext uri="{FF2B5EF4-FFF2-40B4-BE49-F238E27FC236}">
                <a16:creationId xmlns:a16="http://schemas.microsoft.com/office/drawing/2014/main" id="{39F24345-D205-DD47-8767-F5997FB73932}"/>
              </a:ext>
            </a:extLst>
          </p:cNvPr>
          <p:cNvSpPr>
            <a:spLocks noGrp="1"/>
          </p:cNvSpPr>
          <p:nvPr>
            <p:ph idx="1"/>
          </p:nvPr>
        </p:nvSpPr>
        <p:spPr>
          <a:xfrm>
            <a:off x="830317" y="1282262"/>
            <a:ext cx="10217094" cy="5244661"/>
          </a:xfrm>
        </p:spPr>
        <p:txBody>
          <a:bodyPr>
            <a:normAutofit/>
          </a:bodyPr>
          <a:lstStyle/>
          <a:p>
            <a:pPr algn="just"/>
            <a:r>
              <a:rPr lang="it-IT" sz="2400" dirty="0">
                <a:effectLst/>
              </a:rPr>
              <a:t>Se il negozio aveva già realizzato tutti i propri effetti, il danneggiato poteva esperire l'</a:t>
            </a:r>
            <a:r>
              <a:rPr lang="it-IT" sz="2400" i="1" u="dbl" dirty="0" err="1">
                <a:effectLst/>
              </a:rPr>
              <a:t>actio</a:t>
            </a:r>
            <a:r>
              <a:rPr lang="it-IT" sz="2400" i="1" u="dbl" dirty="0">
                <a:effectLst/>
              </a:rPr>
              <a:t> de dolo malo</a:t>
            </a:r>
            <a:r>
              <a:rPr lang="it-IT" sz="2400" dirty="0">
                <a:effectLst/>
              </a:rPr>
              <a:t> contro l'autore della scorrettezza. </a:t>
            </a:r>
          </a:p>
          <a:p>
            <a:pPr algn="just"/>
            <a:r>
              <a:rPr lang="it-IT" sz="2400" dirty="0">
                <a:effectLst/>
              </a:rPr>
              <a:t>La condanna in tale azione comportava una pena, che era però calcolata nel </a:t>
            </a:r>
            <a:r>
              <a:rPr lang="it-IT" sz="2400" i="1" dirty="0" err="1">
                <a:effectLst/>
              </a:rPr>
              <a:t>simplum</a:t>
            </a:r>
            <a:r>
              <a:rPr lang="it-IT" sz="2400" dirty="0">
                <a:effectLst/>
              </a:rPr>
              <a:t>, cioè era equivalente al valore economico del danno sofferto dall’attore. La condanna in tale azione era dunque economicamente leggera, ma socialmente molto pesante perché comportava la conseguenza accessoria dell’</a:t>
            </a:r>
            <a:r>
              <a:rPr lang="it-IT" sz="2400" i="1" dirty="0">
                <a:effectLst/>
              </a:rPr>
              <a:t>infamia</a:t>
            </a:r>
            <a:r>
              <a:rPr lang="it-IT" sz="2400" dirty="0">
                <a:effectLst/>
              </a:rPr>
              <a:t>. </a:t>
            </a:r>
          </a:p>
          <a:p>
            <a:pPr algn="just"/>
            <a:r>
              <a:rPr lang="it-IT" sz="2400" dirty="0">
                <a:effectLst/>
              </a:rPr>
              <a:t>Anche questa azione, però, era arbitraria, di modo che se il convenuto avesse rimesso la situazione in pristino, adempiendo all’invito del giudice, sarebbe stato assolto.</a:t>
            </a:r>
          </a:p>
          <a:p>
            <a:endParaRPr lang="it-IT" dirty="0"/>
          </a:p>
        </p:txBody>
      </p:sp>
    </p:spTree>
    <p:extLst>
      <p:ext uri="{BB962C8B-B14F-4D97-AF65-F5344CB8AC3E}">
        <p14:creationId xmlns:p14="http://schemas.microsoft.com/office/powerpoint/2010/main" val="3567191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1EFFC-C8F0-9646-8CBB-378807CEF1D7}"/>
              </a:ext>
            </a:extLst>
          </p:cNvPr>
          <p:cNvSpPr>
            <a:spLocks noGrp="1"/>
          </p:cNvSpPr>
          <p:nvPr>
            <p:ph type="title"/>
          </p:nvPr>
        </p:nvSpPr>
        <p:spPr>
          <a:xfrm>
            <a:off x="1141413" y="147145"/>
            <a:ext cx="9905998" cy="1187669"/>
          </a:xfrm>
        </p:spPr>
        <p:txBody>
          <a:bodyPr/>
          <a:lstStyle/>
          <a:p>
            <a:pPr algn="ctr"/>
            <a:r>
              <a:rPr lang="it-IT" dirty="0" err="1"/>
              <a:t>Sussidiarieta’</a:t>
            </a:r>
            <a:endParaRPr lang="it-IT" dirty="0"/>
          </a:p>
        </p:txBody>
      </p:sp>
      <p:sp>
        <p:nvSpPr>
          <p:cNvPr id="3" name="Segnaposto contenuto 2">
            <a:extLst>
              <a:ext uri="{FF2B5EF4-FFF2-40B4-BE49-F238E27FC236}">
                <a16:creationId xmlns:a16="http://schemas.microsoft.com/office/drawing/2014/main" id="{BA402EBE-517D-9C43-8388-265001E9C804}"/>
              </a:ext>
            </a:extLst>
          </p:cNvPr>
          <p:cNvSpPr>
            <a:spLocks noGrp="1"/>
          </p:cNvSpPr>
          <p:nvPr>
            <p:ph idx="1"/>
          </p:nvPr>
        </p:nvSpPr>
        <p:spPr>
          <a:xfrm>
            <a:off x="1141413" y="1334814"/>
            <a:ext cx="9905998" cy="4939861"/>
          </a:xfrm>
        </p:spPr>
        <p:txBody>
          <a:bodyPr/>
          <a:lstStyle/>
          <a:p>
            <a:r>
              <a:rPr lang="it-IT" sz="2800" dirty="0">
                <a:effectLst/>
              </a:rPr>
              <a:t>Infine, l’azione era anche </a:t>
            </a:r>
            <a:r>
              <a:rPr lang="it-IT" sz="2800" b="1" dirty="0">
                <a:effectLst/>
              </a:rPr>
              <a:t>sussidiaria</a:t>
            </a:r>
            <a:r>
              <a:rPr lang="it-IT" sz="2800" dirty="0">
                <a:effectLst/>
              </a:rPr>
              <a:t>, cioè utilizzabile soltanto se non ci fosse nessun altro rimedio</a:t>
            </a:r>
            <a:r>
              <a:rPr lang="it-IT" sz="2800" b="1" dirty="0">
                <a:effectLst/>
              </a:rPr>
              <a:t> </a:t>
            </a:r>
            <a:r>
              <a:rPr lang="it-IT" sz="2800" dirty="0">
                <a:effectLst/>
              </a:rPr>
              <a:t>a disposizione dell’attore: ad esempio, il pretore non avrebbe concesso l’azione di dolo, se l’azione a tutela del negozio era di buona fede, perché il raggirato avrebbe potuto agire con l’azione negoziale.</a:t>
            </a:r>
          </a:p>
          <a:p>
            <a:r>
              <a:rPr lang="it-IT" sz="2800" dirty="0">
                <a:effectLst/>
              </a:rPr>
              <a:t>L’</a:t>
            </a:r>
            <a:r>
              <a:rPr lang="it-IT" sz="2800" i="1" dirty="0" err="1">
                <a:effectLst/>
              </a:rPr>
              <a:t>actio</a:t>
            </a:r>
            <a:r>
              <a:rPr lang="it-IT" sz="2800" i="1" dirty="0">
                <a:effectLst/>
              </a:rPr>
              <a:t> de dolo </a:t>
            </a:r>
            <a:r>
              <a:rPr lang="it-IT" sz="2800" dirty="0">
                <a:effectLst/>
              </a:rPr>
              <a:t>è lo strumento di chiusura del sistema, che deve essere sussidiario per non invadere i campi già tutelati con mezzi tipici </a:t>
            </a:r>
          </a:p>
          <a:p>
            <a:endParaRPr lang="it-IT" dirty="0"/>
          </a:p>
        </p:txBody>
      </p:sp>
    </p:spTree>
    <p:extLst>
      <p:ext uri="{BB962C8B-B14F-4D97-AF65-F5344CB8AC3E}">
        <p14:creationId xmlns:p14="http://schemas.microsoft.com/office/powerpoint/2010/main" val="114018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81DF1-88B9-704E-8742-AD6A2B8718C1}"/>
              </a:ext>
            </a:extLst>
          </p:cNvPr>
          <p:cNvSpPr>
            <a:spLocks noGrp="1"/>
          </p:cNvSpPr>
          <p:nvPr>
            <p:ph type="title"/>
          </p:nvPr>
        </p:nvSpPr>
        <p:spPr>
          <a:xfrm>
            <a:off x="1141413" y="136634"/>
            <a:ext cx="9905998" cy="1439918"/>
          </a:xfrm>
        </p:spPr>
        <p:txBody>
          <a:bodyPr/>
          <a:lstStyle/>
          <a:p>
            <a:pPr algn="ctr"/>
            <a:r>
              <a:rPr lang="it-IT" dirty="0" err="1">
                <a:effectLst/>
              </a:rPr>
              <a:t>Paulus</a:t>
            </a:r>
            <a:r>
              <a:rPr lang="it-IT" dirty="0">
                <a:effectLst/>
              </a:rPr>
              <a:t> 11 ad </a:t>
            </a:r>
            <a:r>
              <a:rPr lang="it-IT" dirty="0" err="1">
                <a:effectLst/>
              </a:rPr>
              <a:t>edictum</a:t>
            </a:r>
            <a:r>
              <a:rPr lang="it-IT" dirty="0">
                <a:effectLst/>
              </a:rPr>
              <a:t> D. 4,3,18,5:</a:t>
            </a:r>
            <a:endParaRPr lang="it-IT" dirty="0"/>
          </a:p>
        </p:txBody>
      </p:sp>
      <p:sp>
        <p:nvSpPr>
          <p:cNvPr id="3" name="Segnaposto contenuto 2">
            <a:extLst>
              <a:ext uri="{FF2B5EF4-FFF2-40B4-BE49-F238E27FC236}">
                <a16:creationId xmlns:a16="http://schemas.microsoft.com/office/drawing/2014/main" id="{030FAF05-36AF-7946-B5F4-313DE264D8E0}"/>
              </a:ext>
            </a:extLst>
          </p:cNvPr>
          <p:cNvSpPr>
            <a:spLocks noGrp="1"/>
          </p:cNvSpPr>
          <p:nvPr>
            <p:ph idx="1"/>
          </p:nvPr>
        </p:nvSpPr>
        <p:spPr>
          <a:xfrm>
            <a:off x="1141413" y="1408386"/>
            <a:ext cx="9905998" cy="5286703"/>
          </a:xfrm>
        </p:spPr>
        <p:txBody>
          <a:bodyPr>
            <a:normAutofit/>
          </a:bodyPr>
          <a:lstStyle/>
          <a:p>
            <a:pPr algn="just"/>
            <a:r>
              <a:rPr lang="it-IT" sz="2800" i="1" dirty="0">
                <a:effectLst/>
              </a:rPr>
              <a:t>Si </a:t>
            </a:r>
            <a:r>
              <a:rPr lang="it-IT" sz="2800" i="1" dirty="0" err="1">
                <a:effectLst/>
              </a:rPr>
              <a:t>servum</a:t>
            </a:r>
            <a:r>
              <a:rPr lang="it-IT" sz="2800" i="1" dirty="0">
                <a:effectLst/>
              </a:rPr>
              <a:t>, </a:t>
            </a:r>
            <a:r>
              <a:rPr lang="it-IT" sz="2800" i="1" dirty="0" err="1">
                <a:effectLst/>
              </a:rPr>
              <a:t>quem</a:t>
            </a:r>
            <a:r>
              <a:rPr lang="it-IT" sz="2800" i="1" dirty="0">
                <a:effectLst/>
              </a:rPr>
              <a:t> tu </a:t>
            </a:r>
            <a:r>
              <a:rPr lang="it-IT" sz="2800" i="1" dirty="0" err="1">
                <a:effectLst/>
              </a:rPr>
              <a:t>mihi</a:t>
            </a:r>
            <a:r>
              <a:rPr lang="it-IT" sz="2800" i="1" dirty="0">
                <a:effectLst/>
              </a:rPr>
              <a:t> </a:t>
            </a:r>
            <a:r>
              <a:rPr lang="it-IT" sz="2800" i="1" dirty="0" err="1">
                <a:effectLst/>
              </a:rPr>
              <a:t>promiseras</a:t>
            </a:r>
            <a:r>
              <a:rPr lang="it-IT" sz="2800" i="1" dirty="0">
                <a:effectLst/>
              </a:rPr>
              <a:t>, </a:t>
            </a:r>
            <a:r>
              <a:rPr lang="it-IT" sz="2800" i="1" dirty="0" err="1">
                <a:effectLst/>
              </a:rPr>
              <a:t>alius</a:t>
            </a:r>
            <a:r>
              <a:rPr lang="it-IT" sz="2800" i="1" dirty="0">
                <a:effectLst/>
              </a:rPr>
              <a:t> </a:t>
            </a:r>
            <a:r>
              <a:rPr lang="it-IT" sz="2800" i="1" dirty="0" err="1">
                <a:effectLst/>
              </a:rPr>
              <a:t>occiderit</a:t>
            </a:r>
            <a:r>
              <a:rPr lang="it-IT" sz="2800" i="1" dirty="0">
                <a:effectLst/>
              </a:rPr>
              <a:t>, de dolo malo </a:t>
            </a:r>
            <a:r>
              <a:rPr lang="it-IT" sz="2800" i="1" dirty="0" err="1">
                <a:effectLst/>
              </a:rPr>
              <a:t>actionem</a:t>
            </a:r>
            <a:r>
              <a:rPr lang="it-IT" sz="2800" i="1" dirty="0">
                <a:effectLst/>
              </a:rPr>
              <a:t> in </a:t>
            </a:r>
            <a:r>
              <a:rPr lang="it-IT" sz="2800" i="1" dirty="0" err="1">
                <a:effectLst/>
              </a:rPr>
              <a:t>eum</a:t>
            </a:r>
            <a:r>
              <a:rPr lang="it-IT" sz="2800" i="1" dirty="0">
                <a:effectLst/>
              </a:rPr>
              <a:t> </a:t>
            </a:r>
            <a:r>
              <a:rPr lang="it-IT" sz="2800" i="1" dirty="0" err="1">
                <a:effectLst/>
              </a:rPr>
              <a:t>dandam</a:t>
            </a:r>
            <a:r>
              <a:rPr lang="it-IT" sz="2800" i="1" dirty="0">
                <a:effectLst/>
              </a:rPr>
              <a:t> </a:t>
            </a:r>
            <a:r>
              <a:rPr lang="it-IT" sz="2800" i="1" dirty="0" err="1">
                <a:effectLst/>
              </a:rPr>
              <a:t>plerique</a:t>
            </a:r>
            <a:r>
              <a:rPr lang="it-IT" sz="2800" i="1" dirty="0">
                <a:effectLst/>
              </a:rPr>
              <a:t> </a:t>
            </a:r>
            <a:r>
              <a:rPr lang="it-IT" sz="2800" i="1" dirty="0" err="1">
                <a:effectLst/>
              </a:rPr>
              <a:t>recte</a:t>
            </a:r>
            <a:r>
              <a:rPr lang="it-IT" sz="2800" i="1" dirty="0">
                <a:effectLst/>
              </a:rPr>
              <a:t> </a:t>
            </a:r>
            <a:r>
              <a:rPr lang="it-IT" sz="2800" i="1" dirty="0" err="1">
                <a:effectLst/>
              </a:rPr>
              <a:t>putant</a:t>
            </a:r>
            <a:r>
              <a:rPr lang="it-IT" sz="2800" i="1" dirty="0">
                <a:effectLst/>
              </a:rPr>
              <a:t>, </a:t>
            </a:r>
            <a:r>
              <a:rPr lang="it-IT" sz="2800" i="1" dirty="0" err="1">
                <a:effectLst/>
              </a:rPr>
              <a:t>quia</a:t>
            </a:r>
            <a:r>
              <a:rPr lang="it-IT" sz="2800" i="1" dirty="0">
                <a:effectLst/>
              </a:rPr>
              <a:t> tu a me </a:t>
            </a:r>
            <a:r>
              <a:rPr lang="it-IT" sz="2800" i="1" dirty="0" err="1">
                <a:effectLst/>
              </a:rPr>
              <a:t>liberatus</a:t>
            </a:r>
            <a:r>
              <a:rPr lang="it-IT" sz="2800" i="1" dirty="0">
                <a:effectLst/>
              </a:rPr>
              <a:t> </a:t>
            </a:r>
            <a:r>
              <a:rPr lang="it-IT" sz="2800" i="1" dirty="0" err="1">
                <a:effectLst/>
              </a:rPr>
              <a:t>sis</a:t>
            </a:r>
            <a:r>
              <a:rPr lang="it-IT" sz="2800" i="1" dirty="0">
                <a:effectLst/>
              </a:rPr>
              <a:t>: </a:t>
            </a:r>
            <a:r>
              <a:rPr lang="it-IT" sz="2800" i="1" dirty="0" err="1">
                <a:effectLst/>
              </a:rPr>
              <a:t>ideoque</a:t>
            </a:r>
            <a:r>
              <a:rPr lang="it-IT" sz="2800" i="1" dirty="0">
                <a:effectLst/>
              </a:rPr>
              <a:t> </a:t>
            </a:r>
            <a:r>
              <a:rPr lang="it-IT" sz="2800" i="1" dirty="0" err="1">
                <a:effectLst/>
              </a:rPr>
              <a:t>legis</a:t>
            </a:r>
            <a:r>
              <a:rPr lang="it-IT" sz="2800" i="1" dirty="0">
                <a:effectLst/>
              </a:rPr>
              <a:t> </a:t>
            </a:r>
            <a:r>
              <a:rPr lang="it-IT" sz="2800" i="1" dirty="0" err="1">
                <a:effectLst/>
              </a:rPr>
              <a:t>Aquiliae</a:t>
            </a:r>
            <a:r>
              <a:rPr lang="it-IT" sz="2800" i="1" dirty="0">
                <a:effectLst/>
              </a:rPr>
              <a:t> </a:t>
            </a:r>
            <a:r>
              <a:rPr lang="it-IT" sz="2800" i="1" dirty="0" err="1">
                <a:effectLst/>
              </a:rPr>
              <a:t>actio</a:t>
            </a:r>
            <a:r>
              <a:rPr lang="it-IT" sz="2800" i="1" dirty="0">
                <a:effectLst/>
              </a:rPr>
              <a:t> </a:t>
            </a:r>
            <a:r>
              <a:rPr lang="it-IT" sz="2800" i="1" dirty="0" err="1">
                <a:effectLst/>
              </a:rPr>
              <a:t>tibi</a:t>
            </a:r>
            <a:r>
              <a:rPr lang="it-IT" sz="2800" i="1" dirty="0">
                <a:effectLst/>
              </a:rPr>
              <a:t> </a:t>
            </a:r>
            <a:r>
              <a:rPr lang="it-IT" sz="2800" i="1" dirty="0" err="1">
                <a:effectLst/>
              </a:rPr>
              <a:t>denegabitur</a:t>
            </a:r>
            <a:r>
              <a:rPr lang="it-IT" sz="2800" i="1" dirty="0">
                <a:effectLst/>
              </a:rPr>
              <a:t>.</a:t>
            </a:r>
          </a:p>
          <a:p>
            <a:pPr algn="just"/>
            <a:r>
              <a:rPr lang="it-IT" sz="2800" dirty="0">
                <a:effectLst/>
              </a:rPr>
              <a:t>(Se un terzo ha ucciso lo schiavo che tu mi dovevi in base a una </a:t>
            </a:r>
            <a:r>
              <a:rPr lang="it-IT" sz="2800" dirty="0" err="1">
                <a:effectLst/>
              </a:rPr>
              <a:t>stipulatio</a:t>
            </a:r>
            <a:r>
              <a:rPr lang="it-IT" sz="2800" dirty="0">
                <a:effectLst/>
              </a:rPr>
              <a:t>, la maggior parte dei giuristi ritiene correttamente che debba essere concessa l’azione di dolo contro il terzo, perché tu sei stato liberato dall’obbligazione che avevi nei miei confronti e perciò ti sarà negata l’azione di legge </a:t>
            </a:r>
            <a:r>
              <a:rPr lang="it-IT" sz="2800" dirty="0" err="1">
                <a:effectLst/>
              </a:rPr>
              <a:t>Aquilia</a:t>
            </a:r>
            <a:r>
              <a:rPr lang="it-IT" sz="2800" dirty="0">
                <a:effectLst/>
              </a:rPr>
              <a:t>).</a:t>
            </a:r>
          </a:p>
          <a:p>
            <a:endParaRPr lang="it-IT" dirty="0"/>
          </a:p>
        </p:txBody>
      </p:sp>
    </p:spTree>
    <p:extLst>
      <p:ext uri="{BB962C8B-B14F-4D97-AF65-F5344CB8AC3E}">
        <p14:creationId xmlns:p14="http://schemas.microsoft.com/office/powerpoint/2010/main" val="66854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31365E-E292-BD4F-AF6B-C00BDB5370CB}"/>
              </a:ext>
            </a:extLst>
          </p:cNvPr>
          <p:cNvSpPr>
            <a:spLocks noGrp="1"/>
          </p:cNvSpPr>
          <p:nvPr>
            <p:ph type="title"/>
          </p:nvPr>
        </p:nvSpPr>
        <p:spPr>
          <a:xfrm>
            <a:off x="1141413" y="136634"/>
            <a:ext cx="9905998" cy="788276"/>
          </a:xfrm>
        </p:spPr>
        <p:txBody>
          <a:bodyPr/>
          <a:lstStyle/>
          <a:p>
            <a:pPr algn="ctr"/>
            <a:r>
              <a:rPr lang="it-IT" dirty="0"/>
              <a:t>SINGOLI DELITTI</a:t>
            </a:r>
          </a:p>
        </p:txBody>
      </p:sp>
      <p:sp>
        <p:nvSpPr>
          <p:cNvPr id="3" name="Segnaposto contenuto 2">
            <a:extLst>
              <a:ext uri="{FF2B5EF4-FFF2-40B4-BE49-F238E27FC236}">
                <a16:creationId xmlns:a16="http://schemas.microsoft.com/office/drawing/2014/main" id="{85575F98-3CD5-2F4E-AD0A-53C5E4775688}"/>
              </a:ext>
            </a:extLst>
          </p:cNvPr>
          <p:cNvSpPr>
            <a:spLocks noGrp="1"/>
          </p:cNvSpPr>
          <p:nvPr>
            <p:ph idx="1"/>
          </p:nvPr>
        </p:nvSpPr>
        <p:spPr>
          <a:xfrm>
            <a:off x="1141413" y="1082567"/>
            <a:ext cx="9905998" cy="4708634"/>
          </a:xfrm>
        </p:spPr>
        <p:txBody>
          <a:bodyPr>
            <a:normAutofit/>
          </a:bodyPr>
          <a:lstStyle/>
          <a:p>
            <a:pPr marL="0" indent="0">
              <a:lnSpc>
                <a:spcPct val="90000"/>
              </a:lnSpc>
              <a:buNone/>
            </a:pPr>
            <a:r>
              <a:rPr lang="it-IT" b="1" dirty="0">
                <a:latin typeface="Arial" charset="0"/>
                <a:ea typeface="ＭＳ Ｐゴシック" charset="0"/>
              </a:rPr>
              <a:t>CIVILI</a:t>
            </a:r>
          </a:p>
          <a:p>
            <a:pPr>
              <a:lnSpc>
                <a:spcPct val="90000"/>
              </a:lnSpc>
            </a:pPr>
            <a:r>
              <a:rPr lang="it-IT" i="1" dirty="0" err="1">
                <a:latin typeface="Arial" charset="0"/>
                <a:ea typeface="ＭＳ Ｐゴシック" charset="0"/>
              </a:rPr>
              <a:t>Furtum</a:t>
            </a:r>
            <a:endParaRPr lang="it-IT" i="1" dirty="0">
              <a:latin typeface="Arial" charset="0"/>
              <a:ea typeface="ＭＳ Ｐゴシック" charset="0"/>
            </a:endParaRPr>
          </a:p>
          <a:p>
            <a:pPr>
              <a:lnSpc>
                <a:spcPct val="90000"/>
              </a:lnSpc>
            </a:pPr>
            <a:r>
              <a:rPr lang="it-IT" i="1" dirty="0">
                <a:latin typeface="Arial" charset="0"/>
                <a:ea typeface="ＭＳ Ｐゴシック" charset="0"/>
              </a:rPr>
              <a:t>Rapina</a:t>
            </a:r>
          </a:p>
          <a:p>
            <a:pPr>
              <a:lnSpc>
                <a:spcPct val="90000"/>
              </a:lnSpc>
            </a:pPr>
            <a:r>
              <a:rPr lang="it-IT" i="1" dirty="0" err="1">
                <a:latin typeface="Arial" charset="0"/>
                <a:ea typeface="ＭＳ Ｐゴシック" charset="0"/>
              </a:rPr>
              <a:t>Iniuria</a:t>
            </a:r>
            <a:endParaRPr lang="it-IT" i="1" dirty="0">
              <a:latin typeface="Arial" charset="0"/>
              <a:ea typeface="ＭＳ Ｐゴシック" charset="0"/>
            </a:endParaRPr>
          </a:p>
          <a:p>
            <a:pPr>
              <a:lnSpc>
                <a:spcPct val="90000"/>
              </a:lnSpc>
            </a:pPr>
            <a:r>
              <a:rPr lang="it-IT" i="1" dirty="0" err="1">
                <a:latin typeface="Arial" charset="0"/>
                <a:ea typeface="ＭＳ Ｐゴシック" charset="0"/>
              </a:rPr>
              <a:t>Damnum</a:t>
            </a:r>
            <a:r>
              <a:rPr lang="it-IT" i="1" dirty="0">
                <a:latin typeface="Arial" charset="0"/>
                <a:ea typeface="ＭＳ Ｐゴシック" charset="0"/>
              </a:rPr>
              <a:t> </a:t>
            </a:r>
            <a:r>
              <a:rPr lang="it-IT" i="1" dirty="0" err="1">
                <a:latin typeface="Arial" charset="0"/>
                <a:ea typeface="ＭＳ Ｐゴシック" charset="0"/>
              </a:rPr>
              <a:t>iniuria</a:t>
            </a:r>
            <a:r>
              <a:rPr lang="it-IT" i="1" dirty="0">
                <a:latin typeface="Arial" charset="0"/>
                <a:ea typeface="ＭＳ Ｐゴシック" charset="0"/>
              </a:rPr>
              <a:t> </a:t>
            </a:r>
            <a:r>
              <a:rPr lang="it-IT" i="1" dirty="0" err="1">
                <a:latin typeface="Arial" charset="0"/>
                <a:ea typeface="ＭＳ Ｐゴシック" charset="0"/>
              </a:rPr>
              <a:t>datum</a:t>
            </a:r>
            <a:endParaRPr lang="it-IT" dirty="0">
              <a:latin typeface="Arial" charset="0"/>
              <a:ea typeface="ＭＳ Ｐゴシック" charset="0"/>
            </a:endParaRPr>
          </a:p>
          <a:p>
            <a:pPr marL="0" indent="0">
              <a:lnSpc>
                <a:spcPct val="90000"/>
              </a:lnSpc>
              <a:buNone/>
            </a:pPr>
            <a:endParaRPr lang="it-IT" dirty="0">
              <a:latin typeface="Arial" charset="0"/>
              <a:ea typeface="ＭＳ Ｐゴシック" charset="0"/>
            </a:endParaRPr>
          </a:p>
          <a:p>
            <a:pPr marL="0" indent="0">
              <a:lnSpc>
                <a:spcPct val="90000"/>
              </a:lnSpc>
              <a:buNone/>
            </a:pPr>
            <a:r>
              <a:rPr lang="it-IT" b="1" dirty="0">
                <a:latin typeface="Arial" charset="0"/>
                <a:ea typeface="ＭＳ Ｐゴシック" charset="0"/>
              </a:rPr>
              <a:t>PRETORI</a:t>
            </a:r>
          </a:p>
          <a:p>
            <a:pPr>
              <a:lnSpc>
                <a:spcPct val="90000"/>
              </a:lnSpc>
            </a:pPr>
            <a:r>
              <a:rPr lang="it-IT" dirty="0">
                <a:latin typeface="Arial" charset="0"/>
                <a:ea typeface="ＭＳ Ｐゴシック" charset="0"/>
              </a:rPr>
              <a:t>Dolo </a:t>
            </a:r>
          </a:p>
          <a:p>
            <a:pPr>
              <a:lnSpc>
                <a:spcPct val="90000"/>
              </a:lnSpc>
            </a:pPr>
            <a:r>
              <a:rPr lang="it-IT" dirty="0">
                <a:latin typeface="Arial" charset="0"/>
                <a:ea typeface="ＭＳ Ｐゴシック" charset="0"/>
              </a:rPr>
              <a:t>Violenza</a:t>
            </a:r>
            <a:r>
              <a:rPr lang="it-IT" i="1" dirty="0">
                <a:latin typeface="Arial" charset="0"/>
                <a:ea typeface="ＭＳ Ｐゴシック" charset="0"/>
              </a:rPr>
              <a:t> </a:t>
            </a:r>
            <a:r>
              <a:rPr lang="it-IT" dirty="0">
                <a:latin typeface="Arial" charset="0"/>
                <a:ea typeface="ＭＳ Ｐゴシック" charset="0"/>
              </a:rPr>
              <a:t>morale (</a:t>
            </a:r>
            <a:r>
              <a:rPr lang="it-IT" i="1" dirty="0" err="1">
                <a:latin typeface="Arial" charset="0"/>
                <a:ea typeface="ＭＳ Ｐゴシック" charset="0"/>
              </a:rPr>
              <a:t>metus</a:t>
            </a:r>
            <a:r>
              <a:rPr lang="it-IT" i="1" dirty="0">
                <a:latin typeface="Arial" charset="0"/>
                <a:ea typeface="ＭＳ Ｐゴシック" charset="0"/>
              </a:rPr>
              <a:t>)</a:t>
            </a:r>
            <a:endParaRPr lang="it-IT" dirty="0">
              <a:latin typeface="Arial" charset="0"/>
              <a:ea typeface="ＭＳ Ｐゴシック" charset="0"/>
            </a:endParaRPr>
          </a:p>
          <a:p>
            <a:pPr>
              <a:lnSpc>
                <a:spcPct val="90000"/>
              </a:lnSpc>
            </a:pPr>
            <a:endParaRPr lang="it-IT" dirty="0">
              <a:latin typeface="Arial" charset="0"/>
              <a:ea typeface="ＭＳ Ｐゴシック" charset="0"/>
            </a:endParaRPr>
          </a:p>
          <a:p>
            <a:pPr marL="0" indent="0">
              <a:lnSpc>
                <a:spcPct val="90000"/>
              </a:lnSpc>
              <a:buNone/>
            </a:pPr>
            <a:r>
              <a:rPr lang="it-IT" dirty="0">
                <a:latin typeface="Arial" charset="0"/>
                <a:ea typeface="ＭＳ Ｐゴシック" charset="0"/>
              </a:rPr>
              <a:t>Criterio generale di imputabilità è il DOLO</a:t>
            </a:r>
          </a:p>
          <a:p>
            <a:endParaRPr lang="it-IT" dirty="0"/>
          </a:p>
        </p:txBody>
      </p:sp>
    </p:spTree>
    <p:extLst>
      <p:ext uri="{BB962C8B-B14F-4D97-AF65-F5344CB8AC3E}">
        <p14:creationId xmlns:p14="http://schemas.microsoft.com/office/powerpoint/2010/main" val="116348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9FDF0-0299-5645-8B20-FD65C3745E4E}"/>
              </a:ext>
            </a:extLst>
          </p:cNvPr>
          <p:cNvSpPr>
            <a:spLocks noGrp="1"/>
          </p:cNvSpPr>
          <p:nvPr>
            <p:ph type="title"/>
          </p:nvPr>
        </p:nvSpPr>
        <p:spPr>
          <a:xfrm>
            <a:off x="1141413" y="115614"/>
            <a:ext cx="9905998" cy="1135117"/>
          </a:xfrm>
        </p:spPr>
        <p:txBody>
          <a:bodyPr/>
          <a:lstStyle/>
          <a:p>
            <a:pPr algn="ctr"/>
            <a:r>
              <a:rPr lang="it-IT" dirty="0"/>
              <a:t>AZIONI PENALI</a:t>
            </a:r>
          </a:p>
        </p:txBody>
      </p:sp>
      <p:sp>
        <p:nvSpPr>
          <p:cNvPr id="3" name="Segnaposto contenuto 2">
            <a:extLst>
              <a:ext uri="{FF2B5EF4-FFF2-40B4-BE49-F238E27FC236}">
                <a16:creationId xmlns:a16="http://schemas.microsoft.com/office/drawing/2014/main" id="{AA334384-FC34-EC4E-A341-A7B71A82A8FB}"/>
              </a:ext>
            </a:extLst>
          </p:cNvPr>
          <p:cNvSpPr>
            <a:spLocks noGrp="1"/>
          </p:cNvSpPr>
          <p:nvPr>
            <p:ph idx="1"/>
          </p:nvPr>
        </p:nvSpPr>
        <p:spPr>
          <a:xfrm>
            <a:off x="1141413" y="1450428"/>
            <a:ext cx="9905998" cy="5407572"/>
          </a:xfrm>
        </p:spPr>
        <p:txBody>
          <a:bodyPr>
            <a:normAutofit/>
          </a:bodyPr>
          <a:lstStyle/>
          <a:p>
            <a:pPr marL="0" indent="0">
              <a:buNone/>
            </a:pPr>
            <a:r>
              <a:rPr lang="it-IT" sz="2800" dirty="0">
                <a:latin typeface="Arial"/>
                <a:ea typeface="ＭＳ Ｐゴシック" charset="0"/>
                <a:cs typeface="Arial"/>
              </a:rPr>
              <a:t>Hanno un </a:t>
            </a:r>
            <a:r>
              <a:rPr lang="it-IT" sz="2800" dirty="0">
                <a:latin typeface="Arial"/>
                <a:cs typeface="Arial"/>
              </a:rPr>
              <a:t>regime peculiare rispetto alle restanti azioni, dette reipersecutorie.</a:t>
            </a:r>
            <a:r>
              <a:rPr lang="it-IT" sz="2800" dirty="0">
                <a:effectLst/>
                <a:latin typeface="Arial"/>
                <a:cs typeface="Arial"/>
              </a:rPr>
              <a:t> </a:t>
            </a:r>
            <a:r>
              <a:rPr lang="it-IT" sz="2800" dirty="0">
                <a:latin typeface="Arial"/>
                <a:ea typeface="ＭＳ Ｐゴシック" charset="0"/>
                <a:cs typeface="Arial"/>
              </a:rPr>
              <a:t>Caratteristiche:</a:t>
            </a:r>
          </a:p>
          <a:p>
            <a:r>
              <a:rPr lang="it-IT" sz="2800" dirty="0">
                <a:latin typeface="Arial"/>
                <a:ea typeface="ＭＳ Ｐゴシック" charset="0"/>
                <a:cs typeface="Arial"/>
              </a:rPr>
              <a:t>1. </a:t>
            </a:r>
            <a:r>
              <a:rPr lang="it-IT" sz="2800" u="sng" dirty="0" err="1">
                <a:latin typeface="Arial"/>
                <a:ea typeface="ＭＳ Ｐゴシック" charset="0"/>
                <a:cs typeface="Arial"/>
              </a:rPr>
              <a:t>Cumulatività</a:t>
            </a:r>
            <a:r>
              <a:rPr lang="it-IT" sz="2800" dirty="0">
                <a:latin typeface="Arial"/>
                <a:ea typeface="ＭＳ Ｐゴシック" charset="0"/>
                <a:cs typeface="Arial"/>
              </a:rPr>
              <a:t>: </a:t>
            </a:r>
          </a:p>
          <a:p>
            <a:r>
              <a:rPr lang="it-IT" sz="2800" dirty="0"/>
              <a:t>a) nei confronti di più rei (obbligazione solidale cumulativa passiva);</a:t>
            </a:r>
          </a:p>
          <a:p>
            <a:r>
              <a:rPr lang="it-IT" sz="2800" dirty="0"/>
              <a:t>b) con azione reipersecutoria scaturente dallo stesso fatto.</a:t>
            </a:r>
            <a:endParaRPr lang="it-IT" sz="2800" dirty="0">
              <a:latin typeface="Arial"/>
              <a:ea typeface="ＭＳ Ｐゴシック" charset="0"/>
              <a:cs typeface="Arial"/>
            </a:endParaRPr>
          </a:p>
          <a:p>
            <a:r>
              <a:rPr lang="it-IT" sz="2800" dirty="0">
                <a:latin typeface="Arial"/>
                <a:ea typeface="ＭＳ Ｐゴシック" charset="0"/>
                <a:cs typeface="Arial"/>
              </a:rPr>
              <a:t>2. </a:t>
            </a:r>
            <a:r>
              <a:rPr lang="it-IT" sz="2800" u="sng" dirty="0" err="1">
                <a:latin typeface="Arial"/>
                <a:ea typeface="ＭＳ Ｐゴシック" charset="0"/>
                <a:cs typeface="Arial"/>
              </a:rPr>
              <a:t>Intrasmissibilità</a:t>
            </a:r>
            <a:r>
              <a:rPr lang="it-IT" sz="2800" u="sng" dirty="0">
                <a:latin typeface="Arial"/>
                <a:ea typeface="ＭＳ Ｐゴシック" charset="0"/>
                <a:cs typeface="Arial"/>
              </a:rPr>
              <a:t> passiva</a:t>
            </a:r>
            <a:endParaRPr lang="it-IT" sz="2800" dirty="0">
              <a:latin typeface="Arial"/>
              <a:ea typeface="ＭＳ Ｐゴシック" charset="0"/>
              <a:cs typeface="Arial"/>
            </a:endParaRPr>
          </a:p>
          <a:p>
            <a:r>
              <a:rPr lang="it-IT" sz="2800" dirty="0">
                <a:latin typeface="Arial"/>
                <a:ea typeface="ＭＳ Ｐゴシック" charset="0"/>
                <a:cs typeface="Arial"/>
              </a:rPr>
              <a:t>3. </a:t>
            </a:r>
            <a:r>
              <a:rPr lang="it-IT" sz="2800" u="sng" dirty="0" err="1">
                <a:latin typeface="Arial"/>
                <a:ea typeface="ＭＳ Ｐゴシック" charset="0"/>
                <a:cs typeface="Arial"/>
              </a:rPr>
              <a:t>Nossalità</a:t>
            </a:r>
            <a:r>
              <a:rPr lang="it-IT" sz="2800" u="sng" dirty="0">
                <a:latin typeface="Arial"/>
                <a:ea typeface="ＭＳ Ｐゴシック" charset="0"/>
                <a:cs typeface="Arial"/>
              </a:rPr>
              <a:t> </a:t>
            </a:r>
            <a:r>
              <a:rPr lang="it-IT" sz="2800" dirty="0"/>
              <a:t>in caso di commissione del delitto da parte di un </a:t>
            </a:r>
            <a:r>
              <a:rPr lang="it-IT" sz="2800" i="1" dirty="0"/>
              <a:t>alieni </a:t>
            </a:r>
            <a:r>
              <a:rPr lang="it-IT" sz="2800" i="1" dirty="0" err="1"/>
              <a:t>iuris</a:t>
            </a:r>
            <a:r>
              <a:rPr lang="it-IT" sz="2800" dirty="0">
                <a:effectLst/>
              </a:rPr>
              <a:t> </a:t>
            </a:r>
            <a:endParaRPr lang="it-IT" sz="2800" u="sng" dirty="0">
              <a:latin typeface="Arial"/>
              <a:ea typeface="ＭＳ Ｐゴシック" charset="0"/>
              <a:cs typeface="Arial"/>
            </a:endParaRPr>
          </a:p>
          <a:p>
            <a:endParaRPr lang="it-IT" dirty="0"/>
          </a:p>
        </p:txBody>
      </p:sp>
    </p:spTree>
    <p:extLst>
      <p:ext uri="{BB962C8B-B14F-4D97-AF65-F5344CB8AC3E}">
        <p14:creationId xmlns:p14="http://schemas.microsoft.com/office/powerpoint/2010/main" val="212831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0C986-F31F-6444-9AE3-4D9F08CF4A92}"/>
              </a:ext>
            </a:extLst>
          </p:cNvPr>
          <p:cNvSpPr>
            <a:spLocks noGrp="1"/>
          </p:cNvSpPr>
          <p:nvPr>
            <p:ph type="title"/>
          </p:nvPr>
        </p:nvSpPr>
        <p:spPr>
          <a:xfrm>
            <a:off x="1141413" y="609600"/>
            <a:ext cx="9905998" cy="998483"/>
          </a:xfrm>
        </p:spPr>
        <p:txBody>
          <a:bodyPr/>
          <a:lstStyle/>
          <a:p>
            <a:pPr algn="ctr"/>
            <a:r>
              <a:rPr lang="it-IT" dirty="0" err="1"/>
              <a:t>furtum</a:t>
            </a:r>
            <a:endParaRPr lang="it-IT" dirty="0"/>
          </a:p>
        </p:txBody>
      </p:sp>
      <p:sp>
        <p:nvSpPr>
          <p:cNvPr id="3" name="Segnaposto contenuto 2">
            <a:extLst>
              <a:ext uri="{FF2B5EF4-FFF2-40B4-BE49-F238E27FC236}">
                <a16:creationId xmlns:a16="http://schemas.microsoft.com/office/drawing/2014/main" id="{01220043-E762-064E-8E8A-BDDD07A31134}"/>
              </a:ext>
            </a:extLst>
          </p:cNvPr>
          <p:cNvSpPr>
            <a:spLocks noGrp="1"/>
          </p:cNvSpPr>
          <p:nvPr>
            <p:ph idx="1"/>
          </p:nvPr>
        </p:nvSpPr>
        <p:spPr>
          <a:xfrm>
            <a:off x="1141413" y="1608083"/>
            <a:ext cx="9905998" cy="4845269"/>
          </a:xfrm>
        </p:spPr>
        <p:txBody>
          <a:bodyPr>
            <a:normAutofit/>
          </a:bodyPr>
          <a:lstStyle/>
          <a:p>
            <a:pPr algn="just"/>
            <a:r>
              <a:rPr lang="it-IT" sz="2800" dirty="0">
                <a:solidFill>
                  <a:schemeClr val="tx1">
                    <a:lumMod val="95000"/>
                  </a:schemeClr>
                </a:solidFill>
                <a:latin typeface="Comic Sans MS"/>
                <a:cs typeface="Comic Sans MS"/>
              </a:rPr>
              <a:t>Paul. 39 </a:t>
            </a:r>
            <a:r>
              <a:rPr lang="it-IT" sz="2800" i="1" dirty="0">
                <a:solidFill>
                  <a:schemeClr val="tx1">
                    <a:lumMod val="95000"/>
                  </a:schemeClr>
                </a:solidFill>
                <a:latin typeface="Comic Sans MS"/>
                <a:cs typeface="Comic Sans MS"/>
              </a:rPr>
              <a:t>ad ed.</a:t>
            </a:r>
            <a:r>
              <a:rPr lang="it-IT" sz="2800" dirty="0">
                <a:solidFill>
                  <a:schemeClr val="tx1">
                    <a:lumMod val="95000"/>
                  </a:schemeClr>
                </a:solidFill>
                <a:latin typeface="Comic Sans MS"/>
                <a:cs typeface="Comic Sans MS"/>
              </a:rPr>
              <a:t> D. 47.2.1.3: </a:t>
            </a:r>
            <a:r>
              <a:rPr lang="it-IT" sz="2800" i="1" dirty="0" err="1">
                <a:solidFill>
                  <a:schemeClr val="tx1">
                    <a:lumMod val="95000"/>
                  </a:schemeClr>
                </a:solidFill>
                <a:latin typeface="Comic Sans MS"/>
                <a:cs typeface="Comic Sans MS"/>
              </a:rPr>
              <a:t>Furtum</a:t>
            </a:r>
            <a:r>
              <a:rPr lang="it-IT" sz="2800" i="1" dirty="0">
                <a:solidFill>
                  <a:schemeClr val="tx1">
                    <a:lumMod val="95000"/>
                  </a:schemeClr>
                </a:solidFill>
                <a:latin typeface="Comic Sans MS"/>
                <a:cs typeface="Comic Sans MS"/>
              </a:rPr>
              <a:t> est </a:t>
            </a:r>
            <a:r>
              <a:rPr lang="it-IT" sz="2800" i="1" dirty="0" err="1">
                <a:solidFill>
                  <a:schemeClr val="tx1">
                    <a:lumMod val="95000"/>
                  </a:schemeClr>
                </a:solidFill>
                <a:latin typeface="Comic Sans MS"/>
                <a:cs typeface="Comic Sans MS"/>
              </a:rPr>
              <a:t>contrectatio</a:t>
            </a:r>
            <a:r>
              <a:rPr lang="it-IT" sz="2800" i="1" dirty="0">
                <a:solidFill>
                  <a:schemeClr val="tx1">
                    <a:lumMod val="95000"/>
                  </a:schemeClr>
                </a:solidFill>
                <a:latin typeface="Comic Sans MS"/>
                <a:cs typeface="Comic Sans MS"/>
              </a:rPr>
              <a:t> rei </a:t>
            </a:r>
            <a:r>
              <a:rPr lang="it-IT" sz="2800" i="1" dirty="0" err="1">
                <a:solidFill>
                  <a:schemeClr val="tx1">
                    <a:lumMod val="95000"/>
                  </a:schemeClr>
                </a:solidFill>
                <a:latin typeface="Comic Sans MS"/>
                <a:cs typeface="Comic Sans MS"/>
              </a:rPr>
              <a:t>fraudulosa</a:t>
            </a:r>
            <a:r>
              <a:rPr lang="it-IT" sz="2800" i="1" dirty="0">
                <a:solidFill>
                  <a:schemeClr val="tx1">
                    <a:lumMod val="95000"/>
                  </a:schemeClr>
                </a:solidFill>
                <a:latin typeface="Comic Sans MS"/>
                <a:cs typeface="Comic Sans MS"/>
              </a:rPr>
              <a:t> lucri </a:t>
            </a:r>
            <a:r>
              <a:rPr lang="it-IT" sz="2800" i="1" dirty="0" err="1">
                <a:solidFill>
                  <a:schemeClr val="tx1">
                    <a:lumMod val="95000"/>
                  </a:schemeClr>
                </a:solidFill>
                <a:latin typeface="Comic Sans MS"/>
                <a:cs typeface="Comic Sans MS"/>
              </a:rPr>
              <a:t>faciendi</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gratia</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vel</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ipsius</a:t>
            </a:r>
            <a:r>
              <a:rPr lang="it-IT" sz="2800" i="1" dirty="0">
                <a:solidFill>
                  <a:schemeClr val="tx1">
                    <a:lumMod val="95000"/>
                  </a:schemeClr>
                </a:solidFill>
                <a:latin typeface="Comic Sans MS"/>
                <a:cs typeface="Comic Sans MS"/>
              </a:rPr>
              <a:t> rei </a:t>
            </a:r>
            <a:r>
              <a:rPr lang="it-IT" sz="2800" i="1" dirty="0" err="1">
                <a:solidFill>
                  <a:schemeClr val="tx1">
                    <a:lumMod val="95000"/>
                  </a:schemeClr>
                </a:solidFill>
                <a:latin typeface="Comic Sans MS"/>
                <a:cs typeface="Comic Sans MS"/>
              </a:rPr>
              <a:t>vel</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etiam</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usus</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eius</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possessionisve</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Quod</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lege</a:t>
            </a:r>
            <a:r>
              <a:rPr lang="it-IT" sz="2800" i="1" dirty="0">
                <a:solidFill>
                  <a:schemeClr val="tx1">
                    <a:lumMod val="95000"/>
                  </a:schemeClr>
                </a:solidFill>
                <a:latin typeface="Comic Sans MS"/>
                <a:cs typeface="Comic Sans MS"/>
              </a:rPr>
              <a:t> naturali </a:t>
            </a:r>
            <a:r>
              <a:rPr lang="it-IT" sz="2800" i="1" dirty="0" err="1">
                <a:solidFill>
                  <a:schemeClr val="tx1">
                    <a:lumMod val="95000"/>
                  </a:schemeClr>
                </a:solidFill>
                <a:latin typeface="Comic Sans MS"/>
                <a:cs typeface="Comic Sans MS"/>
              </a:rPr>
              <a:t>prohibitum</a:t>
            </a:r>
            <a:r>
              <a:rPr lang="it-IT" sz="2800" i="1" dirty="0">
                <a:solidFill>
                  <a:schemeClr val="tx1">
                    <a:lumMod val="95000"/>
                  </a:schemeClr>
                </a:solidFill>
                <a:latin typeface="Comic Sans MS"/>
                <a:cs typeface="Comic Sans MS"/>
              </a:rPr>
              <a:t> est </a:t>
            </a:r>
            <a:r>
              <a:rPr lang="it-IT" sz="2800" i="1" dirty="0" err="1">
                <a:solidFill>
                  <a:schemeClr val="tx1">
                    <a:lumMod val="95000"/>
                  </a:schemeClr>
                </a:solidFill>
                <a:latin typeface="Comic Sans MS"/>
                <a:cs typeface="Comic Sans MS"/>
              </a:rPr>
              <a:t>admittere</a:t>
            </a:r>
            <a:r>
              <a:rPr lang="it-IT" sz="2800" i="1" dirty="0">
                <a:solidFill>
                  <a:schemeClr val="tx1">
                    <a:lumMod val="95000"/>
                  </a:schemeClr>
                </a:solidFill>
                <a:latin typeface="Comic Sans MS"/>
                <a:cs typeface="Comic Sans MS"/>
              </a:rPr>
              <a:t>.</a:t>
            </a:r>
          </a:p>
          <a:p>
            <a:pPr algn="just"/>
            <a:r>
              <a:rPr lang="it-IT" sz="2800" dirty="0">
                <a:solidFill>
                  <a:schemeClr val="tx1">
                    <a:lumMod val="95000"/>
                  </a:schemeClr>
                </a:solidFill>
                <a:latin typeface="Comic Sans MS"/>
                <a:cs typeface="Comic Sans MS"/>
              </a:rPr>
              <a:t> «Il furto è l’apprensione fraudolenta di una cosa allo scopo di trarre guadagno o dalla cosa stessa o dal suo uso o possesso; e ciò è vietato dalla legge naturale»</a:t>
            </a:r>
            <a:endParaRPr lang="it-IT" sz="2800" dirty="0">
              <a:solidFill>
                <a:schemeClr val="tx1">
                  <a:lumMod val="95000"/>
                </a:schemeClr>
              </a:solidFill>
            </a:endParaRPr>
          </a:p>
        </p:txBody>
      </p:sp>
    </p:spTree>
    <p:extLst>
      <p:ext uri="{BB962C8B-B14F-4D97-AF65-F5344CB8AC3E}">
        <p14:creationId xmlns:p14="http://schemas.microsoft.com/office/powerpoint/2010/main" val="222171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903160-9B40-234E-BFF5-4B3E4E36B8E3}"/>
              </a:ext>
            </a:extLst>
          </p:cNvPr>
          <p:cNvSpPr>
            <a:spLocks noGrp="1"/>
          </p:cNvSpPr>
          <p:nvPr>
            <p:ph type="title"/>
          </p:nvPr>
        </p:nvSpPr>
        <p:spPr>
          <a:xfrm>
            <a:off x="1141413" y="189186"/>
            <a:ext cx="9905998" cy="1702676"/>
          </a:xfrm>
        </p:spPr>
        <p:txBody>
          <a:bodyPr/>
          <a:lstStyle/>
          <a:p>
            <a:pPr algn="ctr"/>
            <a:r>
              <a:rPr lang="it-IT" i="1" dirty="0" err="1">
                <a:latin typeface="Arial" charset="0"/>
                <a:ea typeface="ＭＳ Ｐゴシック" charset="0"/>
              </a:rPr>
              <a:t>Furtum</a:t>
            </a:r>
            <a:r>
              <a:rPr lang="it-IT" i="1" dirty="0">
                <a:latin typeface="Arial" charset="0"/>
                <a:ea typeface="ＭＳ Ｐゴシック" charset="0"/>
              </a:rPr>
              <a:t> </a:t>
            </a:r>
            <a:r>
              <a:rPr lang="it-IT" i="1" dirty="0" err="1">
                <a:latin typeface="Arial" charset="0"/>
                <a:ea typeface="ＭＳ Ｐゴシック" charset="0"/>
              </a:rPr>
              <a:t>manifestum</a:t>
            </a:r>
            <a:r>
              <a:rPr lang="it-IT" i="1" dirty="0">
                <a:latin typeface="Arial" charset="0"/>
                <a:ea typeface="ＭＳ Ｐゴシック" charset="0"/>
              </a:rPr>
              <a:t>/ </a:t>
            </a:r>
            <a:r>
              <a:rPr lang="it-IT" i="1" dirty="0" err="1">
                <a:latin typeface="Arial" charset="0"/>
                <a:ea typeface="ＭＳ Ｐゴシック" charset="0"/>
              </a:rPr>
              <a:t>nec</a:t>
            </a:r>
            <a:r>
              <a:rPr lang="it-IT" i="1" dirty="0">
                <a:latin typeface="Arial" charset="0"/>
                <a:ea typeface="ＭＳ Ｐゴシック" charset="0"/>
              </a:rPr>
              <a:t> </a:t>
            </a:r>
            <a:r>
              <a:rPr lang="it-IT" i="1" dirty="0" err="1">
                <a:latin typeface="Arial" charset="0"/>
                <a:ea typeface="ＭＳ Ｐゴシック" charset="0"/>
              </a:rPr>
              <a:t>manifestum</a:t>
            </a:r>
            <a:endParaRPr lang="it-IT" dirty="0"/>
          </a:p>
        </p:txBody>
      </p:sp>
      <p:sp>
        <p:nvSpPr>
          <p:cNvPr id="3" name="Segnaposto contenuto 2">
            <a:extLst>
              <a:ext uri="{FF2B5EF4-FFF2-40B4-BE49-F238E27FC236}">
                <a16:creationId xmlns:a16="http://schemas.microsoft.com/office/drawing/2014/main" id="{C6486E4E-0652-CB44-B82C-BAFE5D87CDAE}"/>
              </a:ext>
            </a:extLst>
          </p:cNvPr>
          <p:cNvSpPr>
            <a:spLocks noGrp="1"/>
          </p:cNvSpPr>
          <p:nvPr>
            <p:ph idx="1"/>
          </p:nvPr>
        </p:nvSpPr>
        <p:spPr>
          <a:xfrm>
            <a:off x="1141413" y="1744717"/>
            <a:ext cx="9905998" cy="4550980"/>
          </a:xfrm>
        </p:spPr>
        <p:txBody>
          <a:bodyPr/>
          <a:lstStyle/>
          <a:p>
            <a:pPr lvl="0" algn="just"/>
            <a:endParaRPr lang="it-IT" sz="2800" i="1" dirty="0"/>
          </a:p>
          <a:p>
            <a:pPr lvl="0" algn="just"/>
            <a:r>
              <a:rPr lang="it-IT" sz="2800" b="1" i="1" dirty="0" err="1"/>
              <a:t>Manifestum</a:t>
            </a:r>
            <a:r>
              <a:rPr lang="it-IT" sz="2800" dirty="0"/>
              <a:t>= furto flagrante, ladro catturato (ovvero accertato con la </a:t>
            </a:r>
            <a:r>
              <a:rPr lang="it-IT" sz="2800" i="1" dirty="0"/>
              <a:t>quaestio lance </a:t>
            </a:r>
            <a:r>
              <a:rPr lang="it-IT" sz="2800" i="1" dirty="0" err="1"/>
              <a:t>licioque</a:t>
            </a:r>
            <a:r>
              <a:rPr lang="it-IT" sz="2800" dirty="0"/>
              <a:t>). 	Per le XII Tav. il ladro era fustigato e assegnato al derubato. Il pretore introduce un’azione con condanna al quadruplo del valore della refurtiva.</a:t>
            </a:r>
          </a:p>
          <a:p>
            <a:pPr lvl="0" algn="just"/>
            <a:endParaRPr lang="it-IT" sz="2800" dirty="0"/>
          </a:p>
          <a:p>
            <a:pPr lvl="0" algn="just"/>
            <a:r>
              <a:rPr lang="it-IT" sz="2800" i="1" dirty="0" err="1"/>
              <a:t>Nec</a:t>
            </a:r>
            <a:r>
              <a:rPr lang="it-IT" sz="2800" i="1" dirty="0"/>
              <a:t> </a:t>
            </a:r>
            <a:r>
              <a:rPr lang="it-IT" sz="2800" i="1" dirty="0" err="1"/>
              <a:t>manifestum</a:t>
            </a:r>
            <a:r>
              <a:rPr lang="it-IT" sz="2800" dirty="0"/>
              <a:t>= non flagrante. Condanna al doppio del valore della refurtiva, già nelle XII Tav. </a:t>
            </a:r>
          </a:p>
          <a:p>
            <a:pPr algn="just">
              <a:lnSpc>
                <a:spcPct val="90000"/>
              </a:lnSpc>
            </a:pPr>
            <a:endParaRPr lang="it-IT" dirty="0">
              <a:latin typeface="Arial" charset="0"/>
              <a:ea typeface="ＭＳ Ｐゴシック" charset="0"/>
            </a:endParaRPr>
          </a:p>
          <a:p>
            <a:endParaRPr lang="it-IT" dirty="0"/>
          </a:p>
        </p:txBody>
      </p:sp>
    </p:spTree>
    <p:extLst>
      <p:ext uri="{BB962C8B-B14F-4D97-AF65-F5344CB8AC3E}">
        <p14:creationId xmlns:p14="http://schemas.microsoft.com/office/powerpoint/2010/main" val="57793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842FF-E8F5-894E-995E-353C0D2D07E8}"/>
              </a:ext>
            </a:extLst>
          </p:cNvPr>
          <p:cNvSpPr>
            <a:spLocks noGrp="1"/>
          </p:cNvSpPr>
          <p:nvPr>
            <p:ph type="title"/>
          </p:nvPr>
        </p:nvSpPr>
        <p:spPr/>
        <p:txBody>
          <a:bodyPr/>
          <a:lstStyle/>
          <a:p>
            <a:pPr algn="ctr"/>
            <a:r>
              <a:rPr lang="it-IT" i="1" dirty="0" err="1"/>
              <a:t>Furtum</a:t>
            </a:r>
            <a:r>
              <a:rPr lang="it-IT" i="1" dirty="0"/>
              <a:t> </a:t>
            </a:r>
            <a:r>
              <a:rPr lang="it-IT" i="1" dirty="0" err="1"/>
              <a:t>conceptum</a:t>
            </a:r>
            <a:endParaRPr lang="it-IT" dirty="0"/>
          </a:p>
        </p:txBody>
      </p:sp>
      <p:sp>
        <p:nvSpPr>
          <p:cNvPr id="3" name="Segnaposto contenuto 2">
            <a:extLst>
              <a:ext uri="{FF2B5EF4-FFF2-40B4-BE49-F238E27FC236}">
                <a16:creationId xmlns:a16="http://schemas.microsoft.com/office/drawing/2014/main" id="{2A60B79B-C0FC-F54E-B93B-BDCB2D33FAD5}"/>
              </a:ext>
            </a:extLst>
          </p:cNvPr>
          <p:cNvSpPr>
            <a:spLocks noGrp="1"/>
          </p:cNvSpPr>
          <p:nvPr>
            <p:ph idx="1"/>
          </p:nvPr>
        </p:nvSpPr>
        <p:spPr>
          <a:xfrm>
            <a:off x="1141413" y="2238703"/>
            <a:ext cx="9905998" cy="4099035"/>
          </a:xfrm>
        </p:spPr>
        <p:txBody>
          <a:bodyPr/>
          <a:lstStyle/>
          <a:p>
            <a:pPr algn="just"/>
            <a:r>
              <a:rPr lang="it-IT" sz="2800" dirty="0">
                <a:solidFill>
                  <a:schemeClr val="tx1">
                    <a:lumMod val="95000"/>
                  </a:schemeClr>
                </a:solidFill>
                <a:latin typeface="Comic Sans MS"/>
                <a:cs typeface="Comic Sans MS"/>
              </a:rPr>
              <a:t>Gai.3.186: Si dice “</a:t>
            </a:r>
            <a:r>
              <a:rPr lang="it-IT" sz="2800" dirty="0" err="1">
                <a:solidFill>
                  <a:schemeClr val="tx1">
                    <a:lumMod val="95000"/>
                  </a:schemeClr>
                </a:solidFill>
                <a:latin typeface="Comic Sans MS"/>
                <a:cs typeface="Comic Sans MS"/>
              </a:rPr>
              <a:t>furtum</a:t>
            </a:r>
            <a:r>
              <a:rPr lang="it-IT" sz="2800" dirty="0">
                <a:solidFill>
                  <a:schemeClr val="tx1">
                    <a:lumMod val="95000"/>
                  </a:schemeClr>
                </a:solidFill>
                <a:latin typeface="Comic Sans MS"/>
                <a:cs typeface="Comic Sans MS"/>
              </a:rPr>
              <a:t> </a:t>
            </a:r>
            <a:r>
              <a:rPr lang="it-IT" sz="2800" dirty="0" err="1">
                <a:solidFill>
                  <a:schemeClr val="tx1">
                    <a:lumMod val="95000"/>
                  </a:schemeClr>
                </a:solidFill>
                <a:latin typeface="Comic Sans MS"/>
                <a:cs typeface="Comic Sans MS"/>
              </a:rPr>
              <a:t>conceptum</a:t>
            </a:r>
            <a:r>
              <a:rPr lang="it-IT" sz="2800" dirty="0">
                <a:solidFill>
                  <a:schemeClr val="tx1">
                    <a:lumMod val="95000"/>
                  </a:schemeClr>
                </a:solidFill>
                <a:latin typeface="Comic Sans MS"/>
                <a:cs typeface="Comic Sans MS"/>
              </a:rPr>
              <a:t>” (furto nascosto=ricettazione) quando, in presenza di testimoni, si è cercata e trovata presso qualcuno una cosa rubata; infatti si dà un’azione particolare contro costui, anche se non è il ladro, che si chiama “</a:t>
            </a:r>
            <a:r>
              <a:rPr lang="it-IT" sz="2800" dirty="0" err="1">
                <a:solidFill>
                  <a:schemeClr val="tx1">
                    <a:lumMod val="95000"/>
                  </a:schemeClr>
                </a:solidFill>
                <a:latin typeface="Comic Sans MS"/>
                <a:cs typeface="Comic Sans MS"/>
              </a:rPr>
              <a:t>actio</a:t>
            </a:r>
            <a:r>
              <a:rPr lang="it-IT" sz="2800" dirty="0">
                <a:solidFill>
                  <a:schemeClr val="tx1">
                    <a:lumMod val="95000"/>
                  </a:schemeClr>
                </a:solidFill>
                <a:latin typeface="Comic Sans MS"/>
                <a:cs typeface="Comic Sans MS"/>
              </a:rPr>
              <a:t> </a:t>
            </a:r>
            <a:r>
              <a:rPr lang="it-IT" sz="2800" dirty="0" err="1">
                <a:solidFill>
                  <a:schemeClr val="tx1">
                    <a:lumMod val="95000"/>
                  </a:schemeClr>
                </a:solidFill>
                <a:latin typeface="Comic Sans MS"/>
                <a:cs typeface="Comic Sans MS"/>
              </a:rPr>
              <a:t>concepti</a:t>
            </a:r>
            <a:r>
              <a:rPr lang="it-IT" sz="2800" dirty="0">
                <a:solidFill>
                  <a:schemeClr val="tx1">
                    <a:lumMod val="95000"/>
                  </a:schemeClr>
                </a:solidFill>
                <a:latin typeface="Comic Sans MS"/>
                <a:cs typeface="Comic Sans MS"/>
              </a:rPr>
              <a:t>”.</a:t>
            </a:r>
          </a:p>
          <a:p>
            <a:endParaRPr lang="it-IT" dirty="0"/>
          </a:p>
        </p:txBody>
      </p:sp>
    </p:spTree>
    <p:extLst>
      <p:ext uri="{BB962C8B-B14F-4D97-AF65-F5344CB8AC3E}">
        <p14:creationId xmlns:p14="http://schemas.microsoft.com/office/powerpoint/2010/main" val="79361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6DCA1F-910E-0447-A33E-E8F4BE282BDE}"/>
              </a:ext>
            </a:extLst>
          </p:cNvPr>
          <p:cNvSpPr>
            <a:spLocks noGrp="1"/>
          </p:cNvSpPr>
          <p:nvPr>
            <p:ph type="title"/>
          </p:nvPr>
        </p:nvSpPr>
        <p:spPr>
          <a:xfrm>
            <a:off x="1141413" y="252248"/>
            <a:ext cx="9905998" cy="1376855"/>
          </a:xfrm>
        </p:spPr>
        <p:txBody>
          <a:bodyPr/>
          <a:lstStyle/>
          <a:p>
            <a:pPr algn="ctr"/>
            <a:r>
              <a:rPr lang="it-IT" i="1" dirty="0"/>
              <a:t>FURTUM OBLATUM</a:t>
            </a:r>
          </a:p>
        </p:txBody>
      </p:sp>
      <p:sp>
        <p:nvSpPr>
          <p:cNvPr id="3" name="Segnaposto contenuto 2">
            <a:extLst>
              <a:ext uri="{FF2B5EF4-FFF2-40B4-BE49-F238E27FC236}">
                <a16:creationId xmlns:a16="http://schemas.microsoft.com/office/drawing/2014/main" id="{DBA7E973-CAB4-9D4B-8088-918E80E6B911}"/>
              </a:ext>
            </a:extLst>
          </p:cNvPr>
          <p:cNvSpPr>
            <a:spLocks noGrp="1"/>
          </p:cNvSpPr>
          <p:nvPr>
            <p:ph idx="1"/>
          </p:nvPr>
        </p:nvSpPr>
        <p:spPr>
          <a:xfrm>
            <a:off x="1141413" y="1933903"/>
            <a:ext cx="9905998" cy="4456387"/>
          </a:xfrm>
        </p:spPr>
        <p:txBody>
          <a:bodyPr>
            <a:normAutofit/>
          </a:bodyPr>
          <a:lstStyle/>
          <a:p>
            <a:pPr algn="just"/>
            <a:r>
              <a:rPr lang="it-IT" sz="2800" dirty="0">
                <a:solidFill>
                  <a:schemeClr val="tx1">
                    <a:lumMod val="95000"/>
                  </a:schemeClr>
                </a:solidFill>
                <a:latin typeface="Comic Sans MS"/>
                <a:cs typeface="Comic Sans MS"/>
              </a:rPr>
              <a:t>Gai. 3.187: Si dice </a:t>
            </a:r>
            <a:r>
              <a:rPr lang="it-IT" sz="2800" i="1" dirty="0" err="1">
                <a:solidFill>
                  <a:schemeClr val="tx1">
                    <a:lumMod val="95000"/>
                  </a:schemeClr>
                </a:solidFill>
                <a:latin typeface="Comic Sans MS"/>
                <a:cs typeface="Comic Sans MS"/>
              </a:rPr>
              <a:t>furtum</a:t>
            </a:r>
            <a:r>
              <a:rPr lang="it-IT" sz="2800" i="1" dirty="0">
                <a:solidFill>
                  <a:schemeClr val="tx1">
                    <a:lumMod val="95000"/>
                  </a:schemeClr>
                </a:solidFill>
                <a:latin typeface="Comic Sans MS"/>
                <a:cs typeface="Comic Sans MS"/>
              </a:rPr>
              <a:t> </a:t>
            </a:r>
            <a:r>
              <a:rPr lang="it-IT" sz="2800" i="1" dirty="0" err="1">
                <a:solidFill>
                  <a:schemeClr val="tx1">
                    <a:lumMod val="95000"/>
                  </a:schemeClr>
                </a:solidFill>
                <a:latin typeface="Comic Sans MS"/>
                <a:cs typeface="Comic Sans MS"/>
              </a:rPr>
              <a:t>oblatum</a:t>
            </a:r>
            <a:r>
              <a:rPr lang="it-IT" sz="2800" i="1" dirty="0">
                <a:solidFill>
                  <a:schemeClr val="tx1">
                    <a:lumMod val="95000"/>
                  </a:schemeClr>
                </a:solidFill>
                <a:latin typeface="Comic Sans MS"/>
                <a:cs typeface="Comic Sans MS"/>
              </a:rPr>
              <a:t> </a:t>
            </a:r>
            <a:r>
              <a:rPr lang="it-IT" sz="2800" dirty="0">
                <a:solidFill>
                  <a:schemeClr val="tx1">
                    <a:lumMod val="95000"/>
                  </a:schemeClr>
                </a:solidFill>
                <a:latin typeface="Comic Sans MS"/>
                <a:cs typeface="Comic Sans MS"/>
              </a:rPr>
              <a:t>(trasferito) quando la cosa rubata ti sia stata offerta da qualcuno e questa sia stata trovata presso di te, se ti è stata data con l’idea che fosse ritrovata presso di te piuttosto che presso di chi l’ha depositata. Infatti è stata creata un’azione apposita, detta “oblati”, contro colui che te l’ha offerta, anche se non era il ladro.</a:t>
            </a:r>
          </a:p>
          <a:p>
            <a:endParaRPr lang="it-IT" dirty="0"/>
          </a:p>
        </p:txBody>
      </p:sp>
    </p:spTree>
    <p:extLst>
      <p:ext uri="{BB962C8B-B14F-4D97-AF65-F5344CB8AC3E}">
        <p14:creationId xmlns:p14="http://schemas.microsoft.com/office/powerpoint/2010/main" val="1798840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Rete</Template>
  <TotalTime>587</TotalTime>
  <Words>2322</Words>
  <Application>Microsoft Macintosh PowerPoint</Application>
  <PresentationFormat>Widescreen</PresentationFormat>
  <Paragraphs>111</Paragraphs>
  <Slides>32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ＭＳ Ｐゴシック</vt:lpstr>
      <vt:lpstr>Arial</vt:lpstr>
      <vt:lpstr>Century Gothic</vt:lpstr>
      <vt:lpstr>Comic Sans MS</vt:lpstr>
      <vt:lpstr>Symbol</vt:lpstr>
      <vt:lpstr>Rete</vt:lpstr>
      <vt:lpstr>Obbligazioni da delitto</vt:lpstr>
      <vt:lpstr>delictum</vt:lpstr>
      <vt:lpstr>Presentazione standard di PowerPoint</vt:lpstr>
      <vt:lpstr>SINGOLI DELITTI</vt:lpstr>
      <vt:lpstr>AZIONI PENALI</vt:lpstr>
      <vt:lpstr>furtum</vt:lpstr>
      <vt:lpstr>Furtum manifestum/ nec manifestum</vt:lpstr>
      <vt:lpstr>Furtum conceptum</vt:lpstr>
      <vt:lpstr>FURTUM OBLATUM</vt:lpstr>
      <vt:lpstr>AZIONI DI FURTO</vt:lpstr>
      <vt:lpstr>Condictio ex causa furtiva</vt:lpstr>
      <vt:lpstr>RAPINA</vt:lpstr>
      <vt:lpstr>INIURIA</vt:lpstr>
      <vt:lpstr>Presentazione standard di PowerPoint</vt:lpstr>
      <vt:lpstr>Presentazione standard di PowerPoint</vt:lpstr>
      <vt:lpstr>DAMNUM INIURIA DATUM</vt:lpstr>
      <vt:lpstr>iniuria</vt:lpstr>
      <vt:lpstr>D.9.2.11 ULPIANO dal libro diciottesimo All'editto</vt:lpstr>
      <vt:lpstr>Actio legis Aquiliae</vt:lpstr>
      <vt:lpstr>Corpore corpori datum</vt:lpstr>
      <vt:lpstr>ESTENSIONI PRETORIE</vt:lpstr>
      <vt:lpstr>Presentazione standard di PowerPoint</vt:lpstr>
      <vt:lpstr>DELITTI PRETORI</vt:lpstr>
      <vt:lpstr>Azioni di buona fede</vt:lpstr>
      <vt:lpstr>AZIONI DI STRETTO DIRITTO</vt:lpstr>
      <vt:lpstr>EXCEPTIO QUOD METUS CAUSA</vt:lpstr>
      <vt:lpstr>ACTIO QUOD METUS CAUSA</vt:lpstr>
      <vt:lpstr>RESTITUTIO IN INTEGRUM PROPTER METUM</vt:lpstr>
      <vt:lpstr>EXCEPTIO DOLI MALI</vt:lpstr>
      <vt:lpstr>ACTIO DE DOLO MALO</vt:lpstr>
      <vt:lpstr>Sussidiarieta’</vt:lpstr>
      <vt:lpstr>Paulus 11 ad edictum D. 4,3,18,5:</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Obbligazioni da delitto</dc:title>
  <dc:creator>Utente di Microsoft Office</dc:creator>
  <cp:lastModifiedBy>Utente di Microsoft Office</cp:lastModifiedBy>
  <cp:revision>10</cp:revision>
  <dcterms:created xsi:type="dcterms:W3CDTF">2021-12-05T08:30:34Z</dcterms:created>
  <dcterms:modified xsi:type="dcterms:W3CDTF">2021-12-07T18:33:43Z</dcterms:modified>
</cp:coreProperties>
</file>