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88" r:id="rId4"/>
    <p:sldId id="258" r:id="rId5"/>
    <p:sldId id="289" r:id="rId6"/>
    <p:sldId id="259" r:id="rId7"/>
    <p:sldId id="290" r:id="rId8"/>
    <p:sldId id="261" r:id="rId9"/>
    <p:sldId id="262" r:id="rId10"/>
    <p:sldId id="263" r:id="rId11"/>
    <p:sldId id="265" r:id="rId12"/>
    <p:sldId id="266" r:id="rId13"/>
    <p:sldId id="267" r:id="rId14"/>
    <p:sldId id="268" r:id="rId15"/>
    <p:sldId id="269" r:id="rId16"/>
    <p:sldId id="264" r:id="rId17"/>
    <p:sldId id="273" r:id="rId18"/>
    <p:sldId id="274" r:id="rId19"/>
    <p:sldId id="284" r:id="rId20"/>
    <p:sldId id="298" r:id="rId21"/>
    <p:sldId id="446" r:id="rId22"/>
    <p:sldId id="448" r:id="rId23"/>
    <p:sldId id="447" r:id="rId24"/>
    <p:sldId id="299" r:id="rId25"/>
    <p:sldId id="275" r:id="rId26"/>
    <p:sldId id="285" r:id="rId27"/>
    <p:sldId id="276" r:id="rId28"/>
    <p:sldId id="277" r:id="rId29"/>
    <p:sldId id="278" r:id="rId30"/>
    <p:sldId id="286" r:id="rId31"/>
    <p:sldId id="300" r:id="rId32"/>
    <p:sldId id="279" r:id="rId33"/>
    <p:sldId id="291" r:id="rId34"/>
    <p:sldId id="292" r:id="rId35"/>
    <p:sldId id="293" r:id="rId36"/>
    <p:sldId id="294" r:id="rId37"/>
    <p:sldId id="295" r:id="rId38"/>
    <p:sldId id="280" r:id="rId39"/>
    <p:sldId id="281" r:id="rId40"/>
    <p:sldId id="296" r:id="rId41"/>
    <p:sldId id="282" r:id="rId42"/>
    <p:sldId id="283" r:id="rId43"/>
    <p:sldId id="287" r:id="rId44"/>
    <p:sldId id="297" r:id="rId45"/>
    <p:sldId id="270" r:id="rId46"/>
    <p:sldId id="271" r:id="rId47"/>
    <p:sldId id="272" r:id="rId4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4643"/>
  </p:normalViewPr>
  <p:slideViewPr>
    <p:cSldViewPr snapToGrid="0" snapToObjects="1">
      <p:cViewPr varScale="1">
        <p:scale>
          <a:sx n="121" d="100"/>
          <a:sy n="121" d="100"/>
        </p:scale>
        <p:origin x="200" y="3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t>10/25/21</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
Secondo livello
Terzo livello
Quarto livello
Quinto livello</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10/25/21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olo e sottotitolo">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
Secondo livello
Terzo livello
Quarto livello
Quinto livello</a:t>
            </a:r>
            <a:endParaRPr lang="en-US" dirty="0"/>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10/25/21</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zione con didascalia">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it-IT"/>
              <a:t>Fare clic per modificare lo stile del titolo dello schema</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
Secondo livello
Terzo livello
Quarto livello
Quinto livello</a:t>
            </a:r>
            <a:endParaRPr lang="en-US" dirty="0"/>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
Secondo livello
Terzo livello
Quarto livello
Quinto livello</a:t>
            </a:r>
            <a:endParaRPr lang="en-US" dirty="0"/>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10/25/21</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‹N›</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Scheda nome">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
Secondo livello
Terzo livello
Quarto livello
Quinto livello</a:t>
            </a:r>
            <a:endParaRPr lang="en-US" dirty="0"/>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10/25/21</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it-IT"/>
              <a:t>Fare clic per modificare lo stile del titolo dello schema</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
Secondo livello
Terzo livello
Quarto livello
Quinto livello</a:t>
            </a:r>
            <a:endParaRPr lang="en-US" dirty="0"/>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
Secondo livello
Terzo livello
Quarto livello
Quinto livello</a:t>
            </a:r>
            <a:endParaRPr lang="en-US" dirty="0"/>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
Secondo livello
Terzo livello
Quarto livello
Quinto livello</a:t>
            </a:r>
            <a:endParaRPr lang="en-US" dirty="0"/>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
Secondo livello
Terzo livello
Quarto livello
Quinto livello</a:t>
            </a:r>
            <a:endParaRPr lang="en-US" dirty="0"/>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
Secondo livello
Terzo livello
Quarto livello
Quinto livello</a:t>
            </a:r>
            <a:endParaRPr lang="en-US" dirty="0"/>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
Secondo livello
Terzo livello
Quarto livello
Quinto livello</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10/25/21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 immagine">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it-IT"/>
              <a:t>Fare clic per modificare lo stile del titolo dello schema</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
Secondo livello
Terzo livello
Quarto livello
Quinto livello</a:t>
            </a:r>
            <a:endParaRPr lang="en-US" dirty="0"/>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
Secondo livello
Terzo livello
Quarto livello
Quinto livello</a:t>
            </a:r>
            <a:endParaRPr lang="en-US" dirty="0"/>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
Secondo livello
Terzo livello
Quarto livello
Quinto livello</a:t>
            </a:r>
            <a:endParaRPr lang="en-US" dirty="0"/>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
Secondo livello
Terzo livello
Quarto livello
Quinto livello</a:t>
            </a:r>
            <a:endParaRPr lang="en-US" dirty="0"/>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
Secondo livello
Terzo livello
Quarto livello
Quinto livello</a:t>
            </a:r>
            <a:endParaRPr lang="en-US" dirty="0"/>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
Secondo livello
Terzo livello
Quarto livello
Quinto livello</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10/25/21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10/25/21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Titolo e testo verticale">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10/25/21</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10/25/21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10/25/21</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it-IT"/>
              <a:t>Modifica gli stili del testo dello schema
Secondo livello
Terzo livello
Quarto livello
Quinto livello</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it-IT"/>
              <a:t>Modifica gli stili del testo dello schema
Secondo livello
Terzo livello
Quarto livello
Quinto livello</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10/25/21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
Secondo livello
Terzo livello
Quarto livello
Quinto livello</a:t>
            </a:r>
            <a:endParaRPr lang="en-US" dirty="0"/>
          </a:p>
        </p:txBody>
      </p:sp>
      <p:sp>
        <p:nvSpPr>
          <p:cNvPr id="4" name="Content Placeholder 3"/>
          <p:cNvSpPr>
            <a:spLocks noGrp="1"/>
          </p:cNvSpPr>
          <p:nvPr>
            <p:ph sz="half" idx="2"/>
          </p:nvPr>
        </p:nvSpPr>
        <p:spPr>
          <a:xfrm>
            <a:off x="685800" y="3132666"/>
            <a:ext cx="5311775" cy="3086019"/>
          </a:xfrm>
        </p:spPr>
        <p:txBody>
          <a:bodyPr/>
          <a:lstStyle/>
          <a:p>
            <a:pPr lvl="0"/>
            <a:r>
              <a:rPr lang="it-IT"/>
              <a:t>Modifica gli stili del testo dello schema
Secondo livello
Terzo livello
Quarto livello
Quinto livello</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
Secondo livello
Terzo livello
Quarto livello
Quinto livello</a:t>
            </a:r>
            <a:endParaRPr lang="en-US" dirty="0"/>
          </a:p>
        </p:txBody>
      </p:sp>
      <p:sp>
        <p:nvSpPr>
          <p:cNvPr id="6" name="Content Placeholder 5"/>
          <p:cNvSpPr>
            <a:spLocks noGrp="1"/>
          </p:cNvSpPr>
          <p:nvPr>
            <p:ph sz="quarter" idx="4"/>
          </p:nvPr>
        </p:nvSpPr>
        <p:spPr>
          <a:xfrm>
            <a:off x="6172200" y="3132666"/>
            <a:ext cx="5334000" cy="3086019"/>
          </a:xfrm>
        </p:spPr>
        <p:txBody>
          <a:bodyPr/>
          <a:lstStyle/>
          <a:p>
            <a:pPr lvl="0"/>
            <a:r>
              <a:rPr lang="it-IT"/>
              <a:t>Modifica gli stili del testo dello schema
Secondo livello
Terzo livello
Quarto livello
Quinto livello</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10/25/21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10/25/21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10/25/21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it-IT"/>
              <a:t>Modifica gli stili del testo dello schema
Secondo livello
Terzo livello
Quarto livello
Quinto livello</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
Secondo livello
Terzo livello
Quarto livello
Quinto livello</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10/25/21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
Secondo livello
Terzo livello
Quarto livello
Quinto livello</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10/25/21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10/25/21</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628EACE-BA7E-1C48-9B4B-B689820E5EC7}"/>
              </a:ext>
            </a:extLst>
          </p:cNvPr>
          <p:cNvSpPr>
            <a:spLocks noGrp="1"/>
          </p:cNvSpPr>
          <p:nvPr>
            <p:ph type="ctrTitle"/>
          </p:nvPr>
        </p:nvSpPr>
        <p:spPr/>
        <p:txBody>
          <a:bodyPr/>
          <a:lstStyle/>
          <a:p>
            <a:pPr algn="ctr"/>
            <a:r>
              <a:rPr lang="it-IT" dirty="0"/>
              <a:t>PERSONE</a:t>
            </a:r>
          </a:p>
        </p:txBody>
      </p:sp>
      <p:sp>
        <p:nvSpPr>
          <p:cNvPr id="3" name="Sottotitolo 2">
            <a:extLst>
              <a:ext uri="{FF2B5EF4-FFF2-40B4-BE49-F238E27FC236}">
                <a16:creationId xmlns:a16="http://schemas.microsoft.com/office/drawing/2014/main" id="{3AA1EC66-7588-FF47-B157-ABA234336871}"/>
              </a:ext>
            </a:extLst>
          </p:cNvPr>
          <p:cNvSpPr>
            <a:spLocks noGrp="1"/>
          </p:cNvSpPr>
          <p:nvPr>
            <p:ph type="subTitle" idx="1"/>
          </p:nvPr>
        </p:nvSpPr>
        <p:spPr/>
        <p:txBody>
          <a:bodyPr/>
          <a:lstStyle/>
          <a:p>
            <a:endParaRPr lang="it-IT"/>
          </a:p>
        </p:txBody>
      </p:sp>
    </p:spTree>
    <p:extLst>
      <p:ext uri="{BB962C8B-B14F-4D97-AF65-F5344CB8AC3E}">
        <p14:creationId xmlns:p14="http://schemas.microsoft.com/office/powerpoint/2010/main" val="38459142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2FD2001-E2C6-8A44-8124-1B6D96F380B8}"/>
              </a:ext>
            </a:extLst>
          </p:cNvPr>
          <p:cNvSpPr>
            <a:spLocks noGrp="1"/>
          </p:cNvSpPr>
          <p:nvPr>
            <p:ph type="title"/>
          </p:nvPr>
        </p:nvSpPr>
        <p:spPr/>
        <p:txBody>
          <a:bodyPr/>
          <a:lstStyle/>
          <a:p>
            <a:r>
              <a:rPr lang="it-IT" i="1" dirty="0"/>
              <a:t>SUI IURIS</a:t>
            </a:r>
          </a:p>
        </p:txBody>
      </p:sp>
      <p:sp>
        <p:nvSpPr>
          <p:cNvPr id="3" name="Segnaposto contenuto 2">
            <a:extLst>
              <a:ext uri="{FF2B5EF4-FFF2-40B4-BE49-F238E27FC236}">
                <a16:creationId xmlns:a16="http://schemas.microsoft.com/office/drawing/2014/main" id="{86738A5B-89D4-F94C-A917-6466A4BBBC1F}"/>
              </a:ext>
            </a:extLst>
          </p:cNvPr>
          <p:cNvSpPr>
            <a:spLocks noGrp="1"/>
          </p:cNvSpPr>
          <p:nvPr>
            <p:ph idx="1"/>
          </p:nvPr>
        </p:nvSpPr>
        <p:spPr>
          <a:xfrm>
            <a:off x="685800" y="1681655"/>
            <a:ext cx="10820400" cy="4971393"/>
          </a:xfrm>
        </p:spPr>
        <p:txBody>
          <a:bodyPr>
            <a:normAutofit lnSpcReduction="10000"/>
          </a:bodyPr>
          <a:lstStyle/>
          <a:p>
            <a:pPr algn="just"/>
            <a:r>
              <a:rPr lang="it-IT" sz="3200" dirty="0"/>
              <a:t>Per essere pienamente capaci occorre essere nella posizione di </a:t>
            </a:r>
            <a:r>
              <a:rPr lang="it-IT" sz="3200" i="1" dirty="0"/>
              <a:t>sui </a:t>
            </a:r>
            <a:r>
              <a:rPr lang="it-IT" sz="3200" i="1" dirty="0" err="1"/>
              <a:t>iuris</a:t>
            </a:r>
            <a:r>
              <a:rPr lang="it-IT" sz="3200" i="1" dirty="0"/>
              <a:t> </a:t>
            </a:r>
            <a:r>
              <a:rPr lang="it-IT" sz="3200" dirty="0"/>
              <a:t>= di diritto proprio; è tale il libero, cittadino romano, che non sia sottoposto a </a:t>
            </a:r>
            <a:r>
              <a:rPr lang="it-IT" sz="3200" dirty="0" err="1"/>
              <a:t>potesta</a:t>
            </a:r>
            <a:r>
              <a:rPr lang="it-IT" sz="3200" dirty="0"/>
              <a:t>̀ (</a:t>
            </a:r>
            <a:r>
              <a:rPr lang="it-IT" sz="3200" i="1" dirty="0"/>
              <a:t>patria </a:t>
            </a:r>
            <a:r>
              <a:rPr lang="it-IT" sz="3200" i="1" dirty="0" err="1"/>
              <a:t>potestas</a:t>
            </a:r>
            <a:r>
              <a:rPr lang="it-IT" sz="3200" i="1" dirty="0"/>
              <a:t> </a:t>
            </a:r>
            <a:r>
              <a:rPr lang="it-IT" sz="3200" dirty="0"/>
              <a:t>o </a:t>
            </a:r>
            <a:r>
              <a:rPr lang="it-IT" sz="3200" i="1" dirty="0" err="1"/>
              <a:t>manus</a:t>
            </a:r>
            <a:r>
              <a:rPr lang="it-IT" sz="3200" dirty="0"/>
              <a:t>). </a:t>
            </a:r>
          </a:p>
          <a:p>
            <a:pPr algn="just"/>
            <a:r>
              <a:rPr lang="it-IT" sz="3200" dirty="0"/>
              <a:t>Il cittadino maschio </a:t>
            </a:r>
            <a:r>
              <a:rPr lang="it-IT" sz="3200" i="1" dirty="0"/>
              <a:t>sui </a:t>
            </a:r>
            <a:r>
              <a:rPr lang="it-IT" sz="3200" i="1" dirty="0" err="1"/>
              <a:t>iuris</a:t>
            </a:r>
            <a:r>
              <a:rPr lang="it-IT" sz="3200" i="1" dirty="0"/>
              <a:t> </a:t>
            </a:r>
            <a:r>
              <a:rPr lang="it-IT" sz="3200" dirty="0"/>
              <a:t>è detto </a:t>
            </a:r>
            <a:r>
              <a:rPr lang="it-IT" sz="3200" b="1" i="1" u="sng" dirty="0"/>
              <a:t>pater </a:t>
            </a:r>
            <a:r>
              <a:rPr lang="it-IT" sz="3200" b="1" i="1" u="sng" dirty="0" err="1"/>
              <a:t>familias</a:t>
            </a:r>
            <a:r>
              <a:rPr lang="it-IT" sz="3200" dirty="0"/>
              <a:t>, indipendentemente dal fatto di essere padre. </a:t>
            </a:r>
          </a:p>
          <a:p>
            <a:pPr algn="just"/>
            <a:r>
              <a:rPr lang="it-IT" sz="3200" dirty="0"/>
              <a:t>La </a:t>
            </a:r>
            <a:r>
              <a:rPr lang="it-IT" sz="3200" b="1" dirty="0"/>
              <a:t>donna</a:t>
            </a:r>
            <a:r>
              <a:rPr lang="it-IT" sz="3200" dirty="0"/>
              <a:t> </a:t>
            </a:r>
            <a:r>
              <a:rPr lang="it-IT" sz="3200" dirty="0" err="1"/>
              <a:t>puo</a:t>
            </a:r>
            <a:r>
              <a:rPr lang="it-IT" sz="3200" dirty="0"/>
              <a:t>̀ essere </a:t>
            </a:r>
            <a:r>
              <a:rPr lang="it-IT" sz="3200" i="1" dirty="0"/>
              <a:t>sui </a:t>
            </a:r>
            <a:r>
              <a:rPr lang="it-IT" sz="3200" i="1" dirty="0" err="1"/>
              <a:t>iuris</a:t>
            </a:r>
            <a:r>
              <a:rPr lang="it-IT" sz="3200" i="1" dirty="0"/>
              <a:t> </a:t>
            </a:r>
            <a:r>
              <a:rPr lang="it-IT" sz="3200" dirty="0"/>
              <a:t>– e quindi avere una capacità giuridica di diritto privato </a:t>
            </a:r>
            <a:r>
              <a:rPr lang="it-IT" sz="3200" dirty="0" err="1"/>
              <a:t>pressoche</a:t>
            </a:r>
            <a:r>
              <a:rPr lang="it-IT" sz="3200" dirty="0"/>
              <a:t>́ completa – solo a partire dall'epoca preclassica, ma non è mai titolare di </a:t>
            </a:r>
            <a:r>
              <a:rPr lang="it-IT" sz="3200" dirty="0" err="1"/>
              <a:t>potesta</a:t>
            </a:r>
            <a:r>
              <a:rPr lang="it-IT" sz="3200" dirty="0"/>
              <a:t>̀ su altre persone: è </a:t>
            </a:r>
            <a:r>
              <a:rPr lang="it-IT" sz="3200" b="1" i="1" dirty="0" err="1"/>
              <a:t>familiae</a:t>
            </a:r>
            <a:r>
              <a:rPr lang="it-IT" sz="3200" b="1" i="1" dirty="0"/>
              <a:t> </a:t>
            </a:r>
            <a:r>
              <a:rPr lang="it-IT" sz="3200" b="1" i="1" dirty="0" err="1"/>
              <a:t>suae</a:t>
            </a:r>
            <a:r>
              <a:rPr lang="it-IT" sz="3200" b="1" i="1" dirty="0"/>
              <a:t> caput et finis</a:t>
            </a:r>
            <a:r>
              <a:rPr lang="it-IT" sz="3200" dirty="0"/>
              <a:t>. </a:t>
            </a:r>
          </a:p>
          <a:p>
            <a:pPr algn="just"/>
            <a:endParaRPr lang="it-IT" sz="2800" dirty="0"/>
          </a:p>
          <a:p>
            <a:endParaRPr lang="it-IT" dirty="0"/>
          </a:p>
        </p:txBody>
      </p:sp>
    </p:spTree>
    <p:extLst>
      <p:ext uri="{BB962C8B-B14F-4D97-AF65-F5344CB8AC3E}">
        <p14:creationId xmlns:p14="http://schemas.microsoft.com/office/powerpoint/2010/main" val="162515054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8331D58-B01D-9B41-94B9-D5A6B9F5F103}"/>
              </a:ext>
            </a:extLst>
          </p:cNvPr>
          <p:cNvSpPr>
            <a:spLocks noGrp="1"/>
          </p:cNvSpPr>
          <p:nvPr>
            <p:ph type="title"/>
          </p:nvPr>
        </p:nvSpPr>
        <p:spPr/>
        <p:txBody>
          <a:bodyPr/>
          <a:lstStyle/>
          <a:p>
            <a:r>
              <a:rPr lang="it-IT" i="1" dirty="0"/>
              <a:t>ALIENI IURIS</a:t>
            </a:r>
          </a:p>
        </p:txBody>
      </p:sp>
      <p:sp>
        <p:nvSpPr>
          <p:cNvPr id="3" name="Segnaposto contenuto 2">
            <a:extLst>
              <a:ext uri="{FF2B5EF4-FFF2-40B4-BE49-F238E27FC236}">
                <a16:creationId xmlns:a16="http://schemas.microsoft.com/office/drawing/2014/main" id="{622D0FD7-34C5-5947-9068-CB2BC24A77E3}"/>
              </a:ext>
            </a:extLst>
          </p:cNvPr>
          <p:cNvSpPr>
            <a:spLocks noGrp="1"/>
          </p:cNvSpPr>
          <p:nvPr>
            <p:ph idx="1"/>
          </p:nvPr>
        </p:nvSpPr>
        <p:spPr>
          <a:xfrm>
            <a:off x="685799" y="1839310"/>
            <a:ext cx="11306503" cy="4379375"/>
          </a:xfrm>
        </p:spPr>
        <p:txBody>
          <a:bodyPr/>
          <a:lstStyle/>
          <a:p>
            <a:pPr algn="just"/>
            <a:endParaRPr lang="it-IT" sz="3200" dirty="0"/>
          </a:p>
          <a:p>
            <a:pPr algn="just"/>
            <a:r>
              <a:rPr lang="it-IT" sz="3200" dirty="0"/>
              <a:t>Il </a:t>
            </a:r>
            <a:r>
              <a:rPr lang="it-IT" sz="3200" i="1" dirty="0"/>
              <a:t>pater </a:t>
            </a:r>
            <a:r>
              <a:rPr lang="it-IT" sz="3200" i="1" dirty="0" err="1"/>
              <a:t>familias</a:t>
            </a:r>
            <a:r>
              <a:rPr lang="it-IT" sz="3200" i="1" dirty="0"/>
              <a:t> </a:t>
            </a:r>
            <a:r>
              <a:rPr lang="it-IT" sz="3200" dirty="0" err="1"/>
              <a:t>puo</a:t>
            </a:r>
            <a:r>
              <a:rPr lang="it-IT" sz="3200" dirty="0"/>
              <a:t>̀ avere sotto di sé delle persone </a:t>
            </a:r>
            <a:r>
              <a:rPr lang="it-IT" sz="3200" i="1" dirty="0"/>
              <a:t>alieni </a:t>
            </a:r>
            <a:r>
              <a:rPr lang="it-IT" sz="3200" i="1" dirty="0" err="1"/>
              <a:t>iuris</a:t>
            </a:r>
            <a:r>
              <a:rPr lang="it-IT" sz="3200" dirty="0"/>
              <a:t>: oltre a degli </a:t>
            </a:r>
            <a:r>
              <a:rPr lang="it-IT" sz="3200" u="sng" dirty="0"/>
              <a:t>schiavi</a:t>
            </a:r>
            <a:r>
              <a:rPr lang="it-IT" sz="3200" dirty="0"/>
              <a:t>, dei </a:t>
            </a:r>
            <a:r>
              <a:rPr lang="it-IT" sz="3200" i="1" u="sng" dirty="0" err="1"/>
              <a:t>filii</a:t>
            </a:r>
            <a:r>
              <a:rPr lang="it-IT" sz="3200" i="1" u="sng" dirty="0"/>
              <a:t> </a:t>
            </a:r>
            <a:r>
              <a:rPr lang="it-IT" sz="3200" i="1" u="sng" dirty="0" err="1"/>
              <a:t>familias</a:t>
            </a:r>
            <a:r>
              <a:rPr lang="it-IT" sz="3200" i="1" u="sng" dirty="0"/>
              <a:t> </a:t>
            </a:r>
            <a:r>
              <a:rPr lang="it-IT" sz="3200" dirty="0"/>
              <a:t>(per nascita o per adozione, compresi anche nipoti e pronipoti) e la </a:t>
            </a:r>
            <a:r>
              <a:rPr lang="it-IT" sz="3200" u="sng" dirty="0"/>
              <a:t>moglie </a:t>
            </a:r>
            <a:r>
              <a:rPr lang="it-IT" sz="3200" i="1" u="sng" dirty="0"/>
              <a:t>in </a:t>
            </a:r>
            <a:r>
              <a:rPr lang="it-IT" sz="3200" i="1" u="sng" dirty="0" err="1"/>
              <a:t>manu</a:t>
            </a:r>
            <a:r>
              <a:rPr lang="it-IT" sz="3200" i="1" u="sng" dirty="0"/>
              <a:t> </a:t>
            </a:r>
            <a:r>
              <a:rPr lang="it-IT" sz="3200" dirty="0"/>
              <a:t>(tramite </a:t>
            </a:r>
            <a:r>
              <a:rPr lang="it-IT" sz="3200" i="1" dirty="0" err="1"/>
              <a:t>confarreatio</a:t>
            </a:r>
            <a:r>
              <a:rPr lang="it-IT" sz="3200" dirty="0"/>
              <a:t>, </a:t>
            </a:r>
            <a:r>
              <a:rPr lang="it-IT" sz="3200" i="1" dirty="0" err="1"/>
              <a:t>coemptio</a:t>
            </a:r>
            <a:r>
              <a:rPr lang="it-IT" sz="3200" i="1" dirty="0"/>
              <a:t>, </a:t>
            </a:r>
            <a:r>
              <a:rPr lang="it-IT" sz="3200" i="1" dirty="0" err="1"/>
              <a:t>usus</a:t>
            </a:r>
            <a:r>
              <a:rPr lang="it-IT" sz="3200" dirty="0"/>
              <a:t>, comprese le mogli dei figli </a:t>
            </a:r>
            <a:r>
              <a:rPr lang="it-IT" sz="3200" i="1" dirty="0"/>
              <a:t>in </a:t>
            </a:r>
            <a:r>
              <a:rPr lang="it-IT" sz="3200" i="1" dirty="0" err="1"/>
              <a:t>potestate</a:t>
            </a:r>
            <a:r>
              <a:rPr lang="it-IT" sz="3200" dirty="0"/>
              <a:t>), considerata </a:t>
            </a:r>
            <a:r>
              <a:rPr lang="it-IT" sz="3200" i="1" dirty="0"/>
              <a:t>loco </a:t>
            </a:r>
            <a:r>
              <a:rPr lang="it-IT" sz="3200" i="1" dirty="0" err="1"/>
              <a:t>filiae</a:t>
            </a:r>
            <a:r>
              <a:rPr lang="it-IT" sz="3200" dirty="0"/>
              <a:t>. </a:t>
            </a:r>
          </a:p>
          <a:p>
            <a:endParaRPr lang="it-IT" dirty="0"/>
          </a:p>
        </p:txBody>
      </p:sp>
    </p:spTree>
    <p:extLst>
      <p:ext uri="{BB962C8B-B14F-4D97-AF65-F5344CB8AC3E}">
        <p14:creationId xmlns:p14="http://schemas.microsoft.com/office/powerpoint/2010/main" val="6005279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C638390-D7D8-6E4C-B158-049AFBD9CCEE}"/>
              </a:ext>
            </a:extLst>
          </p:cNvPr>
          <p:cNvSpPr>
            <a:spLocks noGrp="1"/>
          </p:cNvSpPr>
          <p:nvPr>
            <p:ph type="title"/>
          </p:nvPr>
        </p:nvSpPr>
        <p:spPr>
          <a:xfrm>
            <a:off x="2906110" y="252249"/>
            <a:ext cx="8610600" cy="1458311"/>
          </a:xfrm>
        </p:spPr>
        <p:txBody>
          <a:bodyPr>
            <a:normAutofit fontScale="90000"/>
          </a:bodyPr>
          <a:lstStyle/>
          <a:p>
            <a:r>
              <a:rPr lang="it-IT" dirty="0"/>
              <a:t>CAPACITA' GIURIDICA </a:t>
            </a:r>
            <a:br>
              <a:rPr lang="it-IT" dirty="0"/>
            </a:br>
            <a:r>
              <a:rPr lang="it-IT" dirty="0"/>
              <a:t>DELLE PERSONE GIURIDICHE </a:t>
            </a:r>
            <a:br>
              <a:rPr lang="it-IT" dirty="0"/>
            </a:br>
            <a:endParaRPr lang="it-IT" dirty="0"/>
          </a:p>
        </p:txBody>
      </p:sp>
      <p:sp>
        <p:nvSpPr>
          <p:cNvPr id="3" name="Segnaposto contenuto 2">
            <a:extLst>
              <a:ext uri="{FF2B5EF4-FFF2-40B4-BE49-F238E27FC236}">
                <a16:creationId xmlns:a16="http://schemas.microsoft.com/office/drawing/2014/main" id="{9B753363-431C-6543-B995-3B98FA7F9B1D}"/>
              </a:ext>
            </a:extLst>
          </p:cNvPr>
          <p:cNvSpPr>
            <a:spLocks noGrp="1"/>
          </p:cNvSpPr>
          <p:nvPr>
            <p:ph idx="1"/>
          </p:nvPr>
        </p:nvSpPr>
        <p:spPr>
          <a:xfrm>
            <a:off x="115613" y="1534511"/>
            <a:ext cx="11971283" cy="4950372"/>
          </a:xfrm>
        </p:spPr>
        <p:txBody>
          <a:bodyPr>
            <a:normAutofit fontScale="85000" lnSpcReduction="20000"/>
          </a:bodyPr>
          <a:lstStyle/>
          <a:p>
            <a:pPr algn="just"/>
            <a:r>
              <a:rPr lang="it-IT" sz="3400" dirty="0"/>
              <a:t>Diritti e doveri possano essere riferiti a certe </a:t>
            </a:r>
            <a:r>
              <a:rPr lang="it-IT" sz="3400" dirty="0" err="1"/>
              <a:t>collettivita</a:t>
            </a:r>
            <a:r>
              <a:rPr lang="it-IT" sz="3400" dirty="0"/>
              <a:t>̀ di persone che non cambiano </a:t>
            </a:r>
            <a:r>
              <a:rPr lang="it-IT" sz="3400" dirty="0" err="1"/>
              <a:t>identita</a:t>
            </a:r>
            <a:r>
              <a:rPr lang="it-IT" sz="3400" dirty="0"/>
              <a:t>̀ pure se cambiano i loro componenti (</a:t>
            </a:r>
            <a:r>
              <a:rPr lang="it-IT" sz="3400" b="1" u="sng" dirty="0"/>
              <a:t>ASSOCIAZIONI)</a:t>
            </a:r>
            <a:r>
              <a:rPr lang="it-IT" sz="3400" dirty="0"/>
              <a:t>.</a:t>
            </a:r>
          </a:p>
          <a:p>
            <a:pPr algn="just"/>
            <a:r>
              <a:rPr lang="it-IT" sz="3400" dirty="0"/>
              <a:t>Con capacità esclusivamente di diritto pubblico si incontra il </a:t>
            </a:r>
            <a:r>
              <a:rPr lang="it-IT" sz="3400" i="1" dirty="0" err="1"/>
              <a:t>populus</a:t>
            </a:r>
            <a:r>
              <a:rPr lang="it-IT" sz="3400" i="1" dirty="0"/>
              <a:t> </a:t>
            </a:r>
            <a:r>
              <a:rPr lang="it-IT" sz="3400" i="1" dirty="0" err="1"/>
              <a:t>Romanus</a:t>
            </a:r>
            <a:r>
              <a:rPr lang="it-IT" sz="3400" i="1" dirty="0"/>
              <a:t> </a:t>
            </a:r>
            <a:r>
              <a:rPr lang="it-IT" sz="3400" dirty="0"/>
              <a:t>(= Stato). Hanno, invece, capacità anche di diritto privato le </a:t>
            </a:r>
            <a:r>
              <a:rPr lang="it-IT" sz="3400" i="1" dirty="0" err="1"/>
              <a:t>civitates</a:t>
            </a:r>
            <a:r>
              <a:rPr lang="it-IT" sz="3400" i="1" dirty="0"/>
              <a:t> </a:t>
            </a:r>
            <a:r>
              <a:rPr lang="it-IT" sz="3400" dirty="0"/>
              <a:t>(municipi e colonie = agglomerati urbani fuori Roma con autonomia amministrativa). </a:t>
            </a:r>
          </a:p>
          <a:p>
            <a:pPr algn="just"/>
            <a:r>
              <a:rPr lang="it-IT" sz="3400" dirty="0"/>
              <a:t>Esistono anche i </a:t>
            </a:r>
            <a:r>
              <a:rPr lang="it-IT" sz="3400" i="1" dirty="0" err="1"/>
              <a:t>collegia</a:t>
            </a:r>
            <a:r>
              <a:rPr lang="it-IT" sz="3400" i="1" dirty="0"/>
              <a:t> </a:t>
            </a:r>
            <a:r>
              <a:rPr lang="it-IT" sz="3400" dirty="0"/>
              <a:t>o </a:t>
            </a:r>
            <a:r>
              <a:rPr lang="it-IT" sz="3400" i="1" dirty="0" err="1"/>
              <a:t>sodalitates</a:t>
            </a:r>
            <a:r>
              <a:rPr lang="it-IT" sz="3400" dirty="0"/>
              <a:t>, associazioni di minor importanza che potevano perseguire vari scopi: religiosi, funerari, corporazioni di arti e mestieri.</a:t>
            </a:r>
          </a:p>
          <a:p>
            <a:pPr algn="just"/>
            <a:r>
              <a:rPr lang="it-IT" sz="3400" dirty="0"/>
              <a:t>La capacità di questi enti riguarda solo la sfera patrimoniale: essi possono stare in giudizio tramite dei rappresentanti organici. </a:t>
            </a:r>
          </a:p>
          <a:p>
            <a:pPr algn="just"/>
            <a:r>
              <a:rPr lang="it-IT" sz="3400" dirty="0"/>
              <a:t>Manca invece l'idea della FONDAZIONE, </a:t>
            </a:r>
            <a:r>
              <a:rPr lang="it-IT" sz="3400" dirty="0" err="1"/>
              <a:t>cioe</a:t>
            </a:r>
            <a:r>
              <a:rPr lang="it-IT" sz="3400" dirty="0"/>
              <a:t>̀ di un patrimonio titolare di sé stesso. </a:t>
            </a:r>
          </a:p>
          <a:p>
            <a:endParaRPr lang="it-IT" dirty="0"/>
          </a:p>
          <a:p>
            <a:endParaRPr lang="it-IT" dirty="0"/>
          </a:p>
        </p:txBody>
      </p:sp>
    </p:spTree>
    <p:extLst>
      <p:ext uri="{BB962C8B-B14F-4D97-AF65-F5344CB8AC3E}">
        <p14:creationId xmlns:p14="http://schemas.microsoft.com/office/powerpoint/2010/main" val="164055246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A9D7751-C079-494F-A8B7-6AAFDE9D8A33}"/>
              </a:ext>
            </a:extLst>
          </p:cNvPr>
          <p:cNvSpPr>
            <a:spLocks noGrp="1"/>
          </p:cNvSpPr>
          <p:nvPr>
            <p:ph type="title"/>
          </p:nvPr>
        </p:nvSpPr>
        <p:spPr>
          <a:xfrm>
            <a:off x="2895600" y="336331"/>
            <a:ext cx="8610600" cy="1545021"/>
          </a:xfrm>
        </p:spPr>
        <p:txBody>
          <a:bodyPr>
            <a:normAutofit fontScale="90000"/>
          </a:bodyPr>
          <a:lstStyle/>
          <a:p>
            <a:r>
              <a:rPr lang="it-IT" dirty="0"/>
              <a:t>CAPACITÀ D’AGIRE</a:t>
            </a:r>
            <a:br>
              <a:rPr lang="it-IT" dirty="0"/>
            </a:br>
            <a:br>
              <a:rPr lang="it-IT" dirty="0"/>
            </a:br>
            <a:endParaRPr lang="it-IT" dirty="0"/>
          </a:p>
        </p:txBody>
      </p:sp>
      <p:sp>
        <p:nvSpPr>
          <p:cNvPr id="3" name="Segnaposto contenuto 2">
            <a:extLst>
              <a:ext uri="{FF2B5EF4-FFF2-40B4-BE49-F238E27FC236}">
                <a16:creationId xmlns:a16="http://schemas.microsoft.com/office/drawing/2014/main" id="{21FF4462-677E-304D-AA9B-62D5B02BC1B6}"/>
              </a:ext>
            </a:extLst>
          </p:cNvPr>
          <p:cNvSpPr>
            <a:spLocks noGrp="1"/>
          </p:cNvSpPr>
          <p:nvPr>
            <p:ph idx="1"/>
          </p:nvPr>
        </p:nvSpPr>
        <p:spPr>
          <a:xfrm>
            <a:off x="685800" y="1587062"/>
            <a:ext cx="10820400" cy="4631623"/>
          </a:xfrm>
        </p:spPr>
        <p:txBody>
          <a:bodyPr/>
          <a:lstStyle/>
          <a:p>
            <a:pPr algn="just"/>
            <a:r>
              <a:rPr lang="it-IT" sz="3600" dirty="0"/>
              <a:t>Anche per diritto romano la capacità d'agire è riconosciuta alle persone intellettualmente capaci: è richiesta dunque una certa </a:t>
            </a:r>
            <a:r>
              <a:rPr lang="it-IT" sz="3600" b="1" dirty="0"/>
              <a:t>ETÀ </a:t>
            </a:r>
            <a:r>
              <a:rPr lang="it-IT" sz="3600" dirty="0"/>
              <a:t>e la </a:t>
            </a:r>
            <a:r>
              <a:rPr lang="it-IT" sz="3600" b="1" dirty="0"/>
              <a:t>CAPACITÀ D’INTENDERE E DI VOLERE.</a:t>
            </a:r>
            <a:r>
              <a:rPr lang="it-IT" sz="3600" dirty="0"/>
              <a:t> </a:t>
            </a:r>
          </a:p>
          <a:p>
            <a:pPr algn="just"/>
            <a:r>
              <a:rPr lang="it-IT" sz="3600" dirty="0"/>
              <a:t>Non presuppone necessariamente la capacità giuridica. </a:t>
            </a:r>
          </a:p>
          <a:p>
            <a:endParaRPr lang="it-IT" dirty="0"/>
          </a:p>
        </p:txBody>
      </p:sp>
    </p:spTree>
    <p:extLst>
      <p:ext uri="{BB962C8B-B14F-4D97-AF65-F5344CB8AC3E}">
        <p14:creationId xmlns:p14="http://schemas.microsoft.com/office/powerpoint/2010/main" val="98597666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F9BE170-8D37-1348-8046-7F5E9151DA15}"/>
              </a:ext>
            </a:extLst>
          </p:cNvPr>
          <p:cNvSpPr>
            <a:spLocks noGrp="1"/>
          </p:cNvSpPr>
          <p:nvPr>
            <p:ph type="title"/>
          </p:nvPr>
        </p:nvSpPr>
        <p:spPr>
          <a:xfrm>
            <a:off x="2895600" y="273013"/>
            <a:ext cx="8610600" cy="1293028"/>
          </a:xfrm>
        </p:spPr>
        <p:txBody>
          <a:bodyPr/>
          <a:lstStyle/>
          <a:p>
            <a:r>
              <a:rPr lang="it-IT" dirty="0"/>
              <a:t>ETA’</a:t>
            </a:r>
          </a:p>
        </p:txBody>
      </p:sp>
      <p:sp>
        <p:nvSpPr>
          <p:cNvPr id="3" name="Segnaposto contenuto 2">
            <a:extLst>
              <a:ext uri="{FF2B5EF4-FFF2-40B4-BE49-F238E27FC236}">
                <a16:creationId xmlns:a16="http://schemas.microsoft.com/office/drawing/2014/main" id="{1144F9CE-587B-F842-9EC2-2A1E03089ABE}"/>
              </a:ext>
            </a:extLst>
          </p:cNvPr>
          <p:cNvSpPr>
            <a:spLocks noGrp="1"/>
          </p:cNvSpPr>
          <p:nvPr>
            <p:ph idx="1"/>
          </p:nvPr>
        </p:nvSpPr>
        <p:spPr>
          <a:xfrm>
            <a:off x="189186" y="1566041"/>
            <a:ext cx="11317014" cy="4939861"/>
          </a:xfrm>
        </p:spPr>
        <p:txBody>
          <a:bodyPr>
            <a:normAutofit fontScale="92500" lnSpcReduction="10000"/>
          </a:bodyPr>
          <a:lstStyle/>
          <a:p>
            <a:pPr algn="just"/>
            <a:r>
              <a:rPr lang="it-IT" sz="3200" dirty="0"/>
              <a:t>I Romani distinguevano tra </a:t>
            </a:r>
            <a:r>
              <a:rPr lang="it-IT" sz="3200" b="1" u="sng" dirty="0"/>
              <a:t>PUBERI</a:t>
            </a:r>
            <a:r>
              <a:rPr lang="it-IT" sz="3200" b="1" dirty="0"/>
              <a:t> </a:t>
            </a:r>
            <a:r>
              <a:rPr lang="it-IT" sz="3200" dirty="0"/>
              <a:t>(= dotati della capacità fisiologica di generare: femmine 12 anni; maschi </a:t>
            </a:r>
            <a:r>
              <a:rPr lang="it-IT" sz="3200" i="1" dirty="0"/>
              <a:t>habitus </a:t>
            </a:r>
            <a:r>
              <a:rPr lang="it-IT" sz="3200" i="1" dirty="0" err="1"/>
              <a:t>corporis</a:t>
            </a:r>
            <a:r>
              <a:rPr lang="it-IT" sz="3200" i="1" dirty="0"/>
              <a:t> </a:t>
            </a:r>
            <a:r>
              <a:rPr lang="it-IT" sz="3200" dirty="0"/>
              <a:t>per i Sabiniani, 14 anni per i </a:t>
            </a:r>
            <a:r>
              <a:rPr lang="it-IT" sz="3200" dirty="0" err="1"/>
              <a:t>Proculiani</a:t>
            </a:r>
            <a:r>
              <a:rPr lang="it-IT" sz="3200" dirty="0"/>
              <a:t>) e impuberi. </a:t>
            </a:r>
          </a:p>
          <a:p>
            <a:pPr algn="just"/>
            <a:endParaRPr lang="it-IT" sz="3200" dirty="0"/>
          </a:p>
          <a:p>
            <a:pPr algn="just"/>
            <a:r>
              <a:rPr lang="it-IT" sz="3200" dirty="0"/>
              <a:t>Gli</a:t>
            </a:r>
            <a:r>
              <a:rPr lang="it-IT" sz="3200" b="1" u="sng" dirty="0"/>
              <a:t> IMPUBERI </a:t>
            </a:r>
            <a:r>
              <a:rPr lang="it-IT" sz="3200" dirty="0"/>
              <a:t>potevano essere </a:t>
            </a:r>
            <a:r>
              <a:rPr lang="it-IT" sz="3200" i="1" u="sng" dirty="0" err="1"/>
              <a:t>infantes</a:t>
            </a:r>
            <a:r>
              <a:rPr lang="it-IT" sz="3200" i="1" u="sng" dirty="0"/>
              <a:t> </a:t>
            </a:r>
            <a:r>
              <a:rPr lang="it-IT" sz="3200" dirty="0"/>
              <a:t>= fanciulli non ancora in grado di formulare un ragionevole eloquio (5 o 7 anni), o </a:t>
            </a:r>
            <a:r>
              <a:rPr lang="it-IT" sz="3200" i="1" u="sng" dirty="0" err="1"/>
              <a:t>infantia</a:t>
            </a:r>
            <a:r>
              <a:rPr lang="it-IT" sz="3200" i="1" u="sng" dirty="0"/>
              <a:t> </a:t>
            </a:r>
            <a:r>
              <a:rPr lang="it-IT" sz="3200" i="1" u="sng" dirty="0" err="1"/>
              <a:t>maiores</a:t>
            </a:r>
            <a:r>
              <a:rPr lang="it-IT" sz="3200" dirty="0"/>
              <a:t>. </a:t>
            </a:r>
          </a:p>
          <a:p>
            <a:pPr algn="just"/>
            <a:endParaRPr lang="it-IT" sz="3200" dirty="0"/>
          </a:p>
          <a:p>
            <a:pPr algn="just"/>
            <a:r>
              <a:rPr lang="it-IT" sz="3200" dirty="0"/>
              <a:t>In origine la capacità d'agire era riconosciuta ai puberi e in parte agli </a:t>
            </a:r>
            <a:r>
              <a:rPr lang="it-IT" sz="3200" i="1" dirty="0" err="1"/>
              <a:t>infantia</a:t>
            </a:r>
            <a:r>
              <a:rPr lang="it-IT" sz="3200" i="1" dirty="0"/>
              <a:t> </a:t>
            </a:r>
            <a:r>
              <a:rPr lang="it-IT" sz="3200" i="1" dirty="0" err="1"/>
              <a:t>maiores</a:t>
            </a:r>
            <a:r>
              <a:rPr lang="it-IT" sz="3200" i="1" dirty="0"/>
              <a:t> </a:t>
            </a:r>
            <a:r>
              <a:rPr lang="it-IT" sz="3200" dirty="0"/>
              <a:t>(potevano compiere atti vantaggiosi)</a:t>
            </a:r>
            <a:r>
              <a:rPr lang="it-IT" sz="3200" i="1" dirty="0"/>
              <a:t>. </a:t>
            </a:r>
            <a:endParaRPr lang="it-IT" sz="3200" dirty="0"/>
          </a:p>
          <a:p>
            <a:endParaRPr lang="it-IT" dirty="0"/>
          </a:p>
        </p:txBody>
      </p:sp>
    </p:spTree>
    <p:extLst>
      <p:ext uri="{BB962C8B-B14F-4D97-AF65-F5344CB8AC3E}">
        <p14:creationId xmlns:p14="http://schemas.microsoft.com/office/powerpoint/2010/main" val="2609777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A8F11A0-553F-6746-93DF-800EA0B24B12}"/>
              </a:ext>
            </a:extLst>
          </p:cNvPr>
          <p:cNvSpPr>
            <a:spLocks noGrp="1"/>
          </p:cNvSpPr>
          <p:nvPr>
            <p:ph type="title"/>
          </p:nvPr>
        </p:nvSpPr>
        <p:spPr>
          <a:xfrm>
            <a:off x="2895600" y="273269"/>
            <a:ext cx="8610600" cy="1492469"/>
          </a:xfrm>
        </p:spPr>
        <p:txBody>
          <a:bodyPr/>
          <a:lstStyle/>
          <a:p>
            <a:r>
              <a:rPr lang="it-IT" i="1" dirty="0"/>
              <a:t>LEX LAETORIA</a:t>
            </a:r>
          </a:p>
        </p:txBody>
      </p:sp>
      <p:sp>
        <p:nvSpPr>
          <p:cNvPr id="3" name="Segnaposto contenuto 2">
            <a:extLst>
              <a:ext uri="{FF2B5EF4-FFF2-40B4-BE49-F238E27FC236}">
                <a16:creationId xmlns:a16="http://schemas.microsoft.com/office/drawing/2014/main" id="{DFBAAAF1-05BE-5347-BD67-82778DA2C693}"/>
              </a:ext>
            </a:extLst>
          </p:cNvPr>
          <p:cNvSpPr>
            <a:spLocks noGrp="1"/>
          </p:cNvSpPr>
          <p:nvPr>
            <p:ph idx="1"/>
          </p:nvPr>
        </p:nvSpPr>
        <p:spPr>
          <a:xfrm>
            <a:off x="126124" y="1261242"/>
            <a:ext cx="11887200" cy="5596758"/>
          </a:xfrm>
        </p:spPr>
        <p:txBody>
          <a:bodyPr>
            <a:noAutofit/>
          </a:bodyPr>
          <a:lstStyle/>
          <a:p>
            <a:pPr algn="just"/>
            <a:r>
              <a:rPr lang="it-IT" sz="3200" dirty="0"/>
              <a:t>Con la crescita dell'economia si ha il riconoscimento di rapporti giuridici </a:t>
            </a:r>
            <a:r>
              <a:rPr lang="it-IT" sz="3200" dirty="0" err="1"/>
              <a:t>piu</a:t>
            </a:r>
            <a:r>
              <a:rPr lang="it-IT" sz="3200" dirty="0"/>
              <a:t>̀ complessi, per compiere i quali sembra inadeguata la capacità di persone così giovani. </a:t>
            </a:r>
          </a:p>
          <a:p>
            <a:pPr algn="just"/>
            <a:endParaRPr lang="it-IT" sz="3200" dirty="0"/>
          </a:p>
          <a:p>
            <a:pPr algn="just"/>
            <a:r>
              <a:rPr lang="it-IT" sz="3200" dirty="0"/>
              <a:t>Intorno al 200 a.C. la </a:t>
            </a:r>
            <a:r>
              <a:rPr lang="it-IT" sz="3200" b="1" i="1" u="sng" dirty="0" err="1"/>
              <a:t>lex</a:t>
            </a:r>
            <a:r>
              <a:rPr lang="it-IT" sz="3200" b="1" i="1" u="sng" dirty="0"/>
              <a:t> </a:t>
            </a:r>
            <a:r>
              <a:rPr lang="it-IT" sz="3200" b="1" i="1" u="sng" dirty="0" err="1"/>
              <a:t>Laetoria</a:t>
            </a:r>
            <a:r>
              <a:rPr lang="it-IT" sz="3200" b="1" i="1" u="sng" dirty="0"/>
              <a:t> </a:t>
            </a:r>
            <a:r>
              <a:rPr lang="it-IT" sz="3200" i="1" dirty="0"/>
              <a:t>de </a:t>
            </a:r>
            <a:r>
              <a:rPr lang="it-IT" sz="3200" i="1" dirty="0" err="1"/>
              <a:t>circumscriptione</a:t>
            </a:r>
            <a:r>
              <a:rPr lang="it-IT" sz="3200" i="1" dirty="0"/>
              <a:t> </a:t>
            </a:r>
            <a:r>
              <a:rPr lang="it-IT" sz="3200" i="1" dirty="0" err="1"/>
              <a:t>adulescentium</a:t>
            </a:r>
            <a:r>
              <a:rPr lang="it-IT" sz="3200" i="1" dirty="0"/>
              <a:t> </a:t>
            </a:r>
            <a:r>
              <a:rPr lang="it-IT" sz="3200" dirty="0"/>
              <a:t>introduce un'azione (penale, infamante, popolare) contro chi avesse raggirato un minore di </a:t>
            </a:r>
            <a:r>
              <a:rPr lang="it-IT" sz="3200" b="1" u="sng" dirty="0"/>
              <a:t>venticinque anni</a:t>
            </a:r>
            <a:r>
              <a:rPr lang="it-IT" sz="3200" dirty="0"/>
              <a:t> e gli avesse così arrecato un danno. </a:t>
            </a:r>
          </a:p>
          <a:p>
            <a:pPr algn="just"/>
            <a:endParaRPr lang="it-IT" sz="3200" dirty="0"/>
          </a:p>
          <a:p>
            <a:pPr algn="just"/>
            <a:r>
              <a:rPr lang="it-IT" sz="3200" dirty="0"/>
              <a:t>E’ una legge</a:t>
            </a:r>
            <a:r>
              <a:rPr lang="it-IT" sz="3200" i="1" dirty="0"/>
              <a:t> </a:t>
            </a:r>
            <a:r>
              <a:rPr lang="it-IT" sz="3200" i="1" dirty="0" err="1"/>
              <a:t>minus</a:t>
            </a:r>
            <a:r>
              <a:rPr lang="it-IT" sz="3200" i="1" dirty="0"/>
              <a:t> </a:t>
            </a:r>
            <a:r>
              <a:rPr lang="it-IT" sz="3200" i="1" dirty="0" err="1"/>
              <a:t>quam</a:t>
            </a:r>
            <a:r>
              <a:rPr lang="it-IT" sz="3200" i="1" dirty="0"/>
              <a:t> </a:t>
            </a:r>
            <a:r>
              <a:rPr lang="it-IT" sz="3200" i="1" dirty="0" err="1"/>
              <a:t>perfecta</a:t>
            </a:r>
            <a:r>
              <a:rPr lang="it-IT" sz="3200" dirty="0"/>
              <a:t>: perché introduce una sanzione, ma non dichiara nullo l'atto.</a:t>
            </a:r>
          </a:p>
        </p:txBody>
      </p:sp>
    </p:spTree>
    <p:extLst>
      <p:ext uri="{BB962C8B-B14F-4D97-AF65-F5344CB8AC3E}">
        <p14:creationId xmlns:p14="http://schemas.microsoft.com/office/powerpoint/2010/main" val="250362557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863FF20-1003-4843-AFB4-C0F64E84C1DC}"/>
              </a:ext>
            </a:extLst>
          </p:cNvPr>
          <p:cNvSpPr>
            <a:spLocks noGrp="1"/>
          </p:cNvSpPr>
          <p:nvPr>
            <p:ph type="title"/>
          </p:nvPr>
        </p:nvSpPr>
        <p:spPr/>
        <p:txBody>
          <a:bodyPr/>
          <a:lstStyle/>
          <a:p>
            <a:r>
              <a:rPr lang="it-IT" dirty="0"/>
              <a:t>CAPACITÀ D’INTENDERE E VOLERE </a:t>
            </a:r>
            <a:br>
              <a:rPr lang="it-IT" dirty="0"/>
            </a:br>
            <a:endParaRPr lang="it-IT" dirty="0"/>
          </a:p>
        </p:txBody>
      </p:sp>
      <p:sp>
        <p:nvSpPr>
          <p:cNvPr id="3" name="Segnaposto contenuto 2">
            <a:extLst>
              <a:ext uri="{FF2B5EF4-FFF2-40B4-BE49-F238E27FC236}">
                <a16:creationId xmlns:a16="http://schemas.microsoft.com/office/drawing/2014/main" id="{615BEC74-356A-E140-832B-77C63EC45A8D}"/>
              </a:ext>
            </a:extLst>
          </p:cNvPr>
          <p:cNvSpPr>
            <a:spLocks noGrp="1"/>
          </p:cNvSpPr>
          <p:nvPr>
            <p:ph idx="1"/>
          </p:nvPr>
        </p:nvSpPr>
        <p:spPr>
          <a:xfrm>
            <a:off x="685800" y="1618594"/>
            <a:ext cx="10820400" cy="4600092"/>
          </a:xfrm>
        </p:spPr>
        <p:txBody>
          <a:bodyPr/>
          <a:lstStyle/>
          <a:p>
            <a:pPr algn="just"/>
            <a:endParaRPr lang="it-IT" sz="3200" dirty="0"/>
          </a:p>
          <a:p>
            <a:pPr algn="just"/>
            <a:r>
              <a:rPr lang="it-IT" sz="3200" dirty="0"/>
              <a:t>E’ incapace d'agire chi, pur avendo un'adeguata età̀, è malato di mente. </a:t>
            </a:r>
          </a:p>
          <a:p>
            <a:pPr algn="just"/>
            <a:endParaRPr lang="it-IT" sz="3200" dirty="0"/>
          </a:p>
          <a:p>
            <a:pPr algn="just"/>
            <a:r>
              <a:rPr lang="it-IT" sz="3200" dirty="0"/>
              <a:t>Totalmente incapace è il </a:t>
            </a:r>
            <a:r>
              <a:rPr lang="it-IT" sz="3200" i="1" dirty="0" err="1"/>
              <a:t>furiosus</a:t>
            </a:r>
            <a:r>
              <a:rPr lang="it-IT" sz="3200" dirty="0"/>
              <a:t>, il pazzo, mentre il </a:t>
            </a:r>
            <a:r>
              <a:rPr lang="it-IT" sz="3200" i="1" dirty="0" err="1"/>
              <a:t>prodigus</a:t>
            </a:r>
            <a:r>
              <a:rPr lang="it-IT" sz="3200" i="1" dirty="0"/>
              <a:t> </a:t>
            </a:r>
            <a:r>
              <a:rPr lang="it-IT" sz="3200" dirty="0"/>
              <a:t>è avvicinabile a un impubere </a:t>
            </a:r>
            <a:r>
              <a:rPr lang="it-IT" sz="3200" i="1" dirty="0" err="1"/>
              <a:t>infantia</a:t>
            </a:r>
            <a:r>
              <a:rPr lang="it-IT" sz="3200" i="1" dirty="0"/>
              <a:t> </a:t>
            </a:r>
            <a:r>
              <a:rPr lang="it-IT" sz="3200" i="1" dirty="0" err="1"/>
              <a:t>maior</a:t>
            </a:r>
            <a:r>
              <a:rPr lang="it-IT" sz="3200" dirty="0"/>
              <a:t>, in quanto può̀ validamente compiere solo gli atti a lui vantaggiosi. </a:t>
            </a:r>
          </a:p>
          <a:p>
            <a:pPr marL="0" indent="0">
              <a:buNone/>
            </a:pPr>
            <a:endParaRPr lang="it-IT" dirty="0"/>
          </a:p>
        </p:txBody>
      </p:sp>
    </p:spTree>
    <p:extLst>
      <p:ext uri="{BB962C8B-B14F-4D97-AF65-F5344CB8AC3E}">
        <p14:creationId xmlns:p14="http://schemas.microsoft.com/office/powerpoint/2010/main" val="174439991"/>
      </p:ext>
    </p:extLst>
  </p:cSld>
  <p:clrMapOvr>
    <a:masterClrMapping/>
  </p:clrMapOvr>
  <p:transition spd="slow">
    <p:wheel spokes="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FAAE7E6-D755-774D-BFBA-1F7040C45441}"/>
              </a:ext>
            </a:extLst>
          </p:cNvPr>
          <p:cNvSpPr>
            <a:spLocks noGrp="1"/>
          </p:cNvSpPr>
          <p:nvPr>
            <p:ph type="title"/>
          </p:nvPr>
        </p:nvSpPr>
        <p:spPr>
          <a:xfrm>
            <a:off x="2895600" y="262759"/>
            <a:ext cx="8610600" cy="1794642"/>
          </a:xfrm>
        </p:spPr>
        <p:txBody>
          <a:bodyPr>
            <a:normAutofit/>
          </a:bodyPr>
          <a:lstStyle/>
          <a:p>
            <a:r>
              <a:rPr lang="it-IT" i="1" dirty="0"/>
              <a:t>ALIENI IURIS </a:t>
            </a:r>
            <a:r>
              <a:rPr lang="it-IT" dirty="0"/>
              <a:t>CAPACI D’AGIRE</a:t>
            </a:r>
            <a:br>
              <a:rPr lang="it-IT" dirty="0"/>
            </a:br>
            <a:br>
              <a:rPr lang="it-IT" dirty="0"/>
            </a:br>
            <a:endParaRPr lang="it-IT" dirty="0"/>
          </a:p>
        </p:txBody>
      </p:sp>
      <p:sp>
        <p:nvSpPr>
          <p:cNvPr id="3" name="Segnaposto contenuto 2">
            <a:extLst>
              <a:ext uri="{FF2B5EF4-FFF2-40B4-BE49-F238E27FC236}">
                <a16:creationId xmlns:a16="http://schemas.microsoft.com/office/drawing/2014/main" id="{556B6C43-E10F-B643-B370-0CFCD1362DC8}"/>
              </a:ext>
            </a:extLst>
          </p:cNvPr>
          <p:cNvSpPr>
            <a:spLocks noGrp="1"/>
          </p:cNvSpPr>
          <p:nvPr>
            <p:ph idx="1"/>
          </p:nvPr>
        </p:nvSpPr>
        <p:spPr>
          <a:xfrm>
            <a:off x="685800" y="1681656"/>
            <a:ext cx="10820400" cy="4537030"/>
          </a:xfrm>
        </p:spPr>
        <p:txBody>
          <a:bodyPr>
            <a:normAutofit/>
          </a:bodyPr>
          <a:lstStyle/>
          <a:p>
            <a:pPr algn="just"/>
            <a:r>
              <a:rPr lang="it-IT" sz="3200" dirty="0"/>
              <a:t>La capacità d’agire era riconosciuta anche agli </a:t>
            </a:r>
            <a:r>
              <a:rPr lang="it-IT" sz="3200" i="1" dirty="0"/>
              <a:t>alieni </a:t>
            </a:r>
            <a:r>
              <a:rPr lang="it-IT" sz="3200" i="1" dirty="0" err="1"/>
              <a:t>iuris</a:t>
            </a:r>
            <a:r>
              <a:rPr lang="it-IT" sz="3200" i="1" dirty="0"/>
              <a:t> </a:t>
            </a:r>
            <a:r>
              <a:rPr lang="it-IT" sz="3200" dirty="0"/>
              <a:t>(schiavi, </a:t>
            </a:r>
            <a:r>
              <a:rPr lang="it-IT" sz="3200" i="1" dirty="0" err="1"/>
              <a:t>filii</a:t>
            </a:r>
            <a:r>
              <a:rPr lang="it-IT" sz="3200" i="1" dirty="0"/>
              <a:t> </a:t>
            </a:r>
            <a:r>
              <a:rPr lang="it-IT" sz="3200" i="1" dirty="0" err="1"/>
              <a:t>familias</a:t>
            </a:r>
            <a:r>
              <a:rPr lang="it-IT" sz="3200" dirty="0"/>
              <a:t>, donne </a:t>
            </a:r>
            <a:r>
              <a:rPr lang="it-IT" sz="3200" i="1" dirty="0"/>
              <a:t>in </a:t>
            </a:r>
            <a:r>
              <a:rPr lang="it-IT" sz="3200" i="1" dirty="0" err="1"/>
              <a:t>manu</a:t>
            </a:r>
            <a:r>
              <a:rPr lang="it-IT" sz="3200" dirty="0"/>
              <a:t>), quando fossero maggiorenni e intellettualmente capaci.</a:t>
            </a:r>
          </a:p>
          <a:p>
            <a:pPr algn="just"/>
            <a:endParaRPr lang="it-IT" sz="3200" dirty="0"/>
          </a:p>
          <a:p>
            <a:pPr algn="just"/>
            <a:r>
              <a:rPr lang="it-IT" sz="3200" dirty="0"/>
              <a:t> Gli atti compiuti da queste persone producevano i loro effetti, </a:t>
            </a:r>
            <a:r>
              <a:rPr lang="it-IT" sz="3200" dirty="0" err="1"/>
              <a:t>purche</a:t>
            </a:r>
            <a:r>
              <a:rPr lang="it-IT" sz="3200" dirty="0"/>
              <a:t>́ fossero vantaggiosi, nella sfera giuridica dell'avente </a:t>
            </a:r>
            <a:r>
              <a:rPr lang="it-IT" sz="3200" dirty="0" err="1"/>
              <a:t>potesta</a:t>
            </a:r>
            <a:r>
              <a:rPr lang="it-IT" sz="3200" dirty="0"/>
              <a:t>̀ .</a:t>
            </a:r>
          </a:p>
          <a:p>
            <a:endParaRPr lang="it-IT" sz="3200" dirty="0"/>
          </a:p>
          <a:p>
            <a:endParaRPr lang="it-IT" dirty="0"/>
          </a:p>
          <a:p>
            <a:endParaRPr lang="it-IT" dirty="0"/>
          </a:p>
        </p:txBody>
      </p:sp>
    </p:spTree>
    <p:extLst>
      <p:ext uri="{BB962C8B-B14F-4D97-AF65-F5344CB8AC3E}">
        <p14:creationId xmlns:p14="http://schemas.microsoft.com/office/powerpoint/2010/main" val="160848372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8D5A347-F215-D943-B4F9-3595B3E6AAFD}"/>
              </a:ext>
            </a:extLst>
          </p:cNvPr>
          <p:cNvSpPr>
            <a:spLocks noGrp="1"/>
          </p:cNvSpPr>
          <p:nvPr>
            <p:ph type="title"/>
          </p:nvPr>
        </p:nvSpPr>
        <p:spPr>
          <a:xfrm>
            <a:off x="1502979" y="231228"/>
            <a:ext cx="9816662" cy="1135118"/>
          </a:xfrm>
        </p:spPr>
        <p:txBody>
          <a:bodyPr/>
          <a:lstStyle/>
          <a:p>
            <a:r>
              <a:rPr lang="it-IT" dirty="0"/>
              <a:t>ACQUISTO DI DIRITTI REALI O CREDITI</a:t>
            </a:r>
          </a:p>
        </p:txBody>
      </p:sp>
      <p:sp>
        <p:nvSpPr>
          <p:cNvPr id="3" name="Segnaposto contenuto 2">
            <a:extLst>
              <a:ext uri="{FF2B5EF4-FFF2-40B4-BE49-F238E27FC236}">
                <a16:creationId xmlns:a16="http://schemas.microsoft.com/office/drawing/2014/main" id="{60EAAD33-DA28-4040-B00C-877633F4A277}"/>
              </a:ext>
            </a:extLst>
          </p:cNvPr>
          <p:cNvSpPr>
            <a:spLocks noGrp="1"/>
          </p:cNvSpPr>
          <p:nvPr>
            <p:ph idx="1"/>
          </p:nvPr>
        </p:nvSpPr>
        <p:spPr>
          <a:xfrm>
            <a:off x="685800" y="1366346"/>
            <a:ext cx="10820400" cy="4852340"/>
          </a:xfrm>
        </p:spPr>
        <p:txBody>
          <a:bodyPr>
            <a:noAutofit/>
          </a:bodyPr>
          <a:lstStyle/>
          <a:p>
            <a:pPr algn="just"/>
            <a:endParaRPr lang="it-IT" sz="3200" dirty="0"/>
          </a:p>
          <a:p>
            <a:pPr algn="just"/>
            <a:r>
              <a:rPr lang="it-IT" sz="3200" dirty="0"/>
              <a:t>Gli </a:t>
            </a:r>
            <a:r>
              <a:rPr lang="it-IT" sz="3200" i="1" dirty="0"/>
              <a:t>alieni </a:t>
            </a:r>
            <a:r>
              <a:rPr lang="it-IT" sz="3200" i="1" dirty="0" err="1"/>
              <a:t>iuris</a:t>
            </a:r>
            <a:r>
              <a:rPr lang="it-IT" sz="3200" dirty="0"/>
              <a:t> capaci d’agire possono MIGLIORARE la situazione patrimoniale del loro avente potestà </a:t>
            </a:r>
            <a:r>
              <a:rPr lang="it-IT" sz="3200" u="sng" dirty="0"/>
              <a:t>ACQUISTANDO DIRITTI REALI o CREDITI </a:t>
            </a:r>
            <a:r>
              <a:rPr lang="it-IT" sz="3200" dirty="0"/>
              <a:t>per l’avente </a:t>
            </a:r>
            <a:r>
              <a:rPr lang="it-IT" sz="3200" dirty="0" err="1"/>
              <a:t>potesta</a:t>
            </a:r>
            <a:r>
              <a:rPr lang="it-IT" sz="3200" dirty="0"/>
              <a:t>̀ </a:t>
            </a:r>
          </a:p>
          <a:p>
            <a:pPr algn="just"/>
            <a:endParaRPr lang="it-IT" sz="3200" dirty="0"/>
          </a:p>
          <a:p>
            <a:pPr algn="just"/>
            <a:r>
              <a:rPr lang="it-IT" sz="3200" dirty="0"/>
              <a:t>Essi non potevano però peggiorare la situazione patrimoniale del loro avente </a:t>
            </a:r>
            <a:r>
              <a:rPr lang="it-IT" sz="3200" dirty="0" err="1"/>
              <a:t>potesta</a:t>
            </a:r>
            <a:r>
              <a:rPr lang="it-IT" sz="3200" dirty="0"/>
              <a:t>̀; occorreva intervenire se ponevano in essere atti svantaggiosi</a:t>
            </a:r>
            <a:endParaRPr lang="it-IT" sz="4000" dirty="0"/>
          </a:p>
          <a:p>
            <a:pPr algn="just"/>
            <a:endParaRPr lang="it-IT" sz="3200" dirty="0"/>
          </a:p>
          <a:p>
            <a:endParaRPr lang="it-IT" sz="2800" dirty="0"/>
          </a:p>
        </p:txBody>
      </p:sp>
    </p:spTree>
    <p:extLst>
      <p:ext uri="{BB962C8B-B14F-4D97-AF65-F5344CB8AC3E}">
        <p14:creationId xmlns:p14="http://schemas.microsoft.com/office/powerpoint/2010/main" val="34033166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1AA1418-90C8-E644-B8A8-5129A01BF4A1}"/>
              </a:ext>
            </a:extLst>
          </p:cNvPr>
          <p:cNvSpPr>
            <a:spLocks noGrp="1"/>
          </p:cNvSpPr>
          <p:nvPr>
            <p:ph type="title"/>
          </p:nvPr>
        </p:nvSpPr>
        <p:spPr/>
        <p:txBody>
          <a:bodyPr/>
          <a:lstStyle/>
          <a:p>
            <a:r>
              <a:rPr lang="it-IT" dirty="0"/>
              <a:t>ALIENAZIONE DI DIRITTI REALI</a:t>
            </a:r>
          </a:p>
        </p:txBody>
      </p:sp>
      <p:sp>
        <p:nvSpPr>
          <p:cNvPr id="3" name="Segnaposto contenuto 2">
            <a:extLst>
              <a:ext uri="{FF2B5EF4-FFF2-40B4-BE49-F238E27FC236}">
                <a16:creationId xmlns:a16="http://schemas.microsoft.com/office/drawing/2014/main" id="{D43FBFA1-673E-4C49-ADF2-D9D8B3DA8842}"/>
              </a:ext>
            </a:extLst>
          </p:cNvPr>
          <p:cNvSpPr>
            <a:spLocks noGrp="1"/>
          </p:cNvSpPr>
          <p:nvPr>
            <p:ph idx="1"/>
          </p:nvPr>
        </p:nvSpPr>
        <p:spPr/>
        <p:txBody>
          <a:bodyPr>
            <a:normAutofit/>
          </a:bodyPr>
          <a:lstStyle/>
          <a:p>
            <a:pPr marL="0" indent="0" algn="just">
              <a:buNone/>
            </a:pPr>
            <a:r>
              <a:rPr lang="it-IT" sz="3200" dirty="0"/>
              <a:t>I soggetti a potestà potevano ALIENARE beni dell’avente </a:t>
            </a:r>
            <a:r>
              <a:rPr lang="it-IT" sz="3200" dirty="0" err="1"/>
              <a:t>potesta</a:t>
            </a:r>
            <a:r>
              <a:rPr lang="it-IT" sz="3200" dirty="0"/>
              <a:t>̀ solo se questi aveva autorizzato l’atto (espressamente o tramite la concessione di un peculio). </a:t>
            </a:r>
          </a:p>
          <a:p>
            <a:endParaRPr lang="it-IT" dirty="0"/>
          </a:p>
        </p:txBody>
      </p:sp>
    </p:spTree>
    <p:extLst>
      <p:ext uri="{BB962C8B-B14F-4D97-AF65-F5344CB8AC3E}">
        <p14:creationId xmlns:p14="http://schemas.microsoft.com/office/powerpoint/2010/main" val="19470424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94111AD-8505-B747-99AD-2EAD23296156}"/>
              </a:ext>
            </a:extLst>
          </p:cNvPr>
          <p:cNvSpPr>
            <a:spLocks noGrp="1"/>
          </p:cNvSpPr>
          <p:nvPr>
            <p:ph type="title"/>
          </p:nvPr>
        </p:nvSpPr>
        <p:spPr/>
        <p:txBody>
          <a:bodyPr/>
          <a:lstStyle/>
          <a:p>
            <a:r>
              <a:rPr lang="it-IT" dirty="0"/>
              <a:t>CAPACITA' GIURIDICA </a:t>
            </a:r>
            <a:br>
              <a:rPr lang="it-IT" dirty="0"/>
            </a:br>
            <a:r>
              <a:rPr lang="it-IT" dirty="0"/>
              <a:t>o DI DIRITTO (PRIVATO)</a:t>
            </a:r>
          </a:p>
        </p:txBody>
      </p:sp>
      <p:sp>
        <p:nvSpPr>
          <p:cNvPr id="3" name="Segnaposto contenuto 2">
            <a:extLst>
              <a:ext uri="{FF2B5EF4-FFF2-40B4-BE49-F238E27FC236}">
                <a16:creationId xmlns:a16="http://schemas.microsoft.com/office/drawing/2014/main" id="{F9497C4B-6473-7947-BC21-E154B7B4683A}"/>
              </a:ext>
            </a:extLst>
          </p:cNvPr>
          <p:cNvSpPr>
            <a:spLocks noGrp="1"/>
          </p:cNvSpPr>
          <p:nvPr>
            <p:ph idx="1"/>
          </p:nvPr>
        </p:nvSpPr>
        <p:spPr/>
        <p:txBody>
          <a:bodyPr>
            <a:normAutofit/>
          </a:bodyPr>
          <a:lstStyle/>
          <a:p>
            <a:pPr algn="just"/>
            <a:endParaRPr lang="it-IT" sz="3600" dirty="0"/>
          </a:p>
          <a:p>
            <a:pPr marL="0" indent="0" algn="just">
              <a:buNone/>
            </a:pPr>
            <a:r>
              <a:rPr lang="it-IT" sz="3600" b="1" dirty="0" err="1"/>
              <a:t>Idoneita</a:t>
            </a:r>
            <a:r>
              <a:rPr lang="it-IT" sz="3600" b="1" dirty="0"/>
              <a:t>̀ a essere titolari di diritti e obblighi, a essere centro di imputazione di situazioni giuridiche soggettive, a essere titolari di un patrimonio. </a:t>
            </a:r>
          </a:p>
        </p:txBody>
      </p:sp>
    </p:spTree>
    <p:extLst>
      <p:ext uri="{BB962C8B-B14F-4D97-AF65-F5344CB8AC3E}">
        <p14:creationId xmlns:p14="http://schemas.microsoft.com/office/powerpoint/2010/main" val="3525783971"/>
      </p:ext>
    </p:extLst>
  </p:cSld>
  <p:clrMapOvr>
    <a:masterClrMapping/>
  </p:clrMapOvr>
  <p:transition spd="slow">
    <p:push dir="u"/>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BBA38B5-BE36-C547-9D0C-F8BFBC66A2E3}"/>
              </a:ext>
            </a:extLst>
          </p:cNvPr>
          <p:cNvSpPr>
            <a:spLocks noGrp="1"/>
          </p:cNvSpPr>
          <p:nvPr>
            <p:ph type="title"/>
          </p:nvPr>
        </p:nvSpPr>
        <p:spPr/>
        <p:txBody>
          <a:bodyPr/>
          <a:lstStyle/>
          <a:p>
            <a:r>
              <a:rPr lang="it-IT" dirty="0"/>
              <a:t>OBBLIGAZIONI DA DELITTO</a:t>
            </a:r>
          </a:p>
        </p:txBody>
      </p:sp>
      <p:sp>
        <p:nvSpPr>
          <p:cNvPr id="3" name="Segnaposto contenuto 2">
            <a:extLst>
              <a:ext uri="{FF2B5EF4-FFF2-40B4-BE49-F238E27FC236}">
                <a16:creationId xmlns:a16="http://schemas.microsoft.com/office/drawing/2014/main" id="{0B4C66D8-4F00-1C40-AC78-729AED016C37}"/>
              </a:ext>
            </a:extLst>
          </p:cNvPr>
          <p:cNvSpPr>
            <a:spLocks noGrp="1"/>
          </p:cNvSpPr>
          <p:nvPr>
            <p:ph idx="1"/>
          </p:nvPr>
        </p:nvSpPr>
        <p:spPr/>
        <p:txBody>
          <a:bodyPr/>
          <a:lstStyle/>
          <a:p>
            <a:pPr marL="0" indent="0" algn="just">
              <a:buNone/>
            </a:pPr>
            <a:endParaRPr lang="it-IT" sz="2400" dirty="0"/>
          </a:p>
          <a:p>
            <a:pPr marL="0" indent="0" algn="just">
              <a:buNone/>
            </a:pPr>
            <a:r>
              <a:rPr lang="it-IT" sz="3200" dirty="0"/>
              <a:t>Nel caso in cui commettessero un </a:t>
            </a:r>
            <a:r>
              <a:rPr lang="it-IT" sz="3200" b="1" u="sng" dirty="0"/>
              <a:t>DELITTO</a:t>
            </a:r>
            <a:r>
              <a:rPr lang="it-IT" sz="3200" dirty="0"/>
              <a:t>, l’offeso andava tutelato: gli si permetteva perciò di agire contro l’avente potestà, al quale però si lasciava la scelta tra consegnare a </a:t>
            </a:r>
            <a:r>
              <a:rPr lang="it-IT" sz="3200" dirty="0" err="1"/>
              <a:t>nossa</a:t>
            </a:r>
            <a:r>
              <a:rPr lang="it-IT" sz="3200" dirty="0"/>
              <a:t> il soggetto a potestà̀ o pagare la pena</a:t>
            </a:r>
          </a:p>
          <a:p>
            <a:pPr marL="0" indent="0" algn="just">
              <a:buNone/>
            </a:pPr>
            <a:r>
              <a:rPr lang="it-IT" sz="2400" dirty="0"/>
              <a:t> </a:t>
            </a:r>
          </a:p>
          <a:p>
            <a:endParaRPr lang="it-IT" dirty="0"/>
          </a:p>
        </p:txBody>
      </p:sp>
    </p:spTree>
    <p:extLst>
      <p:ext uri="{BB962C8B-B14F-4D97-AF65-F5344CB8AC3E}">
        <p14:creationId xmlns:p14="http://schemas.microsoft.com/office/powerpoint/2010/main" val="4649951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1EE5E73-DF29-8643-A62D-EA8EF22E4420}"/>
              </a:ext>
            </a:extLst>
          </p:cNvPr>
          <p:cNvSpPr>
            <a:spLocks noGrp="1"/>
          </p:cNvSpPr>
          <p:nvPr>
            <p:ph type="title"/>
          </p:nvPr>
        </p:nvSpPr>
        <p:spPr>
          <a:xfrm>
            <a:off x="2895600" y="568713"/>
            <a:ext cx="8610600" cy="1092819"/>
          </a:xfrm>
        </p:spPr>
        <p:txBody>
          <a:bodyPr/>
          <a:lstStyle/>
          <a:p>
            <a:r>
              <a:rPr lang="it-IT" dirty="0"/>
              <a:t>NOSSALITA’</a:t>
            </a:r>
          </a:p>
        </p:txBody>
      </p:sp>
      <p:sp>
        <p:nvSpPr>
          <p:cNvPr id="3" name="Segnaposto contenuto 2">
            <a:extLst>
              <a:ext uri="{FF2B5EF4-FFF2-40B4-BE49-F238E27FC236}">
                <a16:creationId xmlns:a16="http://schemas.microsoft.com/office/drawing/2014/main" id="{FAF69005-848F-A54E-8381-54423B54366E}"/>
              </a:ext>
            </a:extLst>
          </p:cNvPr>
          <p:cNvSpPr>
            <a:spLocks noGrp="1"/>
          </p:cNvSpPr>
          <p:nvPr>
            <p:ph idx="1"/>
          </p:nvPr>
        </p:nvSpPr>
        <p:spPr>
          <a:xfrm>
            <a:off x="685800" y="1661532"/>
            <a:ext cx="10820400" cy="4557154"/>
          </a:xfrm>
        </p:spPr>
        <p:txBody>
          <a:bodyPr>
            <a:normAutofit/>
          </a:bodyPr>
          <a:lstStyle/>
          <a:p>
            <a:pPr algn="just"/>
            <a:r>
              <a:rPr lang="it-IT" sz="2400" dirty="0"/>
              <a:t>All’avente potestà convenuto era lasciata la scelta tra pagare la pena oppure dare a </a:t>
            </a:r>
            <a:r>
              <a:rPr lang="it-IT" sz="2400" dirty="0" err="1"/>
              <a:t>nossa</a:t>
            </a:r>
            <a:r>
              <a:rPr lang="it-IT" sz="2400" dirty="0"/>
              <a:t> il colpevole, cioè consegnare il soggetto a potestà all'offeso; ne nasceva un’obbligazione alternativa e la possibilità di scelta era lasciata al convenuto fino al momento della condanna. </a:t>
            </a:r>
          </a:p>
          <a:p>
            <a:pPr algn="just"/>
            <a:r>
              <a:rPr lang="it-IT" sz="2400" dirty="0"/>
              <a:t>La </a:t>
            </a:r>
            <a:r>
              <a:rPr lang="it-IT" sz="2400" dirty="0" err="1"/>
              <a:t>nossalità</a:t>
            </a:r>
            <a:r>
              <a:rPr lang="it-IT" sz="2400" dirty="0"/>
              <a:t> si concretizzava nella possibilità offerta al </a:t>
            </a:r>
            <a:r>
              <a:rPr lang="it-IT" sz="2400" i="1" dirty="0"/>
              <a:t>pater</a:t>
            </a:r>
            <a:r>
              <a:rPr lang="it-IT" sz="2400" dirty="0"/>
              <a:t> e al </a:t>
            </a:r>
            <a:r>
              <a:rPr lang="it-IT" sz="2400" i="1" dirty="0"/>
              <a:t>dominus</a:t>
            </a:r>
            <a:r>
              <a:rPr lang="it-IT" sz="2400" dirty="0"/>
              <a:t> di sottrarsi al risarcimento del danno, abbandonando il sottoposto, colpevole del delitto, alla reazione vendicativa della vittima o della sua </a:t>
            </a:r>
            <a:r>
              <a:rPr lang="it-IT" sz="2400" i="1" dirty="0" err="1"/>
              <a:t>familia</a:t>
            </a:r>
            <a:r>
              <a:rPr lang="it-IT" sz="2400" dirty="0"/>
              <a:t> (</a:t>
            </a:r>
            <a:r>
              <a:rPr lang="it-IT" sz="2400" i="1" dirty="0" err="1"/>
              <a:t>noxæ</a:t>
            </a:r>
            <a:r>
              <a:rPr lang="it-IT" sz="2400" i="1" dirty="0"/>
              <a:t> </a:t>
            </a:r>
            <a:r>
              <a:rPr lang="it-IT" sz="2400" i="1" dirty="0" err="1"/>
              <a:t>dedìtio</a:t>
            </a:r>
            <a:r>
              <a:rPr lang="it-IT" sz="2400" dirty="0"/>
              <a:t>); in tal modo il titolare della </a:t>
            </a:r>
            <a:r>
              <a:rPr lang="it-IT" sz="2400" i="1" dirty="0" err="1"/>
              <a:t>potestas</a:t>
            </a:r>
            <a:r>
              <a:rPr lang="it-IT" sz="2400" i="1" dirty="0"/>
              <a:t> </a:t>
            </a:r>
            <a:r>
              <a:rPr lang="it-IT" sz="2400" dirty="0"/>
              <a:t>poteva evitare un danno più grave, superiore per entità al valore della stessa persona sottoposta.</a:t>
            </a:r>
          </a:p>
        </p:txBody>
      </p:sp>
    </p:spTree>
    <p:extLst>
      <p:ext uri="{BB962C8B-B14F-4D97-AF65-F5344CB8AC3E}">
        <p14:creationId xmlns:p14="http://schemas.microsoft.com/office/powerpoint/2010/main" val="17084483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55F876E-870D-6047-AF29-2FBA0696F44B}"/>
              </a:ext>
            </a:extLst>
          </p:cNvPr>
          <p:cNvSpPr>
            <a:spLocks noGrp="1"/>
          </p:cNvSpPr>
          <p:nvPr>
            <p:ph type="title"/>
          </p:nvPr>
        </p:nvSpPr>
        <p:spPr/>
        <p:txBody>
          <a:bodyPr/>
          <a:lstStyle/>
          <a:p>
            <a:r>
              <a:rPr lang="it-IT" i="1" dirty="0" err="1"/>
              <a:t>noxa</a:t>
            </a:r>
            <a:r>
              <a:rPr lang="it-IT" i="1" dirty="0"/>
              <a:t> caput </a:t>
            </a:r>
            <a:r>
              <a:rPr lang="it-IT" i="1" dirty="0" err="1"/>
              <a:t>sequitur</a:t>
            </a:r>
            <a:endParaRPr lang="it-IT" dirty="0"/>
          </a:p>
        </p:txBody>
      </p:sp>
      <p:sp>
        <p:nvSpPr>
          <p:cNvPr id="3" name="Segnaposto contenuto 2">
            <a:extLst>
              <a:ext uri="{FF2B5EF4-FFF2-40B4-BE49-F238E27FC236}">
                <a16:creationId xmlns:a16="http://schemas.microsoft.com/office/drawing/2014/main" id="{58834698-B2B0-3D4F-BDCD-05439846F49C}"/>
              </a:ext>
            </a:extLst>
          </p:cNvPr>
          <p:cNvSpPr>
            <a:spLocks noGrp="1"/>
          </p:cNvSpPr>
          <p:nvPr>
            <p:ph idx="1"/>
          </p:nvPr>
        </p:nvSpPr>
        <p:spPr/>
        <p:txBody>
          <a:bodyPr/>
          <a:lstStyle/>
          <a:p>
            <a:pPr algn="just"/>
            <a:r>
              <a:rPr lang="it-IT" sz="3200" dirty="0"/>
              <a:t>Poteva essere convenuto in giudizio chi aveva in potestà il soggetto colpevole al momento in cui si intentava l’azione e non chi lo avesse al momento della commissione del delitto: si dice </a:t>
            </a:r>
            <a:r>
              <a:rPr lang="it-IT" sz="3200" i="1" dirty="0" err="1"/>
              <a:t>noxa</a:t>
            </a:r>
            <a:r>
              <a:rPr lang="it-IT" sz="3200" i="1" dirty="0"/>
              <a:t> caput </a:t>
            </a:r>
            <a:r>
              <a:rPr lang="it-IT" sz="3200" i="1" dirty="0" err="1"/>
              <a:t>sequitur</a:t>
            </a:r>
            <a:r>
              <a:rPr lang="it-IT" sz="3200" dirty="0"/>
              <a:t>, cioè la responsabilità segue la testa (dello schiavo). </a:t>
            </a:r>
          </a:p>
          <a:p>
            <a:endParaRPr lang="it-IT" dirty="0"/>
          </a:p>
        </p:txBody>
      </p:sp>
    </p:spTree>
    <p:extLst>
      <p:ext uri="{BB962C8B-B14F-4D97-AF65-F5344CB8AC3E}">
        <p14:creationId xmlns:p14="http://schemas.microsoft.com/office/powerpoint/2010/main" val="2230246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98EBF8-DCE5-3446-99B0-9C6B1DB487A1}"/>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A65339A5-30C9-5A45-BF99-7C24F7E7D36C}"/>
              </a:ext>
            </a:extLst>
          </p:cNvPr>
          <p:cNvSpPr>
            <a:spLocks noGrp="1"/>
          </p:cNvSpPr>
          <p:nvPr>
            <p:ph idx="1"/>
          </p:nvPr>
        </p:nvSpPr>
        <p:spPr/>
        <p:txBody>
          <a:bodyPr/>
          <a:lstStyle/>
          <a:p>
            <a:r>
              <a:rPr lang="it-IT" sz="2800" dirty="0"/>
              <a:t>Qualora il </a:t>
            </a:r>
            <a:r>
              <a:rPr lang="it-IT" sz="2800" i="1" dirty="0" err="1"/>
              <a:t>filius</a:t>
            </a:r>
            <a:r>
              <a:rPr lang="it-IT" sz="2800" i="1" dirty="0"/>
              <a:t> </a:t>
            </a:r>
            <a:r>
              <a:rPr lang="it-IT" sz="2800" i="1" dirty="0" err="1"/>
              <a:t>familias</a:t>
            </a:r>
            <a:r>
              <a:rPr lang="it-IT" sz="2800" i="1" dirty="0"/>
              <a:t> </a:t>
            </a:r>
            <a:r>
              <a:rPr lang="it-IT" sz="2800" dirty="0"/>
              <a:t>fosse nel frattempo divenuto </a:t>
            </a:r>
            <a:r>
              <a:rPr lang="it-IT" sz="2800" i="1" dirty="0"/>
              <a:t>sui </a:t>
            </a:r>
            <a:r>
              <a:rPr lang="it-IT" sz="2800" i="1" dirty="0" err="1"/>
              <a:t>iuris</a:t>
            </a:r>
            <a:r>
              <a:rPr lang="it-IT" sz="2800" i="1" dirty="0"/>
              <a:t> </a:t>
            </a:r>
            <a:r>
              <a:rPr lang="it-IT" sz="2800" dirty="0"/>
              <a:t>o lo schiavo fosse stato manomesso, avrebbero risposto in prima persona con un’azione non più nossale.</a:t>
            </a:r>
          </a:p>
          <a:p>
            <a:endParaRPr lang="it-IT" dirty="0"/>
          </a:p>
        </p:txBody>
      </p:sp>
    </p:spTree>
    <p:extLst>
      <p:ext uri="{BB962C8B-B14F-4D97-AF65-F5344CB8AC3E}">
        <p14:creationId xmlns:p14="http://schemas.microsoft.com/office/powerpoint/2010/main" val="852651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C86D28A-43D7-1D4C-BE7C-A71D8173F7AB}"/>
              </a:ext>
            </a:extLst>
          </p:cNvPr>
          <p:cNvSpPr>
            <a:spLocks noGrp="1"/>
          </p:cNvSpPr>
          <p:nvPr>
            <p:ph type="title"/>
          </p:nvPr>
        </p:nvSpPr>
        <p:spPr/>
        <p:txBody>
          <a:bodyPr/>
          <a:lstStyle/>
          <a:p>
            <a:r>
              <a:rPr lang="it-IT" dirty="0"/>
              <a:t>OBBLIGAZIONI DA CONTRATTO</a:t>
            </a:r>
          </a:p>
        </p:txBody>
      </p:sp>
      <p:sp>
        <p:nvSpPr>
          <p:cNvPr id="3" name="Segnaposto contenuto 2">
            <a:extLst>
              <a:ext uri="{FF2B5EF4-FFF2-40B4-BE49-F238E27FC236}">
                <a16:creationId xmlns:a16="http://schemas.microsoft.com/office/drawing/2014/main" id="{65AD2647-4E2B-0042-A412-F29BD67821FC}"/>
              </a:ext>
            </a:extLst>
          </p:cNvPr>
          <p:cNvSpPr>
            <a:spLocks noGrp="1"/>
          </p:cNvSpPr>
          <p:nvPr>
            <p:ph idx="1"/>
          </p:nvPr>
        </p:nvSpPr>
        <p:spPr>
          <a:xfrm>
            <a:off x="685800" y="2057402"/>
            <a:ext cx="10820400" cy="4161284"/>
          </a:xfrm>
        </p:spPr>
        <p:txBody>
          <a:bodyPr/>
          <a:lstStyle/>
          <a:p>
            <a:pPr algn="just"/>
            <a:r>
              <a:rPr lang="it-IT" sz="3200" dirty="0"/>
              <a:t>Il soggetto a </a:t>
            </a:r>
            <a:r>
              <a:rPr lang="it-IT" sz="3200" dirty="0" err="1"/>
              <a:t>potetà</a:t>
            </a:r>
            <a:r>
              <a:rPr lang="it-IT" sz="3200" dirty="0"/>
              <a:t> che abbia capacità d’agire conclude dei validi contratti, da cui sorgono obbligazioni per il soggetto a </a:t>
            </a:r>
            <a:r>
              <a:rPr lang="it-IT" sz="3200" dirty="0" err="1"/>
              <a:t>potesta</a:t>
            </a:r>
            <a:r>
              <a:rPr lang="it-IT" sz="3200" dirty="0"/>
              <a:t>̀ stesso, che </a:t>
            </a:r>
            <a:r>
              <a:rPr lang="it-IT" sz="3200" dirty="0" err="1"/>
              <a:t>puo</a:t>
            </a:r>
            <a:r>
              <a:rPr lang="it-IT" sz="3200" dirty="0"/>
              <a:t>̀ adempierle spontaneamente con il proprio peculio. </a:t>
            </a:r>
          </a:p>
          <a:p>
            <a:pPr algn="just"/>
            <a:r>
              <a:rPr lang="it-IT" sz="3200" dirty="0"/>
              <a:t>Tuttavia, il creditore non </a:t>
            </a:r>
            <a:r>
              <a:rPr lang="it-IT" sz="3200" dirty="0" err="1"/>
              <a:t>puo</a:t>
            </a:r>
            <a:r>
              <a:rPr lang="it-IT" sz="3200" dirty="0"/>
              <a:t>̀ esigerle perché́ i soggetti a </a:t>
            </a:r>
            <a:r>
              <a:rPr lang="it-IT" sz="3200" dirty="0" err="1"/>
              <a:t>potesta</a:t>
            </a:r>
            <a:r>
              <a:rPr lang="it-IT" sz="3200" dirty="0"/>
              <a:t>̀ non possono stare in giudizio. </a:t>
            </a:r>
          </a:p>
          <a:p>
            <a:endParaRPr lang="it-IT" dirty="0"/>
          </a:p>
        </p:txBody>
      </p:sp>
    </p:spTree>
    <p:extLst>
      <p:ext uri="{BB962C8B-B14F-4D97-AF65-F5344CB8AC3E}">
        <p14:creationId xmlns:p14="http://schemas.microsoft.com/office/powerpoint/2010/main" val="40297176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D7B150E-BEC2-F64F-8313-83D15128AAED}"/>
              </a:ext>
            </a:extLst>
          </p:cNvPr>
          <p:cNvSpPr>
            <a:spLocks noGrp="1"/>
          </p:cNvSpPr>
          <p:nvPr>
            <p:ph type="title"/>
          </p:nvPr>
        </p:nvSpPr>
        <p:spPr/>
        <p:txBody>
          <a:bodyPr/>
          <a:lstStyle/>
          <a:p>
            <a:r>
              <a:rPr lang="it-IT" dirty="0"/>
              <a:t>OBBLIGAZIONI NATURALI </a:t>
            </a:r>
            <a:br>
              <a:rPr lang="it-IT" dirty="0"/>
            </a:br>
            <a:endParaRPr lang="it-IT" dirty="0"/>
          </a:p>
        </p:txBody>
      </p:sp>
      <p:sp>
        <p:nvSpPr>
          <p:cNvPr id="3" name="Segnaposto contenuto 2">
            <a:extLst>
              <a:ext uri="{FF2B5EF4-FFF2-40B4-BE49-F238E27FC236}">
                <a16:creationId xmlns:a16="http://schemas.microsoft.com/office/drawing/2014/main" id="{A4D11236-2847-E545-854E-97734216469A}"/>
              </a:ext>
            </a:extLst>
          </p:cNvPr>
          <p:cNvSpPr>
            <a:spLocks noGrp="1"/>
          </p:cNvSpPr>
          <p:nvPr>
            <p:ph idx="1"/>
          </p:nvPr>
        </p:nvSpPr>
        <p:spPr>
          <a:xfrm>
            <a:off x="685800" y="1450428"/>
            <a:ext cx="10820400" cy="4768257"/>
          </a:xfrm>
        </p:spPr>
        <p:txBody>
          <a:bodyPr/>
          <a:lstStyle/>
          <a:p>
            <a:pPr algn="just"/>
            <a:r>
              <a:rPr lang="it-IT" sz="3200" dirty="0"/>
              <a:t>Esiste dunque un debito, ma non vi è un’azione con cui farlo valere in giudizio: manca l’elemento della responsabilità̀, perché́ i soggetti a </a:t>
            </a:r>
            <a:r>
              <a:rPr lang="it-IT" sz="3200" dirty="0" err="1"/>
              <a:t>potesta</a:t>
            </a:r>
            <a:r>
              <a:rPr lang="it-IT" sz="3200" dirty="0"/>
              <a:t>̀ non possono stare in giudizio. </a:t>
            </a:r>
          </a:p>
          <a:p>
            <a:pPr algn="just"/>
            <a:endParaRPr lang="it-IT" sz="3200" dirty="0"/>
          </a:p>
          <a:p>
            <a:pPr algn="just"/>
            <a:r>
              <a:rPr lang="it-IT" sz="3200" dirty="0"/>
              <a:t>Per il resto le obbligazioni naturali sono dei validi debiti; quindi se la prestazione viene adempiuta spontaneamente, il debito è estinto. </a:t>
            </a:r>
          </a:p>
          <a:p>
            <a:endParaRPr lang="it-IT" dirty="0"/>
          </a:p>
        </p:txBody>
      </p:sp>
    </p:spTree>
    <p:extLst>
      <p:ext uri="{BB962C8B-B14F-4D97-AF65-F5344CB8AC3E}">
        <p14:creationId xmlns:p14="http://schemas.microsoft.com/office/powerpoint/2010/main" val="40010434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67101E2-F21C-824E-A862-0168860290D0}"/>
              </a:ext>
            </a:extLst>
          </p:cNvPr>
          <p:cNvSpPr>
            <a:spLocks noGrp="1"/>
          </p:cNvSpPr>
          <p:nvPr>
            <p:ph type="title"/>
          </p:nvPr>
        </p:nvSpPr>
        <p:spPr/>
        <p:txBody>
          <a:bodyPr/>
          <a:lstStyle/>
          <a:p>
            <a:r>
              <a:rPr lang="it-IT" dirty="0"/>
              <a:t>OBBLIGAZIONI NATURALI</a:t>
            </a:r>
          </a:p>
        </p:txBody>
      </p:sp>
      <p:sp>
        <p:nvSpPr>
          <p:cNvPr id="3" name="Segnaposto contenuto 2">
            <a:extLst>
              <a:ext uri="{FF2B5EF4-FFF2-40B4-BE49-F238E27FC236}">
                <a16:creationId xmlns:a16="http://schemas.microsoft.com/office/drawing/2014/main" id="{0237F376-16F2-1448-8912-5D4E20B07F2F}"/>
              </a:ext>
            </a:extLst>
          </p:cNvPr>
          <p:cNvSpPr>
            <a:spLocks noGrp="1"/>
          </p:cNvSpPr>
          <p:nvPr>
            <p:ph idx="1"/>
          </p:nvPr>
        </p:nvSpPr>
        <p:spPr/>
        <p:txBody>
          <a:bodyPr/>
          <a:lstStyle/>
          <a:p>
            <a:pPr algn="just"/>
            <a:r>
              <a:rPr lang="it-IT" sz="3200" dirty="0"/>
              <a:t>Il creditore naturale che abbia ricevuto un adempimento spontaneo ha la </a:t>
            </a:r>
            <a:r>
              <a:rPr lang="it-IT" sz="3200" i="1" dirty="0"/>
              <a:t>soluti </a:t>
            </a:r>
            <a:r>
              <a:rPr lang="it-IT" sz="3200" i="1" dirty="0" err="1"/>
              <a:t>retentio</a:t>
            </a:r>
            <a:r>
              <a:rPr lang="it-IT" sz="3200" i="1" dirty="0"/>
              <a:t> </a:t>
            </a:r>
            <a:r>
              <a:rPr lang="it-IT" sz="3200" dirty="0"/>
              <a:t>(= diritto di trattenere quanto è stato pagato), </a:t>
            </a:r>
            <a:r>
              <a:rPr lang="it-IT" sz="3200" dirty="0" err="1"/>
              <a:t>cioe</a:t>
            </a:r>
            <a:r>
              <a:rPr lang="it-IT" sz="3200" dirty="0"/>
              <a:t>̀ il debitore non gli può chiedere la restituzione di quanto pagato, perché ha pagato un debito, non un indebito. </a:t>
            </a:r>
          </a:p>
          <a:p>
            <a:pPr algn="just"/>
            <a:r>
              <a:rPr lang="it-IT" sz="3200" dirty="0"/>
              <a:t>La prestazione è incoercibile, ma il pagato è irripetibile </a:t>
            </a:r>
          </a:p>
          <a:p>
            <a:endParaRPr lang="it-IT" dirty="0"/>
          </a:p>
        </p:txBody>
      </p:sp>
    </p:spTree>
    <p:extLst>
      <p:ext uri="{BB962C8B-B14F-4D97-AF65-F5344CB8AC3E}">
        <p14:creationId xmlns:p14="http://schemas.microsoft.com/office/powerpoint/2010/main" val="12115190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3E2A7C1-6267-444F-A7BB-323A423C568C}"/>
              </a:ext>
            </a:extLst>
          </p:cNvPr>
          <p:cNvSpPr>
            <a:spLocks noGrp="1"/>
          </p:cNvSpPr>
          <p:nvPr>
            <p:ph type="title"/>
          </p:nvPr>
        </p:nvSpPr>
        <p:spPr/>
        <p:txBody>
          <a:bodyPr/>
          <a:lstStyle/>
          <a:p>
            <a:r>
              <a:rPr lang="it-IT" dirty="0"/>
              <a:t>RESPONSABILITÀ ADIETTIZIA </a:t>
            </a:r>
            <a:br>
              <a:rPr lang="it-IT" dirty="0"/>
            </a:br>
            <a:endParaRPr lang="it-IT" dirty="0"/>
          </a:p>
        </p:txBody>
      </p:sp>
      <p:sp>
        <p:nvSpPr>
          <p:cNvPr id="3" name="Segnaposto contenuto 2">
            <a:extLst>
              <a:ext uri="{FF2B5EF4-FFF2-40B4-BE49-F238E27FC236}">
                <a16:creationId xmlns:a16="http://schemas.microsoft.com/office/drawing/2014/main" id="{183BB714-33A1-B643-941F-7DFB4FB17AC8}"/>
              </a:ext>
            </a:extLst>
          </p:cNvPr>
          <p:cNvSpPr>
            <a:spLocks noGrp="1"/>
          </p:cNvSpPr>
          <p:nvPr>
            <p:ph idx="1"/>
          </p:nvPr>
        </p:nvSpPr>
        <p:spPr>
          <a:xfrm>
            <a:off x="685800" y="1555532"/>
            <a:ext cx="10820400" cy="4663154"/>
          </a:xfrm>
        </p:spPr>
        <p:txBody>
          <a:bodyPr/>
          <a:lstStyle/>
          <a:p>
            <a:pPr algn="just"/>
            <a:r>
              <a:rPr lang="it-IT" sz="3200" dirty="0"/>
              <a:t>Il pretore concesse (a partire dal II sec. a.C.) al creditore dell’</a:t>
            </a:r>
            <a:r>
              <a:rPr lang="it-IT" sz="3200" i="1" dirty="0"/>
              <a:t>alieni </a:t>
            </a:r>
            <a:r>
              <a:rPr lang="it-IT" sz="3200" i="1" dirty="0" err="1"/>
              <a:t>iuris</a:t>
            </a:r>
            <a:r>
              <a:rPr lang="it-IT" sz="3200" i="1" dirty="0"/>
              <a:t> </a:t>
            </a:r>
            <a:r>
              <a:rPr lang="it-IT" sz="3200" dirty="0"/>
              <a:t>capace d’agire delle azioni contro il suo avente </a:t>
            </a:r>
            <a:r>
              <a:rPr lang="it-IT" sz="3200" dirty="0" err="1"/>
              <a:t>potesta</a:t>
            </a:r>
            <a:r>
              <a:rPr lang="it-IT" sz="3200" dirty="0"/>
              <a:t>̀, azioni con trasposizione di soggetti: nell’</a:t>
            </a:r>
            <a:r>
              <a:rPr lang="it-IT" sz="3200" i="1" dirty="0" err="1"/>
              <a:t>intentio</a:t>
            </a:r>
            <a:r>
              <a:rPr lang="it-IT" sz="3200" i="1" dirty="0"/>
              <a:t> </a:t>
            </a:r>
            <a:r>
              <a:rPr lang="it-IT" sz="3200" dirty="0"/>
              <a:t>compare il soggetto a </a:t>
            </a:r>
            <a:r>
              <a:rPr lang="it-IT" sz="3200" dirty="0" err="1"/>
              <a:t>potesta</a:t>
            </a:r>
            <a:r>
              <a:rPr lang="it-IT" sz="3200" dirty="0"/>
              <a:t>̀ come obbligato, nella </a:t>
            </a:r>
            <a:r>
              <a:rPr lang="it-IT" sz="3200" i="1" dirty="0" err="1"/>
              <a:t>condemnatio</a:t>
            </a:r>
            <a:r>
              <a:rPr lang="it-IT" sz="3200" i="1" dirty="0"/>
              <a:t> </a:t>
            </a:r>
            <a:r>
              <a:rPr lang="it-IT" sz="3200" dirty="0"/>
              <a:t>vi è invece il nome dell’avente </a:t>
            </a:r>
            <a:r>
              <a:rPr lang="it-IT" sz="3200" dirty="0" err="1"/>
              <a:t>potesta</a:t>
            </a:r>
            <a:r>
              <a:rPr lang="it-IT" sz="3200" dirty="0"/>
              <a:t>̀ come convenuto</a:t>
            </a:r>
            <a:r>
              <a:rPr lang="it-IT" sz="2800" dirty="0"/>
              <a:t>. </a:t>
            </a:r>
          </a:p>
          <a:p>
            <a:endParaRPr lang="it-IT" dirty="0"/>
          </a:p>
        </p:txBody>
      </p:sp>
    </p:spTree>
    <p:extLst>
      <p:ext uri="{BB962C8B-B14F-4D97-AF65-F5344CB8AC3E}">
        <p14:creationId xmlns:p14="http://schemas.microsoft.com/office/powerpoint/2010/main" val="20205117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848C3B0-801F-664D-BF2E-BDB065396DAB}"/>
              </a:ext>
            </a:extLst>
          </p:cNvPr>
          <p:cNvSpPr>
            <a:spLocks noGrp="1"/>
          </p:cNvSpPr>
          <p:nvPr>
            <p:ph type="title"/>
          </p:nvPr>
        </p:nvSpPr>
        <p:spPr/>
        <p:txBody>
          <a:bodyPr/>
          <a:lstStyle/>
          <a:p>
            <a:r>
              <a:rPr lang="it-IT" dirty="0"/>
              <a:t>AZIONI ADIETTIZIE</a:t>
            </a:r>
          </a:p>
        </p:txBody>
      </p:sp>
      <p:sp>
        <p:nvSpPr>
          <p:cNvPr id="3" name="Segnaposto contenuto 2">
            <a:extLst>
              <a:ext uri="{FF2B5EF4-FFF2-40B4-BE49-F238E27FC236}">
                <a16:creationId xmlns:a16="http://schemas.microsoft.com/office/drawing/2014/main" id="{20871DFE-1838-8847-98D6-D4824EC2E5F2}"/>
              </a:ext>
            </a:extLst>
          </p:cNvPr>
          <p:cNvSpPr>
            <a:spLocks noGrp="1"/>
          </p:cNvSpPr>
          <p:nvPr>
            <p:ph idx="1"/>
          </p:nvPr>
        </p:nvSpPr>
        <p:spPr>
          <a:xfrm>
            <a:off x="685800" y="2194560"/>
            <a:ext cx="10820400" cy="4321854"/>
          </a:xfrm>
        </p:spPr>
        <p:txBody>
          <a:bodyPr/>
          <a:lstStyle/>
          <a:p>
            <a:pPr algn="just"/>
            <a:r>
              <a:rPr lang="it-IT" sz="3200" dirty="0"/>
              <a:t>Sono concesse solo in presenza di date circostanze: </a:t>
            </a:r>
          </a:p>
          <a:p>
            <a:pPr marL="0" indent="0" algn="just">
              <a:buNone/>
            </a:pPr>
            <a:r>
              <a:rPr lang="it-IT" sz="3200" i="1" dirty="0"/>
              <a:t>- ACTIO QUOD IUSSU: </a:t>
            </a:r>
            <a:r>
              <a:rPr lang="it-IT" sz="3200" dirty="0"/>
              <a:t>autorizzazione </a:t>
            </a:r>
          </a:p>
          <a:p>
            <a:pPr marL="0" indent="0" algn="just">
              <a:buNone/>
            </a:pPr>
            <a:r>
              <a:rPr lang="it-IT" sz="3200" i="1" dirty="0"/>
              <a:t>- ACTIO DE PECULIO ET DE IN REM VERSO: </a:t>
            </a:r>
            <a:r>
              <a:rPr lang="it-IT" sz="3200" dirty="0"/>
              <a:t>concessione di peculio e/o arricchimento </a:t>
            </a:r>
          </a:p>
          <a:p>
            <a:pPr marL="0" indent="0" algn="just">
              <a:buNone/>
            </a:pPr>
            <a:r>
              <a:rPr lang="it-IT" sz="3200" i="1" dirty="0"/>
              <a:t>- ACTIO INSTITORIA: </a:t>
            </a:r>
            <a:r>
              <a:rPr lang="it-IT" sz="3200" dirty="0"/>
              <a:t>preposizione institoria a un commercio terrestre</a:t>
            </a:r>
          </a:p>
          <a:p>
            <a:pPr marL="0" indent="0" algn="just">
              <a:buNone/>
            </a:pPr>
            <a:r>
              <a:rPr lang="it-IT" sz="3200" i="1" dirty="0"/>
              <a:t>- ACTIO EXERCITORIA: </a:t>
            </a:r>
            <a:r>
              <a:rPr lang="it-IT" sz="3200" dirty="0"/>
              <a:t>preposizione institoria a un commercio marittimo</a:t>
            </a:r>
          </a:p>
          <a:p>
            <a:endParaRPr lang="it-IT" dirty="0"/>
          </a:p>
        </p:txBody>
      </p:sp>
    </p:spTree>
    <p:extLst>
      <p:ext uri="{BB962C8B-B14F-4D97-AF65-F5344CB8AC3E}">
        <p14:creationId xmlns:p14="http://schemas.microsoft.com/office/powerpoint/2010/main" val="215796163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F269164-AA7E-BA4A-BCC1-F00A4EADB067}"/>
              </a:ext>
            </a:extLst>
          </p:cNvPr>
          <p:cNvSpPr>
            <a:spLocks noGrp="1"/>
          </p:cNvSpPr>
          <p:nvPr>
            <p:ph type="title"/>
          </p:nvPr>
        </p:nvSpPr>
        <p:spPr>
          <a:xfrm>
            <a:off x="2081048" y="199697"/>
            <a:ext cx="9425152" cy="756744"/>
          </a:xfrm>
        </p:spPr>
        <p:txBody>
          <a:bodyPr>
            <a:normAutofit fontScale="90000"/>
          </a:bodyPr>
          <a:lstStyle/>
          <a:p>
            <a:br>
              <a:rPr lang="it-IT" dirty="0"/>
            </a:br>
            <a:r>
              <a:rPr lang="it-IT" i="1" dirty="0"/>
              <a:t>FILII FAMILIAS</a:t>
            </a:r>
            <a:br>
              <a:rPr lang="it-IT" dirty="0"/>
            </a:br>
            <a:endParaRPr lang="it-IT" dirty="0"/>
          </a:p>
        </p:txBody>
      </p:sp>
      <p:sp>
        <p:nvSpPr>
          <p:cNvPr id="3" name="Segnaposto contenuto 2">
            <a:extLst>
              <a:ext uri="{FF2B5EF4-FFF2-40B4-BE49-F238E27FC236}">
                <a16:creationId xmlns:a16="http://schemas.microsoft.com/office/drawing/2014/main" id="{8707C0B3-61DA-AD40-B490-114403A2CE1B}"/>
              </a:ext>
            </a:extLst>
          </p:cNvPr>
          <p:cNvSpPr>
            <a:spLocks noGrp="1"/>
          </p:cNvSpPr>
          <p:nvPr>
            <p:ph idx="1"/>
          </p:nvPr>
        </p:nvSpPr>
        <p:spPr>
          <a:xfrm>
            <a:off x="73573" y="1177159"/>
            <a:ext cx="11866179" cy="5433848"/>
          </a:xfrm>
        </p:spPr>
        <p:txBody>
          <a:bodyPr>
            <a:normAutofit/>
          </a:bodyPr>
          <a:lstStyle/>
          <a:p>
            <a:pPr algn="just"/>
            <a:r>
              <a:rPr lang="it-IT" sz="3200" dirty="0"/>
              <a:t>Nell'epoca classica ai soli </a:t>
            </a:r>
            <a:r>
              <a:rPr lang="it-IT" sz="3200" i="1" dirty="0" err="1"/>
              <a:t>filii</a:t>
            </a:r>
            <a:r>
              <a:rPr lang="it-IT" sz="3200" i="1" dirty="0"/>
              <a:t> </a:t>
            </a:r>
            <a:r>
              <a:rPr lang="it-IT" sz="3200" i="1" dirty="0" err="1"/>
              <a:t>familias</a:t>
            </a:r>
            <a:r>
              <a:rPr lang="it-IT" sz="3200" i="1" dirty="0"/>
              <a:t> </a:t>
            </a:r>
            <a:r>
              <a:rPr lang="it-IT" sz="3200" dirty="0"/>
              <a:t>fu riconosciuta la capacità di stare in giudizio nel processo formulare, perciò̀ essi cominciano a contrarre obbligazioni civili.</a:t>
            </a:r>
          </a:p>
          <a:p>
            <a:pPr algn="just"/>
            <a:endParaRPr lang="it-IT" sz="3200" dirty="0"/>
          </a:p>
          <a:p>
            <a:pPr algn="just"/>
            <a:r>
              <a:rPr lang="it-IT" sz="3200" dirty="0"/>
              <a:t> I creditori potevano allora agire per far accertare il loro diritto e far condannare il figlio, ma non potevano agire esecutivamente, né personalmente, perché́ egli era soggetto alla potestà̀ paterna, né patrimonialmente, perché́ il figlio non aveva un patrimonio proprio. Per l'esecuzione occorreva attendere che cessasse la soggezione a </a:t>
            </a:r>
            <a:r>
              <a:rPr lang="it-IT" sz="3200" dirty="0" err="1"/>
              <a:t>potesTà</a:t>
            </a:r>
            <a:r>
              <a:rPr lang="it-IT" sz="3200" dirty="0"/>
              <a:t>̀</a:t>
            </a:r>
            <a:r>
              <a:rPr lang="it-IT" sz="2400" dirty="0"/>
              <a:t>. </a:t>
            </a:r>
            <a:endParaRPr lang="it-IT" dirty="0"/>
          </a:p>
        </p:txBody>
      </p:sp>
    </p:spTree>
    <p:extLst>
      <p:ext uri="{BB962C8B-B14F-4D97-AF65-F5344CB8AC3E}">
        <p14:creationId xmlns:p14="http://schemas.microsoft.com/office/powerpoint/2010/main" val="27573407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9A09D26-7163-9446-9BEF-7717BEEDA219}"/>
              </a:ext>
            </a:extLst>
          </p:cNvPr>
          <p:cNvSpPr>
            <a:spLocks noGrp="1"/>
          </p:cNvSpPr>
          <p:nvPr>
            <p:ph type="title"/>
          </p:nvPr>
        </p:nvSpPr>
        <p:spPr/>
        <p:txBody>
          <a:bodyPr/>
          <a:lstStyle/>
          <a:p>
            <a:r>
              <a:rPr lang="it-IT" dirty="0"/>
              <a:t>CAPACITA' GIURIDICA</a:t>
            </a:r>
          </a:p>
        </p:txBody>
      </p:sp>
      <p:sp>
        <p:nvSpPr>
          <p:cNvPr id="3" name="Segnaposto contenuto 2">
            <a:extLst>
              <a:ext uri="{FF2B5EF4-FFF2-40B4-BE49-F238E27FC236}">
                <a16:creationId xmlns:a16="http://schemas.microsoft.com/office/drawing/2014/main" id="{AC5650F2-160C-D142-9921-A706F4703DFB}"/>
              </a:ext>
            </a:extLst>
          </p:cNvPr>
          <p:cNvSpPr>
            <a:spLocks noGrp="1"/>
          </p:cNvSpPr>
          <p:nvPr>
            <p:ph idx="1"/>
          </p:nvPr>
        </p:nvSpPr>
        <p:spPr/>
        <p:txBody>
          <a:bodyPr/>
          <a:lstStyle/>
          <a:p>
            <a:pPr marL="0" indent="0" algn="just">
              <a:buNone/>
            </a:pPr>
            <a:endParaRPr lang="it-IT" sz="2000" dirty="0"/>
          </a:p>
          <a:p>
            <a:pPr marL="0" indent="0" algn="just">
              <a:buNone/>
            </a:pPr>
            <a:r>
              <a:rPr lang="it-IT" sz="3200" dirty="0"/>
              <a:t>Oggi la si riconosce: </a:t>
            </a:r>
          </a:p>
          <a:p>
            <a:pPr marL="0" indent="0" algn="just">
              <a:buNone/>
            </a:pPr>
            <a:r>
              <a:rPr lang="it-IT" sz="3200" dirty="0"/>
              <a:t>a) a tutti gli esseri umani (art. 1 c.c.: </a:t>
            </a:r>
            <a:r>
              <a:rPr lang="it-IT" sz="3200" b="1" dirty="0"/>
              <a:t>Capacità giuridica</a:t>
            </a:r>
            <a:r>
              <a:rPr lang="it-IT" sz="3200" dirty="0"/>
              <a:t>. La capacità giuridica si acquista dal momento della nascita.)</a:t>
            </a:r>
          </a:p>
          <a:p>
            <a:pPr marL="0" indent="0" algn="just">
              <a:buNone/>
            </a:pPr>
            <a:r>
              <a:rPr lang="it-IT" sz="3200" dirty="0"/>
              <a:t>b) alle persone giuridiche, enti astratti, </a:t>
            </a:r>
            <a:r>
              <a:rPr lang="it-IT" sz="3200" u="sng" dirty="0"/>
              <a:t>organizzazioni di beni </a:t>
            </a:r>
            <a:r>
              <a:rPr lang="it-IT" sz="3200" dirty="0"/>
              <a:t>(fondazioni) </a:t>
            </a:r>
            <a:r>
              <a:rPr lang="it-IT" sz="3200" u="sng" dirty="0"/>
              <a:t>e/o persone</a:t>
            </a:r>
            <a:r>
              <a:rPr lang="it-IT" sz="3200" dirty="0"/>
              <a:t> (associazioni) vincolate da uno scopo (artt. 14 ss. c.c.). </a:t>
            </a:r>
          </a:p>
          <a:p>
            <a:endParaRPr lang="it-IT" dirty="0"/>
          </a:p>
        </p:txBody>
      </p:sp>
    </p:spTree>
    <p:extLst>
      <p:ext uri="{BB962C8B-B14F-4D97-AF65-F5344CB8AC3E}">
        <p14:creationId xmlns:p14="http://schemas.microsoft.com/office/powerpoint/2010/main" val="300392418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F9D02F1-3ED5-044E-ACCA-4FC36BC15377}"/>
              </a:ext>
            </a:extLst>
          </p:cNvPr>
          <p:cNvSpPr>
            <a:spLocks noGrp="1"/>
          </p:cNvSpPr>
          <p:nvPr>
            <p:ph type="title"/>
          </p:nvPr>
        </p:nvSpPr>
        <p:spPr/>
        <p:txBody>
          <a:bodyPr>
            <a:normAutofit fontScale="90000"/>
          </a:bodyPr>
          <a:lstStyle/>
          <a:p>
            <a:r>
              <a:rPr lang="it-IT" dirty="0"/>
              <a:t>SENATOCONSULTO MACEDONIANO </a:t>
            </a:r>
            <a:br>
              <a:rPr lang="it-IT" dirty="0"/>
            </a:br>
            <a:endParaRPr lang="it-IT" dirty="0"/>
          </a:p>
        </p:txBody>
      </p:sp>
      <p:sp>
        <p:nvSpPr>
          <p:cNvPr id="3" name="Segnaposto contenuto 2">
            <a:extLst>
              <a:ext uri="{FF2B5EF4-FFF2-40B4-BE49-F238E27FC236}">
                <a16:creationId xmlns:a16="http://schemas.microsoft.com/office/drawing/2014/main" id="{E563FFAB-E9F5-0649-A5B6-F238C7D22920}"/>
              </a:ext>
            </a:extLst>
          </p:cNvPr>
          <p:cNvSpPr>
            <a:spLocks noGrp="1"/>
          </p:cNvSpPr>
          <p:nvPr>
            <p:ph idx="1"/>
          </p:nvPr>
        </p:nvSpPr>
        <p:spPr>
          <a:xfrm>
            <a:off x="199697" y="1524000"/>
            <a:ext cx="11645462" cy="5002924"/>
          </a:xfrm>
        </p:spPr>
        <p:txBody>
          <a:bodyPr>
            <a:normAutofit/>
          </a:bodyPr>
          <a:lstStyle/>
          <a:p>
            <a:pPr algn="just"/>
            <a:endParaRPr lang="it-IT" sz="2000" dirty="0"/>
          </a:p>
          <a:p>
            <a:pPr algn="just"/>
            <a:r>
              <a:rPr lang="it-IT" sz="3300" dirty="0"/>
              <a:t>Allo scopo di impedire che i figli, oppressi dai creditori, cercassero di porre fine prematuramente a questa potestà uccidendo il padre, sotto Vespasiano (69-79 d.C.) fu emanato un </a:t>
            </a:r>
            <a:r>
              <a:rPr lang="it-IT" sz="3300" b="1" dirty="0"/>
              <a:t>senatoconsulto (Macedoniano</a:t>
            </a:r>
            <a:r>
              <a:rPr lang="it-IT" sz="3300" dirty="0"/>
              <a:t>) che vietò di fare mutui a </a:t>
            </a:r>
            <a:r>
              <a:rPr lang="it-IT" sz="3300" i="1" dirty="0" err="1"/>
              <a:t>filii</a:t>
            </a:r>
            <a:r>
              <a:rPr lang="it-IT" sz="3300" i="1" dirty="0"/>
              <a:t> </a:t>
            </a:r>
            <a:r>
              <a:rPr lang="it-IT" sz="3300" i="1" dirty="0" err="1"/>
              <a:t>familias</a:t>
            </a:r>
            <a:r>
              <a:rPr lang="it-IT" sz="3300" dirty="0"/>
              <a:t>. </a:t>
            </a:r>
          </a:p>
          <a:p>
            <a:pPr algn="just"/>
            <a:endParaRPr lang="it-IT" sz="3300" dirty="0"/>
          </a:p>
          <a:p>
            <a:endParaRPr lang="it-IT" dirty="0"/>
          </a:p>
        </p:txBody>
      </p:sp>
    </p:spTree>
    <p:extLst>
      <p:ext uri="{BB962C8B-B14F-4D97-AF65-F5344CB8AC3E}">
        <p14:creationId xmlns:p14="http://schemas.microsoft.com/office/powerpoint/2010/main" val="71772478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075D02A-8CAD-5740-8987-2E8313C9FC59}"/>
              </a:ext>
            </a:extLst>
          </p:cNvPr>
          <p:cNvSpPr>
            <a:spLocks noGrp="1"/>
          </p:cNvSpPr>
          <p:nvPr>
            <p:ph type="title"/>
          </p:nvPr>
        </p:nvSpPr>
        <p:spPr/>
        <p:txBody>
          <a:bodyPr/>
          <a:lstStyle/>
          <a:p>
            <a:r>
              <a:rPr lang="it-IT" dirty="0"/>
              <a:t>SENATOCONSULTO MACEDONIANO</a:t>
            </a:r>
          </a:p>
        </p:txBody>
      </p:sp>
      <p:sp>
        <p:nvSpPr>
          <p:cNvPr id="3" name="Segnaposto contenuto 2">
            <a:extLst>
              <a:ext uri="{FF2B5EF4-FFF2-40B4-BE49-F238E27FC236}">
                <a16:creationId xmlns:a16="http://schemas.microsoft.com/office/drawing/2014/main" id="{2A149517-3967-D649-971E-5B10719B6F9D}"/>
              </a:ext>
            </a:extLst>
          </p:cNvPr>
          <p:cNvSpPr>
            <a:spLocks noGrp="1"/>
          </p:cNvSpPr>
          <p:nvPr>
            <p:ph idx="1"/>
          </p:nvPr>
        </p:nvSpPr>
        <p:spPr>
          <a:xfrm>
            <a:off x="685800" y="2194560"/>
            <a:ext cx="10820400" cy="4511040"/>
          </a:xfrm>
        </p:spPr>
        <p:txBody>
          <a:bodyPr>
            <a:noAutofit/>
          </a:bodyPr>
          <a:lstStyle/>
          <a:p>
            <a:pPr algn="just"/>
            <a:r>
              <a:rPr lang="it-IT" sz="3200" dirty="0"/>
              <a:t>Il divieto fu reso concretamente operante dal pretore che concede un'</a:t>
            </a:r>
            <a:r>
              <a:rPr lang="it-IT" sz="3200" i="1" dirty="0" err="1"/>
              <a:t>exceptio</a:t>
            </a:r>
            <a:r>
              <a:rPr lang="it-IT" sz="3200" i="1" dirty="0"/>
              <a:t> </a:t>
            </a:r>
            <a:r>
              <a:rPr lang="it-IT" sz="3200" i="1" dirty="0" err="1"/>
              <a:t>senatusconsulti</a:t>
            </a:r>
            <a:r>
              <a:rPr lang="it-IT" sz="3200" i="1" dirty="0"/>
              <a:t> Macedoniani </a:t>
            </a:r>
            <a:r>
              <a:rPr lang="it-IT" sz="3200" dirty="0"/>
              <a:t>da opporsi all'azione che intentasse il terzo contro il figlio, anche una volta diventato </a:t>
            </a:r>
            <a:r>
              <a:rPr lang="it-IT" sz="3200" i="1" dirty="0"/>
              <a:t>sui </a:t>
            </a:r>
            <a:r>
              <a:rPr lang="it-IT" sz="3200" i="1" dirty="0" err="1"/>
              <a:t>iuris</a:t>
            </a:r>
            <a:r>
              <a:rPr lang="it-IT" sz="3200" dirty="0"/>
              <a:t>. </a:t>
            </a:r>
          </a:p>
          <a:p>
            <a:pPr algn="just"/>
            <a:endParaRPr lang="it-IT" sz="3200" dirty="0"/>
          </a:p>
          <a:p>
            <a:pPr algn="just"/>
            <a:r>
              <a:rPr lang="it-IT" sz="3200" dirty="0"/>
              <a:t>Se però il figlio pagava spontaneamente non poteva ripetere: ecco un altro caso di obbligazione naturale. </a:t>
            </a:r>
          </a:p>
          <a:p>
            <a:endParaRPr lang="it-IT" sz="3200" dirty="0"/>
          </a:p>
        </p:txBody>
      </p:sp>
    </p:spTree>
    <p:extLst>
      <p:ext uri="{BB962C8B-B14F-4D97-AF65-F5344CB8AC3E}">
        <p14:creationId xmlns:p14="http://schemas.microsoft.com/office/powerpoint/2010/main" val="340611254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5AF301C-7F0C-5E4D-BFF1-5247D53E3E9F}"/>
              </a:ext>
            </a:extLst>
          </p:cNvPr>
          <p:cNvSpPr>
            <a:spLocks noGrp="1"/>
          </p:cNvSpPr>
          <p:nvPr>
            <p:ph type="title"/>
          </p:nvPr>
        </p:nvSpPr>
        <p:spPr>
          <a:xfrm>
            <a:off x="2895600" y="546538"/>
            <a:ext cx="8610600" cy="1481959"/>
          </a:xfrm>
        </p:spPr>
        <p:txBody>
          <a:bodyPr>
            <a:normAutofit fontScale="90000"/>
          </a:bodyPr>
          <a:lstStyle/>
          <a:p>
            <a:r>
              <a:rPr lang="it-IT" b="1" i="1" dirty="0"/>
              <a:t>SUI IURIS </a:t>
            </a:r>
            <a:r>
              <a:rPr lang="it-IT" b="1" dirty="0"/>
              <a:t>INCAPACI D’AGIRE</a:t>
            </a:r>
            <a:r>
              <a:rPr lang="it-IT" dirty="0"/>
              <a:t>:</a:t>
            </a:r>
            <a:br>
              <a:rPr lang="it-IT" dirty="0"/>
            </a:br>
            <a:r>
              <a:rPr lang="it-IT" u="sng" dirty="0"/>
              <a:t>IMPUBER</a:t>
            </a:r>
            <a:r>
              <a:rPr lang="it-IT" dirty="0"/>
              <a:t>I </a:t>
            </a:r>
            <a:br>
              <a:rPr lang="it-IT" dirty="0"/>
            </a:br>
            <a:endParaRPr lang="it-IT" dirty="0"/>
          </a:p>
        </p:txBody>
      </p:sp>
      <p:sp>
        <p:nvSpPr>
          <p:cNvPr id="3" name="Segnaposto contenuto 2">
            <a:extLst>
              <a:ext uri="{FF2B5EF4-FFF2-40B4-BE49-F238E27FC236}">
                <a16:creationId xmlns:a16="http://schemas.microsoft.com/office/drawing/2014/main" id="{DEA7322F-F06A-E348-B590-DCDB893A1FD9}"/>
              </a:ext>
            </a:extLst>
          </p:cNvPr>
          <p:cNvSpPr>
            <a:spLocks noGrp="1"/>
          </p:cNvSpPr>
          <p:nvPr>
            <p:ph idx="1"/>
          </p:nvPr>
        </p:nvSpPr>
        <p:spPr/>
        <p:txBody>
          <a:bodyPr>
            <a:normAutofit lnSpcReduction="10000"/>
          </a:bodyPr>
          <a:lstStyle/>
          <a:p>
            <a:pPr algn="just"/>
            <a:r>
              <a:rPr lang="it-IT" sz="2800" dirty="0"/>
              <a:t>Problemi di gestione patrimoniale, oltre che di assistenza personale, si prospettavano quando una persona incapace d’agire fosse </a:t>
            </a:r>
            <a:r>
              <a:rPr lang="it-IT" sz="2800" i="1" dirty="0"/>
              <a:t>sui </a:t>
            </a:r>
            <a:r>
              <a:rPr lang="it-IT" sz="2800" i="1" dirty="0" err="1"/>
              <a:t>iuris</a:t>
            </a:r>
            <a:r>
              <a:rPr lang="it-IT" sz="2800" dirty="0"/>
              <a:t>: si trattava di persona capace giuridicamente, ma incapace d'agire.</a:t>
            </a:r>
          </a:p>
          <a:p>
            <a:endParaRPr lang="it-IT" dirty="0"/>
          </a:p>
          <a:p>
            <a:pPr marL="0" indent="0">
              <a:buNone/>
            </a:pPr>
            <a:r>
              <a:rPr lang="it-IT" dirty="0"/>
              <a:t>                                   </a:t>
            </a:r>
            <a:r>
              <a:rPr lang="it-IT" i="1" dirty="0" err="1"/>
              <a:t>negotiorum</a:t>
            </a:r>
            <a:r>
              <a:rPr lang="it-IT" i="1" dirty="0"/>
              <a:t> </a:t>
            </a:r>
            <a:r>
              <a:rPr lang="it-IT" i="1" dirty="0" err="1"/>
              <a:t>gestio</a:t>
            </a:r>
            <a:endParaRPr lang="it-IT" dirty="0"/>
          </a:p>
          <a:p>
            <a:pPr marL="0" indent="0">
              <a:buNone/>
            </a:pPr>
            <a:r>
              <a:rPr lang="it-IT" dirty="0"/>
              <a:t>                                /</a:t>
            </a:r>
          </a:p>
          <a:p>
            <a:pPr marL="0" indent="0">
              <a:buNone/>
            </a:pPr>
            <a:r>
              <a:rPr lang="it-IT" dirty="0"/>
              <a:t>-  IMPUBERI: tutela </a:t>
            </a:r>
          </a:p>
          <a:p>
            <a:pPr marL="0" indent="0">
              <a:buNone/>
            </a:pPr>
            <a:r>
              <a:rPr lang="it-IT" dirty="0"/>
              <a:t>                               \</a:t>
            </a:r>
          </a:p>
          <a:p>
            <a:pPr marL="0" indent="0">
              <a:buNone/>
            </a:pPr>
            <a:r>
              <a:rPr lang="it-IT" dirty="0"/>
              <a:t>                                  </a:t>
            </a:r>
            <a:r>
              <a:rPr lang="it-IT" i="1" dirty="0" err="1"/>
              <a:t>interpositio</a:t>
            </a:r>
            <a:r>
              <a:rPr lang="it-IT" i="1" dirty="0"/>
              <a:t> </a:t>
            </a:r>
            <a:r>
              <a:rPr lang="it-IT" i="1" dirty="0" err="1"/>
              <a:t>auctoritatis</a:t>
            </a:r>
            <a:endParaRPr lang="it-IT" dirty="0"/>
          </a:p>
        </p:txBody>
      </p:sp>
    </p:spTree>
    <p:extLst>
      <p:ext uri="{BB962C8B-B14F-4D97-AF65-F5344CB8AC3E}">
        <p14:creationId xmlns:p14="http://schemas.microsoft.com/office/powerpoint/2010/main" val="46707701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6D5F2AD-36F7-EA43-829A-C7207A980FC2}"/>
              </a:ext>
            </a:extLst>
          </p:cNvPr>
          <p:cNvSpPr>
            <a:spLocks noGrp="1"/>
          </p:cNvSpPr>
          <p:nvPr>
            <p:ph type="title"/>
          </p:nvPr>
        </p:nvSpPr>
        <p:spPr/>
        <p:txBody>
          <a:bodyPr/>
          <a:lstStyle/>
          <a:p>
            <a:r>
              <a:rPr lang="it-IT" dirty="0"/>
              <a:t>IMPUBERE </a:t>
            </a:r>
            <a:r>
              <a:rPr lang="it-IT" i="1" dirty="0"/>
              <a:t>SUI IURIS</a:t>
            </a:r>
            <a:r>
              <a:rPr lang="it-IT" dirty="0"/>
              <a:t> = PUPILLO</a:t>
            </a:r>
          </a:p>
        </p:txBody>
      </p:sp>
      <p:sp>
        <p:nvSpPr>
          <p:cNvPr id="3" name="Segnaposto contenuto 2">
            <a:extLst>
              <a:ext uri="{FF2B5EF4-FFF2-40B4-BE49-F238E27FC236}">
                <a16:creationId xmlns:a16="http://schemas.microsoft.com/office/drawing/2014/main" id="{E4F57C6C-1EBA-CC4E-896B-2751781AECD6}"/>
              </a:ext>
            </a:extLst>
          </p:cNvPr>
          <p:cNvSpPr>
            <a:spLocks noGrp="1"/>
          </p:cNvSpPr>
          <p:nvPr>
            <p:ph idx="1"/>
          </p:nvPr>
        </p:nvSpPr>
        <p:spPr>
          <a:xfrm>
            <a:off x="1608082" y="2194560"/>
            <a:ext cx="9898117" cy="4024125"/>
          </a:xfrm>
        </p:spPr>
        <p:txBody>
          <a:bodyPr>
            <a:normAutofit/>
          </a:bodyPr>
          <a:lstStyle/>
          <a:p>
            <a:pPr algn="just"/>
            <a:r>
              <a:rPr lang="it-IT" sz="3200" dirty="0"/>
              <a:t>Esso era soggetto a TUTELA (istituto potestativo e protettivo), aveva cioè un tutore (che poteva essere legittimo, testamentario o dativo),  il quale gestiva il suo patrimonio. </a:t>
            </a:r>
          </a:p>
          <a:p>
            <a:pPr algn="just"/>
            <a:endParaRPr lang="it-IT" sz="3200" dirty="0"/>
          </a:p>
          <a:p>
            <a:pPr algn="just"/>
            <a:r>
              <a:rPr lang="it-IT" sz="3200" dirty="0"/>
              <a:t>Per svolgere quest'attività il tutore aveva a disposizione varie possibilità:</a:t>
            </a:r>
          </a:p>
        </p:txBody>
      </p:sp>
    </p:spTree>
    <p:extLst>
      <p:ext uri="{BB962C8B-B14F-4D97-AF65-F5344CB8AC3E}">
        <p14:creationId xmlns:p14="http://schemas.microsoft.com/office/powerpoint/2010/main" val="357582882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C93F283-58D8-E84D-B3C9-0FA1E3E53F5B}"/>
              </a:ext>
            </a:extLst>
          </p:cNvPr>
          <p:cNvSpPr>
            <a:spLocks noGrp="1"/>
          </p:cNvSpPr>
          <p:nvPr>
            <p:ph type="title"/>
          </p:nvPr>
        </p:nvSpPr>
        <p:spPr/>
        <p:txBody>
          <a:bodyPr/>
          <a:lstStyle/>
          <a:p>
            <a:r>
              <a:rPr lang="it-IT" dirty="0"/>
              <a:t>tutela</a:t>
            </a:r>
          </a:p>
        </p:txBody>
      </p:sp>
      <p:sp>
        <p:nvSpPr>
          <p:cNvPr id="3" name="Segnaposto contenuto 2">
            <a:extLst>
              <a:ext uri="{FF2B5EF4-FFF2-40B4-BE49-F238E27FC236}">
                <a16:creationId xmlns:a16="http://schemas.microsoft.com/office/drawing/2014/main" id="{AF798E8F-D02C-5B42-B1B7-BD402372FE8E}"/>
              </a:ext>
            </a:extLst>
          </p:cNvPr>
          <p:cNvSpPr>
            <a:spLocks noGrp="1"/>
          </p:cNvSpPr>
          <p:nvPr>
            <p:ph idx="1"/>
          </p:nvPr>
        </p:nvSpPr>
        <p:spPr/>
        <p:txBody>
          <a:bodyPr/>
          <a:lstStyle/>
          <a:p>
            <a:pPr marL="0" indent="0" algn="just">
              <a:buNone/>
            </a:pPr>
            <a:r>
              <a:rPr lang="it-IT" sz="3200" dirty="0"/>
              <a:t>1) </a:t>
            </a:r>
            <a:r>
              <a:rPr lang="it-IT" sz="3200" b="1" dirty="0"/>
              <a:t>gestione autonoma</a:t>
            </a:r>
            <a:r>
              <a:rPr lang="it-IT" sz="3200" dirty="0"/>
              <a:t> (</a:t>
            </a:r>
            <a:r>
              <a:rPr lang="it-IT" sz="3200" i="1" u="sng" dirty="0" err="1"/>
              <a:t>negotiorum</a:t>
            </a:r>
            <a:r>
              <a:rPr lang="it-IT" sz="3200" i="1" u="sng" dirty="0"/>
              <a:t> </a:t>
            </a:r>
            <a:r>
              <a:rPr lang="it-IT" sz="3200" i="1" u="sng" dirty="0" err="1"/>
              <a:t>gestio</a:t>
            </a:r>
            <a:r>
              <a:rPr lang="it-IT" sz="3200" dirty="0"/>
              <a:t>)</a:t>
            </a:r>
          </a:p>
          <a:p>
            <a:pPr algn="just"/>
            <a:r>
              <a:rPr lang="it-IT" sz="3200" dirty="0"/>
              <a:t>Il tutore poteva alienare ad altri le cose del pupillo (nel 195 d.C. una costituzione imperiale vietò le alienazioni di fondi non preventivamente autorizzate).</a:t>
            </a:r>
          </a:p>
          <a:p>
            <a:pPr algn="just"/>
            <a:r>
              <a:rPr lang="it-IT" sz="3200" dirty="0"/>
              <a:t>Per il resto, il tutore agisce come </a:t>
            </a:r>
            <a:r>
              <a:rPr lang="it-IT" sz="3200" u="sng" dirty="0"/>
              <a:t>rappresentante indiretto</a:t>
            </a:r>
            <a:r>
              <a:rPr lang="it-IT" sz="3200" dirty="0"/>
              <a:t>, quindi deve ritrasferire tutti gli effetti al pupillo quando diventa pubere e finisce la tutela.</a:t>
            </a:r>
          </a:p>
          <a:p>
            <a:endParaRPr lang="it-IT" dirty="0"/>
          </a:p>
        </p:txBody>
      </p:sp>
    </p:spTree>
    <p:extLst>
      <p:ext uri="{BB962C8B-B14F-4D97-AF65-F5344CB8AC3E}">
        <p14:creationId xmlns:p14="http://schemas.microsoft.com/office/powerpoint/2010/main" val="125550192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351BA12-17A8-CC42-9DF4-5393417FAFD5}"/>
              </a:ext>
            </a:extLst>
          </p:cNvPr>
          <p:cNvSpPr>
            <a:spLocks noGrp="1"/>
          </p:cNvSpPr>
          <p:nvPr>
            <p:ph type="title"/>
          </p:nvPr>
        </p:nvSpPr>
        <p:spPr/>
        <p:txBody>
          <a:bodyPr/>
          <a:lstStyle/>
          <a:p>
            <a:r>
              <a:rPr lang="it-IT" dirty="0"/>
              <a:t>tutela</a:t>
            </a:r>
          </a:p>
        </p:txBody>
      </p:sp>
      <p:sp>
        <p:nvSpPr>
          <p:cNvPr id="3" name="Segnaposto contenuto 2">
            <a:extLst>
              <a:ext uri="{FF2B5EF4-FFF2-40B4-BE49-F238E27FC236}">
                <a16:creationId xmlns:a16="http://schemas.microsoft.com/office/drawing/2014/main" id="{0F6BD6A6-D900-1748-BA06-94990E75B8C2}"/>
              </a:ext>
            </a:extLst>
          </p:cNvPr>
          <p:cNvSpPr>
            <a:spLocks noGrp="1"/>
          </p:cNvSpPr>
          <p:nvPr>
            <p:ph idx="1"/>
          </p:nvPr>
        </p:nvSpPr>
        <p:spPr>
          <a:xfrm>
            <a:off x="1860330" y="2194560"/>
            <a:ext cx="9645869" cy="4024125"/>
          </a:xfrm>
        </p:spPr>
        <p:txBody>
          <a:bodyPr/>
          <a:lstStyle/>
          <a:p>
            <a:pPr marL="0" indent="0">
              <a:buNone/>
            </a:pPr>
            <a:r>
              <a:rPr lang="it-IT" sz="3200" dirty="0"/>
              <a:t>2) </a:t>
            </a:r>
            <a:r>
              <a:rPr lang="it-IT" sz="3200" b="1" i="1" dirty="0" err="1"/>
              <a:t>interpositio</a:t>
            </a:r>
            <a:r>
              <a:rPr lang="it-IT" sz="3200" b="1" i="1" dirty="0"/>
              <a:t> </a:t>
            </a:r>
            <a:r>
              <a:rPr lang="it-IT" sz="3200" b="1" i="1" dirty="0" err="1"/>
              <a:t>auctoritatis</a:t>
            </a:r>
            <a:r>
              <a:rPr lang="it-IT" sz="3200" b="1" dirty="0"/>
              <a:t>.</a:t>
            </a:r>
          </a:p>
          <a:p>
            <a:pPr marL="0" indent="0" algn="just">
              <a:buNone/>
            </a:pPr>
            <a:r>
              <a:rPr lang="it-IT" sz="3200" dirty="0"/>
              <a:t>Quando il pupillo è </a:t>
            </a:r>
            <a:r>
              <a:rPr lang="it-IT" sz="3200" i="1" dirty="0" err="1"/>
              <a:t>infantia</a:t>
            </a:r>
            <a:r>
              <a:rPr lang="it-IT" sz="3200" i="1" dirty="0"/>
              <a:t> </a:t>
            </a:r>
            <a:r>
              <a:rPr lang="it-IT" sz="3200" i="1" dirty="0" err="1"/>
              <a:t>maior</a:t>
            </a:r>
            <a:r>
              <a:rPr lang="it-IT" sz="3200" dirty="0"/>
              <a:t>, egli può compiere validamente da solo tutti gli atti per lui vantaggiosi; con la presenza del tutore, che interpone la propria garanzia (</a:t>
            </a:r>
            <a:r>
              <a:rPr lang="it-IT" sz="3200" i="1" dirty="0" err="1"/>
              <a:t>auctoritas</a:t>
            </a:r>
            <a:r>
              <a:rPr lang="it-IT" sz="3200" dirty="0"/>
              <a:t>), sono validi anche per gli effetti quelli svantaggiosi.</a:t>
            </a:r>
          </a:p>
          <a:p>
            <a:endParaRPr lang="it-IT" dirty="0"/>
          </a:p>
        </p:txBody>
      </p:sp>
    </p:spTree>
    <p:extLst>
      <p:ext uri="{BB962C8B-B14F-4D97-AF65-F5344CB8AC3E}">
        <p14:creationId xmlns:p14="http://schemas.microsoft.com/office/powerpoint/2010/main" val="390361697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FEA8824-5C5C-6C4B-8C6C-EC4B8A3DFADC}"/>
              </a:ext>
            </a:extLst>
          </p:cNvPr>
          <p:cNvSpPr>
            <a:spLocks noGrp="1"/>
          </p:cNvSpPr>
          <p:nvPr>
            <p:ph type="title"/>
          </p:nvPr>
        </p:nvSpPr>
        <p:spPr/>
        <p:txBody>
          <a:bodyPr/>
          <a:lstStyle/>
          <a:p>
            <a:r>
              <a:rPr lang="it-IT" dirty="0"/>
              <a:t>tutela</a:t>
            </a:r>
          </a:p>
        </p:txBody>
      </p:sp>
      <p:sp>
        <p:nvSpPr>
          <p:cNvPr id="3" name="Segnaposto contenuto 2">
            <a:extLst>
              <a:ext uri="{FF2B5EF4-FFF2-40B4-BE49-F238E27FC236}">
                <a16:creationId xmlns:a16="http://schemas.microsoft.com/office/drawing/2014/main" id="{6F0FEC93-6D15-EF43-99BD-AA5E4C5D51CF}"/>
              </a:ext>
            </a:extLst>
          </p:cNvPr>
          <p:cNvSpPr>
            <a:spLocks noGrp="1"/>
          </p:cNvSpPr>
          <p:nvPr>
            <p:ph idx="1"/>
          </p:nvPr>
        </p:nvSpPr>
        <p:spPr>
          <a:xfrm>
            <a:off x="2028496" y="2194560"/>
            <a:ext cx="9477703" cy="4024125"/>
          </a:xfrm>
        </p:spPr>
        <p:txBody>
          <a:bodyPr/>
          <a:lstStyle/>
          <a:p>
            <a:pPr marL="0" indent="0" algn="just">
              <a:buNone/>
            </a:pPr>
            <a:r>
              <a:rPr lang="it-IT" sz="3200" dirty="0"/>
              <a:t>3) </a:t>
            </a:r>
            <a:r>
              <a:rPr lang="it-IT" sz="3200" b="1" dirty="0"/>
              <a:t>acquisto tramite un schiavo </a:t>
            </a:r>
            <a:r>
              <a:rPr lang="it-IT" sz="3200" dirty="0"/>
              <a:t>appartenente al patrimonio pupillare, che acquista direttamente al pupillo</a:t>
            </a:r>
          </a:p>
          <a:p>
            <a:endParaRPr lang="it-IT" dirty="0"/>
          </a:p>
        </p:txBody>
      </p:sp>
    </p:spTree>
    <p:extLst>
      <p:ext uri="{BB962C8B-B14F-4D97-AF65-F5344CB8AC3E}">
        <p14:creationId xmlns:p14="http://schemas.microsoft.com/office/powerpoint/2010/main" val="117611560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57B6570-F088-AF46-B081-386AE8FDEFC6}"/>
              </a:ext>
            </a:extLst>
          </p:cNvPr>
          <p:cNvSpPr>
            <a:spLocks noGrp="1"/>
          </p:cNvSpPr>
          <p:nvPr>
            <p:ph type="title"/>
          </p:nvPr>
        </p:nvSpPr>
        <p:spPr/>
        <p:txBody>
          <a:bodyPr/>
          <a:lstStyle/>
          <a:p>
            <a:r>
              <a:rPr lang="it-IT" dirty="0" err="1"/>
              <a:t>Responsabilita’</a:t>
            </a:r>
            <a:r>
              <a:rPr lang="it-IT" dirty="0"/>
              <a:t> del tutore</a:t>
            </a:r>
          </a:p>
        </p:txBody>
      </p:sp>
      <p:sp>
        <p:nvSpPr>
          <p:cNvPr id="3" name="Segnaposto contenuto 2">
            <a:extLst>
              <a:ext uri="{FF2B5EF4-FFF2-40B4-BE49-F238E27FC236}">
                <a16:creationId xmlns:a16="http://schemas.microsoft.com/office/drawing/2014/main" id="{B1A6C457-2BD9-F848-8758-1D39618C50CD}"/>
              </a:ext>
            </a:extLst>
          </p:cNvPr>
          <p:cNvSpPr>
            <a:spLocks noGrp="1"/>
          </p:cNvSpPr>
          <p:nvPr>
            <p:ph idx="1"/>
          </p:nvPr>
        </p:nvSpPr>
        <p:spPr/>
        <p:txBody>
          <a:bodyPr/>
          <a:lstStyle/>
          <a:p>
            <a:pPr algn="just"/>
            <a:r>
              <a:rPr lang="it-IT" sz="3200" b="1" i="1" dirty="0" err="1"/>
              <a:t>Actio</a:t>
            </a:r>
            <a:r>
              <a:rPr lang="it-IT" sz="3200" b="1" i="1" dirty="0"/>
              <a:t> </a:t>
            </a:r>
            <a:r>
              <a:rPr lang="it-IT" sz="3200" b="1" i="1" dirty="0" err="1"/>
              <a:t>rationibus</a:t>
            </a:r>
            <a:r>
              <a:rPr lang="it-IT" sz="3200" b="1" i="1" dirty="0"/>
              <a:t> </a:t>
            </a:r>
            <a:r>
              <a:rPr lang="it-IT" sz="3200" b="1" i="1" dirty="0" err="1"/>
              <a:t>distrahendis</a:t>
            </a:r>
            <a:r>
              <a:rPr lang="it-IT" sz="3200" b="1" i="1" dirty="0"/>
              <a:t>: </a:t>
            </a:r>
            <a:r>
              <a:rPr lang="it-IT" sz="3200" dirty="0"/>
              <a:t>azione penale nel doppio delle cose sottratte.</a:t>
            </a:r>
          </a:p>
          <a:p>
            <a:pPr algn="just"/>
            <a:r>
              <a:rPr lang="it-IT" sz="3200" b="1" i="1" dirty="0" err="1"/>
              <a:t>Actio</a:t>
            </a:r>
            <a:r>
              <a:rPr lang="it-IT" sz="3200" b="1" i="1" dirty="0"/>
              <a:t> </a:t>
            </a:r>
            <a:r>
              <a:rPr lang="it-IT" sz="3200" b="1" i="1" dirty="0" err="1"/>
              <a:t>suspecti</a:t>
            </a:r>
            <a:r>
              <a:rPr lang="it-IT" sz="3200" b="1" i="1" dirty="0"/>
              <a:t> </a:t>
            </a:r>
            <a:r>
              <a:rPr lang="it-IT" sz="3200" b="1" i="1" dirty="0" err="1"/>
              <a:t>tutoris</a:t>
            </a:r>
            <a:r>
              <a:rPr lang="it-IT" sz="3200" dirty="0"/>
              <a:t>: qualunque cittadino poteva chiedere la rimozione del tutore che operasse delle malversazioni</a:t>
            </a:r>
          </a:p>
          <a:p>
            <a:pPr algn="just"/>
            <a:r>
              <a:rPr lang="it-IT" sz="3200" b="1" i="1" dirty="0" err="1"/>
              <a:t>Actio</a:t>
            </a:r>
            <a:r>
              <a:rPr lang="it-IT" sz="3200" b="1" i="1" dirty="0"/>
              <a:t> </a:t>
            </a:r>
            <a:r>
              <a:rPr lang="it-IT" sz="3200" b="1" i="1" dirty="0" err="1"/>
              <a:t>tutelae</a:t>
            </a:r>
            <a:r>
              <a:rPr lang="it-IT" sz="3200" dirty="0"/>
              <a:t>: alla fine della tutela l’ex pupillo può chiamare il tutore a rispondere della sua amministrazione + </a:t>
            </a:r>
            <a:r>
              <a:rPr lang="it-IT" sz="3200" i="1" dirty="0" err="1"/>
              <a:t>actio</a:t>
            </a:r>
            <a:r>
              <a:rPr lang="it-IT" sz="3200" i="1" dirty="0"/>
              <a:t> </a:t>
            </a:r>
            <a:r>
              <a:rPr lang="it-IT" sz="3200" i="1" dirty="0" err="1"/>
              <a:t>tutelae</a:t>
            </a:r>
            <a:r>
              <a:rPr lang="it-IT" sz="3200" i="1" dirty="0"/>
              <a:t> contraria</a:t>
            </a:r>
            <a:endParaRPr lang="it-IT" sz="3200" b="1" dirty="0"/>
          </a:p>
          <a:p>
            <a:endParaRPr lang="it-IT" dirty="0"/>
          </a:p>
        </p:txBody>
      </p:sp>
    </p:spTree>
    <p:extLst>
      <p:ext uri="{BB962C8B-B14F-4D97-AF65-F5344CB8AC3E}">
        <p14:creationId xmlns:p14="http://schemas.microsoft.com/office/powerpoint/2010/main" val="164252182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1D17A95-488F-2C42-BACE-FB8B2C74E972}"/>
              </a:ext>
            </a:extLst>
          </p:cNvPr>
          <p:cNvSpPr>
            <a:spLocks noGrp="1"/>
          </p:cNvSpPr>
          <p:nvPr>
            <p:ph type="title"/>
          </p:nvPr>
        </p:nvSpPr>
        <p:spPr>
          <a:xfrm>
            <a:off x="2895600" y="764373"/>
            <a:ext cx="8610600" cy="1074937"/>
          </a:xfrm>
        </p:spPr>
        <p:txBody>
          <a:bodyPr>
            <a:normAutofit fontScale="90000"/>
          </a:bodyPr>
          <a:lstStyle/>
          <a:p>
            <a:r>
              <a:rPr lang="it-IT" b="1" i="1" dirty="0"/>
              <a:t>SUI IURIS </a:t>
            </a:r>
            <a:r>
              <a:rPr lang="it-IT" b="1" dirty="0"/>
              <a:t>INCAPACI D’AGI</a:t>
            </a:r>
            <a:r>
              <a:rPr lang="it-IT" dirty="0"/>
              <a:t>RE:</a:t>
            </a:r>
            <a:br>
              <a:rPr lang="it-IT" dirty="0"/>
            </a:br>
            <a:r>
              <a:rPr lang="it-IT" u="sng" dirty="0"/>
              <a:t>MINORI DI 25 ANNI</a:t>
            </a:r>
          </a:p>
        </p:txBody>
      </p:sp>
      <p:sp>
        <p:nvSpPr>
          <p:cNvPr id="3" name="Segnaposto contenuto 2">
            <a:extLst>
              <a:ext uri="{FF2B5EF4-FFF2-40B4-BE49-F238E27FC236}">
                <a16:creationId xmlns:a16="http://schemas.microsoft.com/office/drawing/2014/main" id="{DF3C0291-BB8A-924C-8B35-1A506A9E9485}"/>
              </a:ext>
            </a:extLst>
          </p:cNvPr>
          <p:cNvSpPr>
            <a:spLocks noGrp="1"/>
          </p:cNvSpPr>
          <p:nvPr>
            <p:ph idx="1"/>
          </p:nvPr>
        </p:nvSpPr>
        <p:spPr>
          <a:xfrm>
            <a:off x="685800" y="1912884"/>
            <a:ext cx="10820400" cy="4614040"/>
          </a:xfrm>
        </p:spPr>
        <p:txBody>
          <a:bodyPr>
            <a:normAutofit fontScale="92500" lnSpcReduction="10000"/>
          </a:bodyPr>
          <a:lstStyle/>
          <a:p>
            <a:pPr algn="just"/>
            <a:r>
              <a:rPr lang="it-IT" sz="2800" dirty="0"/>
              <a:t>Il pretore, nello spirito della legge </a:t>
            </a:r>
            <a:r>
              <a:rPr lang="it-IT" sz="2800" i="1" dirty="0" err="1"/>
              <a:t>Laetoria</a:t>
            </a:r>
            <a:r>
              <a:rPr lang="it-IT" sz="2800" dirty="0"/>
              <a:t>, propone altri rimedi a tutela dei minori (puberi e </a:t>
            </a:r>
            <a:r>
              <a:rPr lang="it-IT" sz="2800" i="1" dirty="0"/>
              <a:t>sui </a:t>
            </a:r>
            <a:r>
              <a:rPr lang="it-IT" sz="2800" i="1" dirty="0" err="1"/>
              <a:t>iuris</a:t>
            </a:r>
            <a:r>
              <a:rPr lang="it-IT" sz="2800" dirty="0"/>
              <a:t>) di 25 anni sul semplice presupposto che essi avessero subito un pregiudizio patrimoniale: </a:t>
            </a:r>
          </a:p>
          <a:p>
            <a:pPr algn="just"/>
            <a:r>
              <a:rPr lang="it-IT" sz="2800" b="1" i="1" u="sng" dirty="0"/>
              <a:t>EXCEPTIO LEGIS LAETORIAE</a:t>
            </a:r>
            <a:r>
              <a:rPr lang="it-IT" sz="2800" i="1" dirty="0"/>
              <a:t>: </a:t>
            </a:r>
            <a:r>
              <a:rPr lang="it-IT" sz="2800" dirty="0"/>
              <a:t>a difesa del minore che avesse compiuto un negozio pregiudizievole, convenuto in giudizio per l'adempimento </a:t>
            </a:r>
          </a:p>
          <a:p>
            <a:pPr algn="just"/>
            <a:endParaRPr lang="it-IT" sz="2800" i="1" dirty="0"/>
          </a:p>
          <a:p>
            <a:pPr algn="just"/>
            <a:r>
              <a:rPr lang="it-IT" sz="2800" b="1" i="1" u="sng" dirty="0"/>
              <a:t>RESTITUTIO IN INTEGRUM PROPTER AETATEM</a:t>
            </a:r>
            <a:r>
              <a:rPr lang="it-IT" sz="2800" i="1" dirty="0"/>
              <a:t>: </a:t>
            </a:r>
            <a:r>
              <a:rPr lang="it-IT" sz="2800" dirty="0"/>
              <a:t>quando il negozio avesse già prodotti i propri effetti a danno del minore; in seguito all'emanazione del provvedimento il minore poteva chiedere le azioni che più non gli sarebbero spettate </a:t>
            </a:r>
          </a:p>
          <a:p>
            <a:endParaRPr lang="it-IT" dirty="0"/>
          </a:p>
        </p:txBody>
      </p:sp>
    </p:spTree>
    <p:extLst>
      <p:ext uri="{BB962C8B-B14F-4D97-AF65-F5344CB8AC3E}">
        <p14:creationId xmlns:p14="http://schemas.microsoft.com/office/powerpoint/2010/main" val="23867542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113BAFD-8D86-7E4F-A7BC-1EB25EAB1121}"/>
              </a:ext>
            </a:extLst>
          </p:cNvPr>
          <p:cNvSpPr>
            <a:spLocks noGrp="1"/>
          </p:cNvSpPr>
          <p:nvPr>
            <p:ph type="title"/>
          </p:nvPr>
        </p:nvSpPr>
        <p:spPr/>
        <p:txBody>
          <a:bodyPr/>
          <a:lstStyle/>
          <a:p>
            <a:r>
              <a:rPr lang="it-IT" b="1" i="1" dirty="0"/>
              <a:t>SUI IURIS </a:t>
            </a:r>
            <a:r>
              <a:rPr lang="it-IT" b="1" dirty="0"/>
              <a:t>INCAPACI D’AGIRE</a:t>
            </a:r>
            <a:r>
              <a:rPr lang="it-IT" dirty="0"/>
              <a:t>:</a:t>
            </a:r>
            <a:br>
              <a:rPr lang="it-IT" dirty="0"/>
            </a:br>
            <a:r>
              <a:rPr lang="it-IT" u="sng" dirty="0"/>
              <a:t>MINORI DI 25 ANNI</a:t>
            </a:r>
          </a:p>
        </p:txBody>
      </p:sp>
      <p:sp>
        <p:nvSpPr>
          <p:cNvPr id="3" name="Segnaposto contenuto 2">
            <a:extLst>
              <a:ext uri="{FF2B5EF4-FFF2-40B4-BE49-F238E27FC236}">
                <a16:creationId xmlns:a16="http://schemas.microsoft.com/office/drawing/2014/main" id="{CCF07EA2-37C3-5842-AEFD-633D1FC24012}"/>
              </a:ext>
            </a:extLst>
          </p:cNvPr>
          <p:cNvSpPr>
            <a:spLocks noGrp="1"/>
          </p:cNvSpPr>
          <p:nvPr>
            <p:ph idx="1"/>
          </p:nvPr>
        </p:nvSpPr>
        <p:spPr>
          <a:xfrm>
            <a:off x="189186" y="2057402"/>
            <a:ext cx="11866180" cy="4466084"/>
          </a:xfrm>
        </p:spPr>
        <p:txBody>
          <a:bodyPr>
            <a:normAutofit/>
          </a:bodyPr>
          <a:lstStyle/>
          <a:p>
            <a:pPr algn="just"/>
            <a:r>
              <a:rPr lang="it-IT" sz="2800" dirty="0"/>
              <a:t>La protezione pretoria produsse riluttanza a contrarre con i minori per il rischio che l’atto compiuto rimanesse poi senza effetti</a:t>
            </a:r>
          </a:p>
          <a:p>
            <a:pPr algn="just"/>
            <a:r>
              <a:rPr lang="it-IT" sz="2800" dirty="0"/>
              <a:t>Per permettere di contrattare con sicurezza con un minore viene allora introdotta la </a:t>
            </a:r>
            <a:r>
              <a:rPr lang="it-IT" sz="2800" b="1" u="sng" dirty="0"/>
              <a:t>CURATELA</a:t>
            </a:r>
            <a:r>
              <a:rPr lang="it-IT" sz="2800" dirty="0"/>
              <a:t>: su iniziativa dello stesso minore, </a:t>
            </a:r>
            <a:r>
              <a:rPr lang="it-IT" sz="2800" i="1" dirty="0"/>
              <a:t>sui </a:t>
            </a:r>
            <a:r>
              <a:rPr lang="it-IT" sz="2800" i="1" dirty="0" err="1"/>
              <a:t>iuris</a:t>
            </a:r>
            <a:r>
              <a:rPr lang="it-IT" sz="2800" dirty="0"/>
              <a:t>, il pretore nomina un curatore che lo assiste nella conclusione degli atti (che sarebbero comunque validi per </a:t>
            </a:r>
            <a:r>
              <a:rPr lang="it-IT" sz="2800" i="1" dirty="0" err="1"/>
              <a:t>ius</a:t>
            </a:r>
            <a:r>
              <a:rPr lang="it-IT" sz="2800" i="1" dirty="0"/>
              <a:t> civile</a:t>
            </a:r>
            <a:r>
              <a:rPr lang="it-IT" sz="2800" dirty="0"/>
              <a:t>, ma attaccabili con gli strumenti pretori) e può anche gestire direttamente il patrimonio del minore (</a:t>
            </a:r>
            <a:r>
              <a:rPr lang="it-IT" sz="2800" i="1" dirty="0" err="1"/>
              <a:t>negotiorum</a:t>
            </a:r>
            <a:r>
              <a:rPr lang="it-IT" sz="2800" i="1" dirty="0"/>
              <a:t> </a:t>
            </a:r>
            <a:r>
              <a:rPr lang="it-IT" sz="2800" i="1" dirty="0" err="1"/>
              <a:t>gestio</a:t>
            </a:r>
            <a:r>
              <a:rPr lang="it-IT" sz="2800" dirty="0"/>
              <a:t>)</a:t>
            </a:r>
          </a:p>
          <a:p>
            <a:pPr algn="just"/>
            <a:r>
              <a:rPr lang="it-IT" sz="2800" dirty="0"/>
              <a:t>Se l’atto è compiuto con l’assistenza del curatore, esso diviene inattaccabile.</a:t>
            </a:r>
          </a:p>
          <a:p>
            <a:endParaRPr lang="it-IT" dirty="0"/>
          </a:p>
        </p:txBody>
      </p:sp>
    </p:spTree>
    <p:extLst>
      <p:ext uri="{BB962C8B-B14F-4D97-AF65-F5344CB8AC3E}">
        <p14:creationId xmlns:p14="http://schemas.microsoft.com/office/powerpoint/2010/main" val="10963936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74C91F0-6AD6-7941-9FA1-D068BF55CF2C}"/>
              </a:ext>
            </a:extLst>
          </p:cNvPr>
          <p:cNvSpPr>
            <a:spLocks noGrp="1"/>
          </p:cNvSpPr>
          <p:nvPr>
            <p:ph type="title"/>
          </p:nvPr>
        </p:nvSpPr>
        <p:spPr>
          <a:xfrm>
            <a:off x="2895600" y="764373"/>
            <a:ext cx="8610600" cy="1032896"/>
          </a:xfrm>
        </p:spPr>
        <p:txBody>
          <a:bodyPr>
            <a:normAutofit fontScale="90000"/>
          </a:bodyPr>
          <a:lstStyle/>
          <a:p>
            <a:r>
              <a:rPr lang="it-IT" dirty="0"/>
              <a:t>CAPACITA' D'AGIRE </a:t>
            </a:r>
            <a:br>
              <a:rPr lang="it-IT" dirty="0"/>
            </a:br>
            <a:endParaRPr lang="it-IT" dirty="0"/>
          </a:p>
        </p:txBody>
      </p:sp>
      <p:sp>
        <p:nvSpPr>
          <p:cNvPr id="3" name="Segnaposto contenuto 2">
            <a:extLst>
              <a:ext uri="{FF2B5EF4-FFF2-40B4-BE49-F238E27FC236}">
                <a16:creationId xmlns:a16="http://schemas.microsoft.com/office/drawing/2014/main" id="{D7BEECE9-EDBE-324E-B176-36D648240507}"/>
              </a:ext>
            </a:extLst>
          </p:cNvPr>
          <p:cNvSpPr>
            <a:spLocks noGrp="1"/>
          </p:cNvSpPr>
          <p:nvPr>
            <p:ph idx="1"/>
          </p:nvPr>
        </p:nvSpPr>
        <p:spPr>
          <a:xfrm>
            <a:off x="685800" y="1902372"/>
            <a:ext cx="10820400" cy="4740166"/>
          </a:xfrm>
        </p:spPr>
        <p:txBody>
          <a:bodyPr>
            <a:normAutofit/>
          </a:bodyPr>
          <a:lstStyle/>
          <a:p>
            <a:pPr marL="0" indent="0" algn="just">
              <a:buNone/>
            </a:pPr>
            <a:endParaRPr lang="it-IT" sz="3600" b="1" dirty="0"/>
          </a:p>
          <a:p>
            <a:pPr marL="0" indent="0" algn="just">
              <a:buNone/>
            </a:pPr>
            <a:r>
              <a:rPr lang="it-IT" sz="3600" b="1" dirty="0" err="1"/>
              <a:t>Idoneita</a:t>
            </a:r>
            <a:r>
              <a:rPr lang="it-IT" sz="3600" b="1" dirty="0"/>
              <a:t>̀ a operare direttamente nel mondo del diritto, a compiere personalmente atti giuridici validi ed efficaci. </a:t>
            </a:r>
          </a:p>
          <a:p>
            <a:pPr algn="just"/>
            <a:endParaRPr lang="it-IT" sz="2400" dirty="0"/>
          </a:p>
        </p:txBody>
      </p:sp>
    </p:spTree>
    <p:extLst>
      <p:ext uri="{BB962C8B-B14F-4D97-AF65-F5344CB8AC3E}">
        <p14:creationId xmlns:p14="http://schemas.microsoft.com/office/powerpoint/2010/main" val="89227422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3712494-C4D3-C94E-AB49-5609CCD292A0}"/>
              </a:ext>
            </a:extLst>
          </p:cNvPr>
          <p:cNvSpPr>
            <a:spLocks noGrp="1"/>
          </p:cNvSpPr>
          <p:nvPr>
            <p:ph type="title"/>
          </p:nvPr>
        </p:nvSpPr>
        <p:spPr/>
        <p:txBody>
          <a:bodyPr/>
          <a:lstStyle/>
          <a:p>
            <a:r>
              <a:rPr lang="it-IT" dirty="0"/>
              <a:t>MINORIDI 25 ANNI</a:t>
            </a:r>
          </a:p>
        </p:txBody>
      </p:sp>
      <p:sp>
        <p:nvSpPr>
          <p:cNvPr id="3" name="Segnaposto contenuto 2">
            <a:extLst>
              <a:ext uri="{FF2B5EF4-FFF2-40B4-BE49-F238E27FC236}">
                <a16:creationId xmlns:a16="http://schemas.microsoft.com/office/drawing/2014/main" id="{5E7B0B6B-000B-C248-B751-83CB5E97C4FD}"/>
              </a:ext>
            </a:extLst>
          </p:cNvPr>
          <p:cNvSpPr>
            <a:spLocks noGrp="1"/>
          </p:cNvSpPr>
          <p:nvPr>
            <p:ph idx="1"/>
          </p:nvPr>
        </p:nvSpPr>
        <p:spPr/>
        <p:txBody>
          <a:bodyPr>
            <a:normAutofit/>
          </a:bodyPr>
          <a:lstStyle/>
          <a:p>
            <a:pPr algn="just"/>
            <a:r>
              <a:rPr lang="it-IT" sz="2800" dirty="0"/>
              <a:t>Ne derivò la concezione per cui le persone erano incapaci di agire finché non avevano superato i 25 anni di età.</a:t>
            </a:r>
          </a:p>
          <a:p>
            <a:pPr algn="just"/>
            <a:endParaRPr lang="it-IT" sz="2800" dirty="0"/>
          </a:p>
          <a:p>
            <a:pPr algn="just"/>
            <a:r>
              <a:rPr lang="it-IT" sz="2800" dirty="0"/>
              <a:t>Costantino introdusse la </a:t>
            </a:r>
            <a:r>
              <a:rPr lang="it-IT" sz="2800" i="1" dirty="0"/>
              <a:t>venia </a:t>
            </a:r>
            <a:r>
              <a:rPr lang="it-IT" sz="2800" i="1" dirty="0" err="1"/>
              <a:t>aetatis</a:t>
            </a:r>
            <a:r>
              <a:rPr lang="it-IT" sz="2800" dirty="0"/>
              <a:t>: possibilità per l’uomo di 20 anni e la donna di 18 di essere esonerati dalla cura, se dimostravano di sapere gestire i propri affari</a:t>
            </a:r>
          </a:p>
        </p:txBody>
      </p:sp>
    </p:spTree>
    <p:extLst>
      <p:ext uri="{BB962C8B-B14F-4D97-AF65-F5344CB8AC3E}">
        <p14:creationId xmlns:p14="http://schemas.microsoft.com/office/powerpoint/2010/main" val="136213987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94B701-9ACD-3C4C-B29A-2669034A3F78}"/>
              </a:ext>
            </a:extLst>
          </p:cNvPr>
          <p:cNvSpPr>
            <a:spLocks noGrp="1"/>
          </p:cNvSpPr>
          <p:nvPr>
            <p:ph type="title"/>
          </p:nvPr>
        </p:nvSpPr>
        <p:spPr>
          <a:xfrm>
            <a:off x="2895600" y="557048"/>
            <a:ext cx="8610600" cy="1500353"/>
          </a:xfrm>
        </p:spPr>
        <p:txBody>
          <a:bodyPr>
            <a:normAutofit fontScale="90000"/>
          </a:bodyPr>
          <a:lstStyle/>
          <a:p>
            <a:r>
              <a:rPr lang="it-IT" i="1" dirty="0"/>
              <a:t>SUI IURIS </a:t>
            </a:r>
            <a:r>
              <a:rPr lang="it-IT" dirty="0"/>
              <a:t>INCAPACI D’AGIRE: </a:t>
            </a:r>
            <a:br>
              <a:rPr lang="it-IT" dirty="0"/>
            </a:br>
            <a:r>
              <a:rPr lang="it-IT" dirty="0"/>
              <a:t>INFERMI DI MENTE E PRODIGHI:</a:t>
            </a:r>
            <a:br>
              <a:rPr lang="it-IT" dirty="0"/>
            </a:br>
            <a:endParaRPr lang="it-IT" dirty="0"/>
          </a:p>
        </p:txBody>
      </p:sp>
      <p:sp>
        <p:nvSpPr>
          <p:cNvPr id="3" name="Segnaposto contenuto 2">
            <a:extLst>
              <a:ext uri="{FF2B5EF4-FFF2-40B4-BE49-F238E27FC236}">
                <a16:creationId xmlns:a16="http://schemas.microsoft.com/office/drawing/2014/main" id="{0E682EBB-9692-1842-B7BA-14EB2ED22BB0}"/>
              </a:ext>
            </a:extLst>
          </p:cNvPr>
          <p:cNvSpPr>
            <a:spLocks noGrp="1"/>
          </p:cNvSpPr>
          <p:nvPr>
            <p:ph idx="1"/>
          </p:nvPr>
        </p:nvSpPr>
        <p:spPr/>
        <p:txBody>
          <a:bodyPr>
            <a:normAutofit/>
          </a:bodyPr>
          <a:lstStyle/>
          <a:p>
            <a:pPr algn="just"/>
            <a:r>
              <a:rPr lang="it-IT" sz="2800" dirty="0"/>
              <a:t>Viene nominato un </a:t>
            </a:r>
            <a:r>
              <a:rPr lang="it-IT" sz="2800" b="1" i="1" u="sng" dirty="0"/>
              <a:t>curator </a:t>
            </a:r>
            <a:r>
              <a:rPr lang="it-IT" sz="2800" dirty="0"/>
              <a:t>che gestisce il loro patrimonio secondo lo schema della</a:t>
            </a:r>
            <a:r>
              <a:rPr lang="it-IT" sz="2800" u="sng" dirty="0"/>
              <a:t> </a:t>
            </a:r>
            <a:r>
              <a:rPr lang="it-IT" sz="2800" i="1" u="sng" dirty="0" err="1"/>
              <a:t>negotiorum</a:t>
            </a:r>
            <a:r>
              <a:rPr lang="it-IT" sz="2800" i="1" u="sng" dirty="0"/>
              <a:t> </a:t>
            </a:r>
            <a:r>
              <a:rPr lang="it-IT" sz="2800" i="1" u="sng" dirty="0" err="1"/>
              <a:t>gestio</a:t>
            </a:r>
            <a:r>
              <a:rPr lang="it-IT" sz="2800" i="1" u="sng" dirty="0"/>
              <a:t>.</a:t>
            </a:r>
            <a:endParaRPr lang="it-IT" sz="2800" u="sng" dirty="0"/>
          </a:p>
          <a:p>
            <a:pPr algn="just"/>
            <a:r>
              <a:rPr lang="it-IT" sz="2800" dirty="0"/>
              <a:t>Solo i prodighi possono compiere validamente gli atti che siano loro di vantaggio </a:t>
            </a:r>
          </a:p>
          <a:p>
            <a:pPr algn="just"/>
            <a:endParaRPr lang="it-IT" dirty="0"/>
          </a:p>
        </p:txBody>
      </p:sp>
    </p:spTree>
    <p:extLst>
      <p:ext uri="{BB962C8B-B14F-4D97-AF65-F5344CB8AC3E}">
        <p14:creationId xmlns:p14="http://schemas.microsoft.com/office/powerpoint/2010/main" val="121688516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B152D94-F924-2C4C-80DA-B97A663D7B93}"/>
              </a:ext>
            </a:extLst>
          </p:cNvPr>
          <p:cNvSpPr>
            <a:spLocks noGrp="1"/>
          </p:cNvSpPr>
          <p:nvPr>
            <p:ph type="title"/>
          </p:nvPr>
        </p:nvSpPr>
        <p:spPr/>
        <p:txBody>
          <a:bodyPr>
            <a:normAutofit/>
          </a:bodyPr>
          <a:lstStyle/>
          <a:p>
            <a:r>
              <a:rPr lang="it-IT" dirty="0"/>
              <a:t>DONNA ADULTA</a:t>
            </a:r>
            <a:br>
              <a:rPr lang="it-IT" dirty="0"/>
            </a:br>
            <a:endParaRPr lang="it-IT" dirty="0"/>
          </a:p>
        </p:txBody>
      </p:sp>
      <p:sp>
        <p:nvSpPr>
          <p:cNvPr id="3" name="Segnaposto contenuto 2">
            <a:extLst>
              <a:ext uri="{FF2B5EF4-FFF2-40B4-BE49-F238E27FC236}">
                <a16:creationId xmlns:a16="http://schemas.microsoft.com/office/drawing/2014/main" id="{90D42DD7-F29C-8D4A-82E9-B0C1F4DFE005}"/>
              </a:ext>
            </a:extLst>
          </p:cNvPr>
          <p:cNvSpPr>
            <a:spLocks noGrp="1"/>
          </p:cNvSpPr>
          <p:nvPr>
            <p:ph idx="1"/>
          </p:nvPr>
        </p:nvSpPr>
        <p:spPr>
          <a:xfrm>
            <a:off x="685800" y="1692166"/>
            <a:ext cx="10820400" cy="4526519"/>
          </a:xfrm>
        </p:spPr>
        <p:txBody>
          <a:bodyPr>
            <a:normAutofit/>
          </a:bodyPr>
          <a:lstStyle/>
          <a:p>
            <a:pPr algn="just"/>
            <a:r>
              <a:rPr lang="it-IT" sz="3200" dirty="0"/>
              <a:t>Inizialmente, se adulta e sana di mente, la donna ha capacità d'agire, ma parziale: se è </a:t>
            </a:r>
            <a:r>
              <a:rPr lang="it-IT" sz="3200" i="1" dirty="0"/>
              <a:t>sui </a:t>
            </a:r>
            <a:r>
              <a:rPr lang="it-IT" sz="3200" i="1" dirty="0" err="1"/>
              <a:t>iuris</a:t>
            </a:r>
            <a:r>
              <a:rPr lang="it-IT" sz="3200" dirty="0"/>
              <a:t> è, infatti, soggetta a tutela muliebre, non per incapacità naturale, ma per garantire la conservazione del patrimonio nella famiglia: tramite la tutela gli agnati controllano gli atti di disposizione del patrimonio</a:t>
            </a:r>
          </a:p>
          <a:p>
            <a:pPr algn="just"/>
            <a:r>
              <a:rPr lang="it-IT" sz="3200" dirty="0"/>
              <a:t> </a:t>
            </a:r>
          </a:p>
          <a:p>
            <a:pPr algn="just"/>
            <a:r>
              <a:rPr lang="it-IT" sz="3200" dirty="0"/>
              <a:t>tutela → </a:t>
            </a:r>
            <a:r>
              <a:rPr lang="it-IT" sz="3200" i="1" dirty="0" err="1"/>
              <a:t>interpositio</a:t>
            </a:r>
            <a:r>
              <a:rPr lang="it-IT" sz="3200" i="1" dirty="0"/>
              <a:t> </a:t>
            </a:r>
            <a:r>
              <a:rPr lang="it-IT" sz="3200" i="1" dirty="0" err="1"/>
              <a:t>auctoritatis</a:t>
            </a:r>
            <a:endParaRPr lang="it-IT" sz="3200" dirty="0"/>
          </a:p>
        </p:txBody>
      </p:sp>
    </p:spTree>
    <p:extLst>
      <p:ext uri="{BB962C8B-B14F-4D97-AF65-F5344CB8AC3E}">
        <p14:creationId xmlns:p14="http://schemas.microsoft.com/office/powerpoint/2010/main" val="424930143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E581965-15E5-0244-912D-E0AFCCFDF8C8}"/>
              </a:ext>
            </a:extLst>
          </p:cNvPr>
          <p:cNvSpPr>
            <a:spLocks noGrp="1"/>
          </p:cNvSpPr>
          <p:nvPr>
            <p:ph type="title"/>
          </p:nvPr>
        </p:nvSpPr>
        <p:spPr/>
        <p:txBody>
          <a:bodyPr/>
          <a:lstStyle/>
          <a:p>
            <a:r>
              <a:rPr lang="it-IT" dirty="0"/>
              <a:t>TUTELA MULIEBRE</a:t>
            </a:r>
          </a:p>
        </p:txBody>
      </p:sp>
      <p:sp>
        <p:nvSpPr>
          <p:cNvPr id="3" name="Segnaposto contenuto 2">
            <a:extLst>
              <a:ext uri="{FF2B5EF4-FFF2-40B4-BE49-F238E27FC236}">
                <a16:creationId xmlns:a16="http://schemas.microsoft.com/office/drawing/2014/main" id="{9B42A4BE-0E90-1547-960C-A45631C8CFBA}"/>
              </a:ext>
            </a:extLst>
          </p:cNvPr>
          <p:cNvSpPr>
            <a:spLocks noGrp="1"/>
          </p:cNvSpPr>
          <p:nvPr>
            <p:ph idx="1"/>
          </p:nvPr>
        </p:nvSpPr>
        <p:spPr>
          <a:xfrm>
            <a:off x="685800" y="1681655"/>
            <a:ext cx="10820400" cy="4929351"/>
          </a:xfrm>
        </p:spPr>
        <p:txBody>
          <a:bodyPr/>
          <a:lstStyle/>
          <a:p>
            <a:pPr algn="just"/>
            <a:r>
              <a:rPr lang="it-IT" sz="2800" dirty="0"/>
              <a:t>Il tutore – normalmente il parente in linea maschile più prossimo – non gestiva il patrimonio della donna; i suoi compiti erano solo di assistenza: egli doveva prestare l’</a:t>
            </a:r>
            <a:r>
              <a:rPr lang="it-IT" sz="2800" i="1" dirty="0" err="1"/>
              <a:t>auctoritas</a:t>
            </a:r>
            <a:r>
              <a:rPr lang="it-IT" sz="2800" i="1" dirty="0"/>
              <a:t> </a:t>
            </a:r>
            <a:r>
              <a:rPr lang="it-IT" sz="2800" dirty="0"/>
              <a:t>agli atti di disposizione del proprio patrimonio (alienazioni di </a:t>
            </a:r>
            <a:r>
              <a:rPr lang="it-IT" sz="2800" i="1" dirty="0"/>
              <a:t>res mancipi</a:t>
            </a:r>
            <a:r>
              <a:rPr lang="it-IT" sz="2800" dirty="0"/>
              <a:t>, affrancazioni di schiavi, assunzioni di obbligazioni) compiuti dalla donna </a:t>
            </a:r>
          </a:p>
          <a:p>
            <a:pPr algn="just"/>
            <a:endParaRPr lang="it-IT" sz="2800" dirty="0"/>
          </a:p>
          <a:p>
            <a:pPr algn="just"/>
            <a:r>
              <a:rPr lang="it-IT" sz="2800" dirty="0"/>
              <a:t>In epoca classica la tutela muliebre va perdendo significato: la donna può chiedere al pretore che costringa il tutore a prestare l’</a:t>
            </a:r>
            <a:r>
              <a:rPr lang="it-IT" sz="2800" i="1" dirty="0" err="1"/>
              <a:t>auctoritas</a:t>
            </a:r>
            <a:r>
              <a:rPr lang="it-IT" sz="2800" i="1" dirty="0"/>
              <a:t>.</a:t>
            </a:r>
            <a:endParaRPr lang="it-IT" sz="2800" dirty="0"/>
          </a:p>
          <a:p>
            <a:endParaRPr lang="it-IT" dirty="0"/>
          </a:p>
        </p:txBody>
      </p:sp>
    </p:spTree>
    <p:extLst>
      <p:ext uri="{BB962C8B-B14F-4D97-AF65-F5344CB8AC3E}">
        <p14:creationId xmlns:p14="http://schemas.microsoft.com/office/powerpoint/2010/main" val="91311516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1852D36-2219-B948-9B67-C43A25F6753D}"/>
              </a:ext>
            </a:extLst>
          </p:cNvPr>
          <p:cNvSpPr>
            <a:spLocks noGrp="1"/>
          </p:cNvSpPr>
          <p:nvPr>
            <p:ph type="title"/>
          </p:nvPr>
        </p:nvSpPr>
        <p:spPr/>
        <p:txBody>
          <a:bodyPr/>
          <a:lstStyle/>
          <a:p>
            <a:r>
              <a:rPr lang="it-IT" dirty="0"/>
              <a:t>TUTELA MULIEBRE</a:t>
            </a:r>
          </a:p>
        </p:txBody>
      </p:sp>
      <p:sp>
        <p:nvSpPr>
          <p:cNvPr id="3" name="Segnaposto contenuto 2">
            <a:extLst>
              <a:ext uri="{FF2B5EF4-FFF2-40B4-BE49-F238E27FC236}">
                <a16:creationId xmlns:a16="http://schemas.microsoft.com/office/drawing/2014/main" id="{0812FCBA-207C-AD4B-8EB1-E8C93C8FBC0B}"/>
              </a:ext>
            </a:extLst>
          </p:cNvPr>
          <p:cNvSpPr>
            <a:spLocks noGrp="1"/>
          </p:cNvSpPr>
          <p:nvPr>
            <p:ph idx="1"/>
          </p:nvPr>
        </p:nvSpPr>
        <p:spPr>
          <a:xfrm>
            <a:off x="685800" y="1849822"/>
            <a:ext cx="10820400" cy="4368864"/>
          </a:xfrm>
        </p:spPr>
        <p:txBody>
          <a:bodyPr/>
          <a:lstStyle/>
          <a:p>
            <a:pPr algn="just"/>
            <a:r>
              <a:rPr lang="it-IT" sz="2800" dirty="0"/>
              <a:t>In epoca classica la tutela muliebre va perdendo significato: la donna può chiedere al pretore che costringa il tutore a prestare l’</a:t>
            </a:r>
            <a:r>
              <a:rPr lang="it-IT" sz="2800" i="1" dirty="0" err="1"/>
              <a:t>auctoritas</a:t>
            </a:r>
            <a:r>
              <a:rPr lang="it-IT" sz="2800" i="1" dirty="0"/>
              <a:t>. </a:t>
            </a:r>
          </a:p>
          <a:p>
            <a:pPr algn="just"/>
            <a:endParaRPr lang="it-IT" sz="2800" i="1" dirty="0"/>
          </a:p>
          <a:p>
            <a:pPr algn="just"/>
            <a:r>
              <a:rPr lang="it-IT" sz="2800" dirty="0"/>
              <a:t>Augusto introduce il </a:t>
            </a:r>
            <a:r>
              <a:rPr lang="it-IT" sz="2800" i="1" dirty="0"/>
              <a:t>IUS LIBERORUM</a:t>
            </a:r>
          </a:p>
          <a:p>
            <a:pPr algn="just"/>
            <a:endParaRPr lang="it-IT" sz="2800" i="1" dirty="0"/>
          </a:p>
          <a:p>
            <a:pPr algn="just"/>
            <a:r>
              <a:rPr lang="it-IT" sz="2800" dirty="0"/>
              <a:t>Si riscontra un'evoluzione che porta alla scomparsa di ogni disparità di trattamento tra i due sessi.</a:t>
            </a:r>
          </a:p>
          <a:p>
            <a:endParaRPr lang="it-IT" dirty="0"/>
          </a:p>
        </p:txBody>
      </p:sp>
    </p:spTree>
    <p:extLst>
      <p:ext uri="{BB962C8B-B14F-4D97-AF65-F5344CB8AC3E}">
        <p14:creationId xmlns:p14="http://schemas.microsoft.com/office/powerpoint/2010/main" val="291130385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388072C-4063-2A43-B42D-9EF63407E121}"/>
              </a:ext>
            </a:extLst>
          </p:cNvPr>
          <p:cNvSpPr>
            <a:spLocks noGrp="1"/>
          </p:cNvSpPr>
          <p:nvPr>
            <p:ph type="title"/>
          </p:nvPr>
        </p:nvSpPr>
        <p:spPr/>
        <p:txBody>
          <a:bodyPr/>
          <a:lstStyle/>
          <a:p>
            <a:r>
              <a:rPr lang="it-IT" dirty="0"/>
              <a:t>RAPPRESENTANZA DIRETTA </a:t>
            </a:r>
            <a:br>
              <a:rPr lang="it-IT" dirty="0"/>
            </a:br>
            <a:endParaRPr lang="it-IT" dirty="0"/>
          </a:p>
        </p:txBody>
      </p:sp>
      <p:sp>
        <p:nvSpPr>
          <p:cNvPr id="3" name="Segnaposto contenuto 2">
            <a:extLst>
              <a:ext uri="{FF2B5EF4-FFF2-40B4-BE49-F238E27FC236}">
                <a16:creationId xmlns:a16="http://schemas.microsoft.com/office/drawing/2014/main" id="{1D169F5D-8CEB-4D44-9EE8-8974FC6BB35B}"/>
              </a:ext>
            </a:extLst>
          </p:cNvPr>
          <p:cNvSpPr>
            <a:spLocks noGrp="1"/>
          </p:cNvSpPr>
          <p:nvPr>
            <p:ph idx="1"/>
          </p:nvPr>
        </p:nvSpPr>
        <p:spPr>
          <a:xfrm>
            <a:off x="685800" y="1849821"/>
            <a:ext cx="10820400" cy="4571999"/>
          </a:xfrm>
        </p:spPr>
        <p:txBody>
          <a:bodyPr>
            <a:normAutofit/>
          </a:bodyPr>
          <a:lstStyle/>
          <a:p>
            <a:pPr algn="just"/>
            <a:r>
              <a:rPr lang="it-IT" sz="2800" dirty="0"/>
              <a:t>L’esperienza giuridica romana ammette in misura molto limitata la </a:t>
            </a:r>
            <a:r>
              <a:rPr lang="it-IT" sz="2800" b="1" u="sng" dirty="0"/>
              <a:t>RAPPRESENTANZA DIRETTA:</a:t>
            </a:r>
          </a:p>
          <a:p>
            <a:pPr algn="just"/>
            <a:r>
              <a:rPr lang="it-IT" sz="2800" dirty="0"/>
              <a:t>a) in campo processuale si riconosce che il </a:t>
            </a:r>
            <a:r>
              <a:rPr lang="it-IT" sz="2800" i="1" dirty="0"/>
              <a:t>cognitor </a:t>
            </a:r>
            <a:r>
              <a:rPr lang="it-IT" sz="2800" dirty="0"/>
              <a:t>possa agire in nome del rappresentato in modo tale che gli effetti processuali (e sostanziali) dell’azione si producevano direttamente ed esclusivamente nei confronti del </a:t>
            </a:r>
            <a:r>
              <a:rPr lang="it-IT" sz="2800" i="1" dirty="0"/>
              <a:t>dominus </a:t>
            </a:r>
            <a:r>
              <a:rPr lang="it-IT" sz="2800" i="1" dirty="0" err="1"/>
              <a:t>litis</a:t>
            </a:r>
            <a:r>
              <a:rPr lang="it-IT" sz="2800" dirty="0"/>
              <a:t>. </a:t>
            </a:r>
          </a:p>
          <a:p>
            <a:pPr algn="just"/>
            <a:r>
              <a:rPr lang="it-IT" sz="2800" dirty="0"/>
              <a:t>b) il tutore dell’impubere, i curatori ed anche il </a:t>
            </a:r>
            <a:r>
              <a:rPr lang="it-IT" sz="2800" i="1" dirty="0"/>
              <a:t>procurator omnium </a:t>
            </a:r>
            <a:r>
              <a:rPr lang="it-IT" sz="2800" i="1" dirty="0" err="1"/>
              <a:t>bonorum</a:t>
            </a:r>
            <a:r>
              <a:rPr lang="it-IT" sz="2800" i="1" dirty="0"/>
              <a:t> </a:t>
            </a:r>
            <a:r>
              <a:rPr lang="it-IT" sz="2800" dirty="0"/>
              <a:t>potevano compiere alcuni atti con effetti diretti ed esclusivi in testa all’amministrato. </a:t>
            </a:r>
          </a:p>
          <a:p>
            <a:pPr algn="just"/>
            <a:endParaRPr lang="it-IT" dirty="0"/>
          </a:p>
          <a:p>
            <a:pPr algn="just"/>
            <a:endParaRPr lang="it-IT" dirty="0"/>
          </a:p>
          <a:p>
            <a:endParaRPr lang="it-IT" dirty="0"/>
          </a:p>
          <a:p>
            <a:endParaRPr lang="it-IT" dirty="0"/>
          </a:p>
          <a:p>
            <a:endParaRPr lang="it-IT" dirty="0"/>
          </a:p>
        </p:txBody>
      </p:sp>
    </p:spTree>
    <p:extLst>
      <p:ext uri="{BB962C8B-B14F-4D97-AF65-F5344CB8AC3E}">
        <p14:creationId xmlns:p14="http://schemas.microsoft.com/office/powerpoint/2010/main" val="414695608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7583946-E3F6-F243-9B98-645A4DA00B10}"/>
              </a:ext>
            </a:extLst>
          </p:cNvPr>
          <p:cNvSpPr>
            <a:spLocks noGrp="1"/>
          </p:cNvSpPr>
          <p:nvPr>
            <p:ph type="title"/>
          </p:nvPr>
        </p:nvSpPr>
        <p:spPr/>
        <p:txBody>
          <a:bodyPr/>
          <a:lstStyle/>
          <a:p>
            <a:r>
              <a:rPr lang="it-IT" dirty="0"/>
              <a:t>RAPPRESENTANZA ORGANICA</a:t>
            </a:r>
            <a:br>
              <a:rPr lang="it-IT" dirty="0"/>
            </a:br>
            <a:endParaRPr lang="it-IT" dirty="0"/>
          </a:p>
        </p:txBody>
      </p:sp>
      <p:sp>
        <p:nvSpPr>
          <p:cNvPr id="3" name="Segnaposto contenuto 2">
            <a:extLst>
              <a:ext uri="{FF2B5EF4-FFF2-40B4-BE49-F238E27FC236}">
                <a16:creationId xmlns:a16="http://schemas.microsoft.com/office/drawing/2014/main" id="{1D4AA3F7-715F-B940-B4F4-3E1E7B5F347A}"/>
              </a:ext>
            </a:extLst>
          </p:cNvPr>
          <p:cNvSpPr>
            <a:spLocks noGrp="1"/>
          </p:cNvSpPr>
          <p:nvPr>
            <p:ph idx="1"/>
          </p:nvPr>
        </p:nvSpPr>
        <p:spPr>
          <a:xfrm>
            <a:off x="685800" y="2194560"/>
            <a:ext cx="10820400" cy="4300833"/>
          </a:xfrm>
        </p:spPr>
        <p:txBody>
          <a:bodyPr>
            <a:normAutofit/>
          </a:bodyPr>
          <a:lstStyle/>
          <a:p>
            <a:pPr algn="just"/>
            <a:r>
              <a:rPr lang="it-IT" sz="2800" dirty="0"/>
              <a:t>Il diritto romano conosce la C.D. RAPPRESENTANZA ORGANICA, per permettere alle persone giuridiche di agire nel mondo del diritto: vi erano delle persone fisiche che esprimevano una propria </a:t>
            </a:r>
            <a:r>
              <a:rPr lang="it-IT" sz="2800" dirty="0" err="1"/>
              <a:t>volonta</a:t>
            </a:r>
            <a:r>
              <a:rPr lang="it-IT" sz="2800" dirty="0"/>
              <a:t>̀ i cui effetti ricadevano sull’ente. </a:t>
            </a:r>
          </a:p>
          <a:p>
            <a:pPr algn="just"/>
            <a:r>
              <a:rPr lang="it-IT" sz="2800" dirty="0"/>
              <a:t>Uno schema analogo viene utilizzato per giustificare gli acquisti effettuati dal </a:t>
            </a:r>
            <a:r>
              <a:rPr lang="it-IT" sz="2800" i="1" dirty="0"/>
              <a:t>pater </a:t>
            </a:r>
            <a:r>
              <a:rPr lang="it-IT" sz="2800" i="1" dirty="0" err="1"/>
              <a:t>familias</a:t>
            </a:r>
            <a:r>
              <a:rPr lang="it-IT" sz="2800" i="1" dirty="0"/>
              <a:t> </a:t>
            </a:r>
            <a:r>
              <a:rPr lang="it-IT" sz="2800" dirty="0"/>
              <a:t>tramite i soggetti a </a:t>
            </a:r>
            <a:r>
              <a:rPr lang="it-IT" sz="2800" dirty="0" err="1"/>
              <a:t>potesta</a:t>
            </a:r>
            <a:r>
              <a:rPr lang="it-IT" sz="2800" dirty="0"/>
              <a:t>̀ capaci d’agire: essi infatti sono inseriti nell’organizzazione della famiglia e possono essere considerati degli organi del </a:t>
            </a:r>
            <a:r>
              <a:rPr lang="it-IT" sz="2800" i="1" dirty="0"/>
              <a:t>pater </a:t>
            </a:r>
            <a:r>
              <a:rPr lang="it-IT" sz="2800" i="1" dirty="0" err="1"/>
              <a:t>familias</a:t>
            </a:r>
            <a:r>
              <a:rPr lang="it-IT" sz="2800" i="1" dirty="0"/>
              <a:t> </a:t>
            </a:r>
            <a:endParaRPr lang="it-IT" sz="2800" dirty="0"/>
          </a:p>
          <a:p>
            <a:endParaRPr lang="it-IT" dirty="0"/>
          </a:p>
        </p:txBody>
      </p:sp>
    </p:spTree>
    <p:extLst>
      <p:ext uri="{BB962C8B-B14F-4D97-AF65-F5344CB8AC3E}">
        <p14:creationId xmlns:p14="http://schemas.microsoft.com/office/powerpoint/2010/main" val="150430304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033F9EF-24C9-2047-88AE-9EC2B090D7C6}"/>
              </a:ext>
            </a:extLst>
          </p:cNvPr>
          <p:cNvSpPr>
            <a:spLocks noGrp="1"/>
          </p:cNvSpPr>
          <p:nvPr>
            <p:ph type="title"/>
          </p:nvPr>
        </p:nvSpPr>
        <p:spPr/>
        <p:txBody>
          <a:bodyPr/>
          <a:lstStyle/>
          <a:p>
            <a:r>
              <a:rPr lang="it-IT" dirty="0"/>
              <a:t>RAPPRESENTANZA INDIRETTA</a:t>
            </a:r>
          </a:p>
        </p:txBody>
      </p:sp>
      <p:sp>
        <p:nvSpPr>
          <p:cNvPr id="3" name="Segnaposto contenuto 2">
            <a:extLst>
              <a:ext uri="{FF2B5EF4-FFF2-40B4-BE49-F238E27FC236}">
                <a16:creationId xmlns:a16="http://schemas.microsoft.com/office/drawing/2014/main" id="{B0B5F2F4-A2BE-924C-BB6C-8468A9698D3C}"/>
              </a:ext>
            </a:extLst>
          </p:cNvPr>
          <p:cNvSpPr>
            <a:spLocks noGrp="1"/>
          </p:cNvSpPr>
          <p:nvPr>
            <p:ph idx="1"/>
          </p:nvPr>
        </p:nvSpPr>
        <p:spPr/>
        <p:txBody>
          <a:bodyPr/>
          <a:lstStyle/>
          <a:p>
            <a:pPr algn="just"/>
            <a:r>
              <a:rPr lang="it-IT" sz="3200" dirty="0"/>
              <a:t>Si utilizzava spesso la C.D. RAPPRESENTANZA INDIRETTA: si poteva avere un incarico conferito tramite la </a:t>
            </a:r>
            <a:r>
              <a:rPr lang="it-IT" sz="3200" i="1" dirty="0" err="1"/>
              <a:t>praepositio</a:t>
            </a:r>
            <a:r>
              <a:rPr lang="it-IT" sz="3200" i="1" dirty="0"/>
              <a:t> </a:t>
            </a:r>
            <a:r>
              <a:rPr lang="it-IT" sz="3200" dirty="0"/>
              <a:t>a tutto il patrimonio oppure per un singolo affare (mandato), ovvero una </a:t>
            </a:r>
            <a:r>
              <a:rPr lang="it-IT" sz="3200" i="1" dirty="0" err="1"/>
              <a:t>negotiorum</a:t>
            </a:r>
            <a:r>
              <a:rPr lang="it-IT" sz="3200" i="1" dirty="0"/>
              <a:t> </a:t>
            </a:r>
            <a:r>
              <a:rPr lang="it-IT" sz="3200" i="1" dirty="0" err="1"/>
              <a:t>gestio</a:t>
            </a:r>
            <a:r>
              <a:rPr lang="it-IT" sz="3200"/>
              <a:t>, cioè̀ </a:t>
            </a:r>
            <a:r>
              <a:rPr lang="it-IT" sz="3200" dirty="0"/>
              <a:t>una gestione di affari altrui effettuata da parte di chi non ne avesse ricevuto incarico. </a:t>
            </a:r>
          </a:p>
          <a:p>
            <a:endParaRPr lang="it-IT" dirty="0"/>
          </a:p>
        </p:txBody>
      </p:sp>
    </p:spTree>
    <p:extLst>
      <p:ext uri="{BB962C8B-B14F-4D97-AF65-F5344CB8AC3E}">
        <p14:creationId xmlns:p14="http://schemas.microsoft.com/office/powerpoint/2010/main" val="35828339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24EE932-2238-4D45-9151-CB2137288447}"/>
              </a:ext>
            </a:extLst>
          </p:cNvPr>
          <p:cNvSpPr>
            <a:spLocks noGrp="1"/>
          </p:cNvSpPr>
          <p:nvPr>
            <p:ph type="title"/>
          </p:nvPr>
        </p:nvSpPr>
        <p:spPr/>
        <p:txBody>
          <a:bodyPr/>
          <a:lstStyle/>
          <a:p>
            <a:r>
              <a:rPr lang="it-IT" dirty="0"/>
              <a:t>CAPACITA' D'AGIRE</a:t>
            </a:r>
          </a:p>
        </p:txBody>
      </p:sp>
      <p:sp>
        <p:nvSpPr>
          <p:cNvPr id="3" name="Segnaposto contenuto 2">
            <a:extLst>
              <a:ext uri="{FF2B5EF4-FFF2-40B4-BE49-F238E27FC236}">
                <a16:creationId xmlns:a16="http://schemas.microsoft.com/office/drawing/2014/main" id="{A084E81A-9A51-A340-A55A-C0068A4FFA3A}"/>
              </a:ext>
            </a:extLst>
          </p:cNvPr>
          <p:cNvSpPr>
            <a:spLocks noGrp="1"/>
          </p:cNvSpPr>
          <p:nvPr>
            <p:ph idx="1"/>
          </p:nvPr>
        </p:nvSpPr>
        <p:spPr>
          <a:xfrm>
            <a:off x="685800" y="1723697"/>
            <a:ext cx="10820400" cy="4771696"/>
          </a:xfrm>
        </p:spPr>
        <p:txBody>
          <a:bodyPr>
            <a:normAutofit lnSpcReduction="10000"/>
          </a:bodyPr>
          <a:lstStyle/>
          <a:p>
            <a:pPr marL="0" indent="0" algn="just">
              <a:buNone/>
            </a:pPr>
            <a:r>
              <a:rPr lang="it-IT" sz="3200" dirty="0"/>
              <a:t>Compete solo alle persone fisiche e </a:t>
            </a:r>
            <a:r>
              <a:rPr lang="it-IT" sz="3200" u="sng" dirty="0"/>
              <a:t>oggi </a:t>
            </a:r>
            <a:r>
              <a:rPr lang="it-IT" sz="3200" b="1" u="sng" dirty="0"/>
              <a:t>presuppone necessariamente la capacità giuridica</a:t>
            </a:r>
            <a:r>
              <a:rPr lang="it-IT" sz="3200" dirty="0"/>
              <a:t>. </a:t>
            </a:r>
          </a:p>
          <a:p>
            <a:pPr marL="0" indent="0" algn="just">
              <a:buNone/>
            </a:pPr>
            <a:r>
              <a:rPr lang="it-IT" sz="3200" dirty="0"/>
              <a:t>Oggi è riconosciuta a tutti gli esseri umani intellettualmente capaci; sono esclusi: </a:t>
            </a:r>
          </a:p>
          <a:p>
            <a:pPr marL="0" indent="0" algn="just">
              <a:buNone/>
            </a:pPr>
            <a:endParaRPr lang="it-IT" sz="3200" dirty="0"/>
          </a:p>
          <a:p>
            <a:pPr marL="0" indent="0" algn="just">
              <a:buNone/>
            </a:pPr>
            <a:r>
              <a:rPr lang="it-IT" sz="3200" dirty="0"/>
              <a:t>a) i minori di </a:t>
            </a:r>
            <a:r>
              <a:rPr lang="it-IT" sz="3200" dirty="0" err="1"/>
              <a:t>eta</a:t>
            </a:r>
            <a:r>
              <a:rPr lang="it-IT" sz="3200" dirty="0"/>
              <a:t>̀ (art. 2 c.c.)</a:t>
            </a:r>
          </a:p>
          <a:p>
            <a:pPr marL="0" indent="0" algn="just">
              <a:buNone/>
            </a:pPr>
            <a:endParaRPr lang="it-IT" sz="3200" dirty="0"/>
          </a:p>
          <a:p>
            <a:pPr marL="0" indent="0" algn="just">
              <a:buNone/>
            </a:pPr>
            <a:r>
              <a:rPr lang="it-IT" sz="3200" dirty="0"/>
              <a:t>b) gli infermi di mente (titolo XII del libro I, art. 414 ss., </a:t>
            </a:r>
            <a:r>
              <a:rPr lang="it-IT" sz="3200" dirty="0" err="1"/>
              <a:t>nonche</a:t>
            </a:r>
            <a:r>
              <a:rPr lang="it-IT" sz="3200" dirty="0"/>
              <a:t>́ varie norme a seconda dei diversi atti: artt. 428; 591; 1425). </a:t>
            </a:r>
          </a:p>
          <a:p>
            <a:endParaRPr lang="it-IT" dirty="0"/>
          </a:p>
        </p:txBody>
      </p:sp>
    </p:spTree>
    <p:extLst>
      <p:ext uri="{BB962C8B-B14F-4D97-AF65-F5344CB8AC3E}">
        <p14:creationId xmlns:p14="http://schemas.microsoft.com/office/powerpoint/2010/main" val="21629644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A761682-84A6-FE4A-8CA4-B4A134275C56}"/>
              </a:ext>
            </a:extLst>
          </p:cNvPr>
          <p:cNvSpPr>
            <a:spLocks noGrp="1"/>
          </p:cNvSpPr>
          <p:nvPr>
            <p:ph type="title"/>
          </p:nvPr>
        </p:nvSpPr>
        <p:spPr/>
        <p:txBody>
          <a:bodyPr/>
          <a:lstStyle/>
          <a:p>
            <a:r>
              <a:rPr lang="it-IT" dirty="0"/>
              <a:t>RAPPRESENTANZA </a:t>
            </a:r>
            <a:br>
              <a:rPr lang="it-IT" dirty="0"/>
            </a:br>
            <a:endParaRPr lang="it-IT" dirty="0"/>
          </a:p>
        </p:txBody>
      </p:sp>
      <p:sp>
        <p:nvSpPr>
          <p:cNvPr id="3" name="Segnaposto contenuto 2">
            <a:extLst>
              <a:ext uri="{FF2B5EF4-FFF2-40B4-BE49-F238E27FC236}">
                <a16:creationId xmlns:a16="http://schemas.microsoft.com/office/drawing/2014/main" id="{90D39F29-159A-4E4A-AFEC-EED2E0E7485C}"/>
              </a:ext>
            </a:extLst>
          </p:cNvPr>
          <p:cNvSpPr>
            <a:spLocks noGrp="1"/>
          </p:cNvSpPr>
          <p:nvPr>
            <p:ph idx="1"/>
          </p:nvPr>
        </p:nvSpPr>
        <p:spPr>
          <a:xfrm>
            <a:off x="685800" y="1660634"/>
            <a:ext cx="10820400" cy="5108028"/>
          </a:xfrm>
        </p:spPr>
        <p:txBody>
          <a:bodyPr>
            <a:normAutofit fontScale="92500"/>
          </a:bodyPr>
          <a:lstStyle/>
          <a:p>
            <a:pPr algn="just"/>
            <a:r>
              <a:rPr lang="it-IT" sz="3600" dirty="0"/>
              <a:t>Non sempre si </a:t>
            </a:r>
            <a:r>
              <a:rPr lang="it-IT" sz="3600" dirty="0" err="1"/>
              <a:t>puo</a:t>
            </a:r>
            <a:r>
              <a:rPr lang="it-IT" sz="3600" dirty="0"/>
              <a:t>̀ o si vuole agire personalmente; talora si attribuisce ad una persona il potere di disporre dei propri interessi. Si distingue oggi tra: </a:t>
            </a:r>
          </a:p>
          <a:p>
            <a:pPr algn="just"/>
            <a:r>
              <a:rPr lang="it-IT" sz="3600" b="1" dirty="0"/>
              <a:t>- RAPPRESENTANZA DIRETTA</a:t>
            </a:r>
            <a:r>
              <a:rPr lang="it-IT" sz="3600" dirty="0"/>
              <a:t>: </a:t>
            </a:r>
            <a:r>
              <a:rPr lang="it-IT" sz="3600" u="sng" dirty="0"/>
              <a:t>un soggetto agisce in nome e per conto altrui</a:t>
            </a:r>
            <a:r>
              <a:rPr lang="it-IT" sz="3600" dirty="0"/>
              <a:t>, di modo che gli effetti si producono immediatamente ed esclusivamente in testa al rappresentato. </a:t>
            </a:r>
          </a:p>
          <a:p>
            <a:pPr algn="just"/>
            <a:r>
              <a:rPr lang="it-IT" sz="3600" dirty="0" err="1"/>
              <a:t>Puo</a:t>
            </a:r>
            <a:r>
              <a:rPr lang="it-IT" sz="3600" dirty="0"/>
              <a:t>̀ essere volontaria, per conferire la quale è necessario rilasciare una procura, o legale. </a:t>
            </a:r>
          </a:p>
          <a:p>
            <a:pPr marL="0" indent="0" algn="just">
              <a:buNone/>
            </a:pPr>
            <a:r>
              <a:rPr lang="it-IT" sz="3600" dirty="0"/>
              <a:t>È l’unica forma di rappresentanza vera e propria </a:t>
            </a:r>
          </a:p>
          <a:p>
            <a:endParaRPr lang="it-IT" dirty="0"/>
          </a:p>
        </p:txBody>
      </p:sp>
    </p:spTree>
    <p:extLst>
      <p:ext uri="{BB962C8B-B14F-4D97-AF65-F5344CB8AC3E}">
        <p14:creationId xmlns:p14="http://schemas.microsoft.com/office/powerpoint/2010/main" val="23532097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659F6D6-C471-234D-9E25-B7208538F5F6}"/>
              </a:ext>
            </a:extLst>
          </p:cNvPr>
          <p:cNvSpPr>
            <a:spLocks noGrp="1"/>
          </p:cNvSpPr>
          <p:nvPr>
            <p:ph type="title"/>
          </p:nvPr>
        </p:nvSpPr>
        <p:spPr/>
        <p:txBody>
          <a:bodyPr/>
          <a:lstStyle/>
          <a:p>
            <a:r>
              <a:rPr lang="it-IT" b="1" dirty="0"/>
              <a:t>RAPPRESENTANZA INDIRETTA</a:t>
            </a:r>
            <a:endParaRPr lang="it-IT" dirty="0"/>
          </a:p>
        </p:txBody>
      </p:sp>
      <p:sp>
        <p:nvSpPr>
          <p:cNvPr id="3" name="Segnaposto contenuto 2">
            <a:extLst>
              <a:ext uri="{FF2B5EF4-FFF2-40B4-BE49-F238E27FC236}">
                <a16:creationId xmlns:a16="http://schemas.microsoft.com/office/drawing/2014/main" id="{1AA1507D-C9A3-264C-90C2-4BC329E5E81B}"/>
              </a:ext>
            </a:extLst>
          </p:cNvPr>
          <p:cNvSpPr>
            <a:spLocks noGrp="1"/>
          </p:cNvSpPr>
          <p:nvPr>
            <p:ph idx="1"/>
          </p:nvPr>
        </p:nvSpPr>
        <p:spPr>
          <a:xfrm>
            <a:off x="685800" y="1797269"/>
            <a:ext cx="10820400" cy="4698123"/>
          </a:xfrm>
        </p:spPr>
        <p:txBody>
          <a:bodyPr>
            <a:normAutofit lnSpcReduction="10000"/>
          </a:bodyPr>
          <a:lstStyle/>
          <a:p>
            <a:pPr marL="0" indent="0" algn="just">
              <a:buNone/>
            </a:pPr>
            <a:r>
              <a:rPr lang="it-IT" sz="3500" dirty="0"/>
              <a:t>- </a:t>
            </a:r>
            <a:r>
              <a:rPr lang="it-IT" sz="3500" b="1" dirty="0"/>
              <a:t>c.d. RAPPRESENTANZA INDIRETTA </a:t>
            </a:r>
            <a:r>
              <a:rPr lang="it-IT" sz="3500" dirty="0"/>
              <a:t>(o interposizione </a:t>
            </a:r>
            <a:r>
              <a:rPr lang="it-IT" sz="3500" dirty="0" err="1"/>
              <a:t>gestoria</a:t>
            </a:r>
            <a:r>
              <a:rPr lang="it-IT" sz="3500" dirty="0"/>
              <a:t>): un soggetto </a:t>
            </a:r>
            <a:r>
              <a:rPr lang="it-IT" sz="3500" dirty="0" err="1"/>
              <a:t>puo</a:t>
            </a:r>
            <a:r>
              <a:rPr lang="it-IT" sz="3500" dirty="0"/>
              <a:t>̀ </a:t>
            </a:r>
            <a:r>
              <a:rPr lang="it-IT" sz="3500" u="sng" dirty="0"/>
              <a:t>agire in nome proprio, ma per conto di un altro</a:t>
            </a:r>
            <a:r>
              <a:rPr lang="it-IT" sz="3500" dirty="0"/>
              <a:t>, perché́ quello gli conferisce l’incarico (mandato) ovvero perché gli pare utile intervenire (gestione di affari altrui volontaria o necessaria). </a:t>
            </a:r>
          </a:p>
          <a:p>
            <a:pPr algn="just"/>
            <a:r>
              <a:rPr lang="it-IT" sz="3500" dirty="0"/>
              <a:t>Egli diventa personalmente titolare delle situazioni soggettive che derivino dagli atti compiuti, ma è tenuto a ritrasferirle all’interessato, il quale è obbligato a riceverle. </a:t>
            </a:r>
          </a:p>
          <a:p>
            <a:endParaRPr lang="it-IT" dirty="0"/>
          </a:p>
        </p:txBody>
      </p:sp>
    </p:spTree>
    <p:extLst>
      <p:ext uri="{BB962C8B-B14F-4D97-AF65-F5344CB8AC3E}">
        <p14:creationId xmlns:p14="http://schemas.microsoft.com/office/powerpoint/2010/main" val="31797657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04FA6C-490E-5647-8641-B291E52FDE2C}"/>
              </a:ext>
            </a:extLst>
          </p:cNvPr>
          <p:cNvSpPr>
            <a:spLocks noGrp="1"/>
          </p:cNvSpPr>
          <p:nvPr>
            <p:ph type="title"/>
          </p:nvPr>
        </p:nvSpPr>
        <p:spPr>
          <a:xfrm>
            <a:off x="1271752" y="0"/>
            <a:ext cx="10234448" cy="1776248"/>
          </a:xfrm>
        </p:spPr>
        <p:txBody>
          <a:bodyPr>
            <a:normAutofit/>
          </a:bodyPr>
          <a:lstStyle/>
          <a:p>
            <a:r>
              <a:rPr lang="it-IT" dirty="0"/>
              <a:t>CAPACITA' GIURIDICA </a:t>
            </a:r>
            <a:br>
              <a:rPr lang="it-IT" dirty="0"/>
            </a:br>
            <a:r>
              <a:rPr lang="it-IT" dirty="0"/>
              <a:t>DELLE PERSONE FISICHE  </a:t>
            </a:r>
            <a:br>
              <a:rPr lang="it-IT" dirty="0"/>
            </a:br>
            <a:r>
              <a:rPr lang="it-IT" dirty="0"/>
              <a:t>IN DIRITTO ROMANO</a:t>
            </a:r>
          </a:p>
        </p:txBody>
      </p:sp>
      <p:sp>
        <p:nvSpPr>
          <p:cNvPr id="3" name="Segnaposto contenuto 2">
            <a:extLst>
              <a:ext uri="{FF2B5EF4-FFF2-40B4-BE49-F238E27FC236}">
                <a16:creationId xmlns:a16="http://schemas.microsoft.com/office/drawing/2014/main" id="{0775E369-E241-0C47-80EA-1F11914ABF79}"/>
              </a:ext>
            </a:extLst>
          </p:cNvPr>
          <p:cNvSpPr>
            <a:spLocks noGrp="1"/>
          </p:cNvSpPr>
          <p:nvPr>
            <p:ph idx="1"/>
          </p:nvPr>
        </p:nvSpPr>
        <p:spPr>
          <a:xfrm>
            <a:off x="685800" y="1881352"/>
            <a:ext cx="10820400" cy="4337333"/>
          </a:xfrm>
        </p:spPr>
        <p:txBody>
          <a:bodyPr/>
          <a:lstStyle/>
          <a:p>
            <a:pPr algn="just"/>
            <a:r>
              <a:rPr lang="it-IT" sz="3200" dirty="0"/>
              <a:t>Per il diritto privato romano non tutti gli esseri umani avevano la capacità giuridica, non bastava nascere. </a:t>
            </a:r>
          </a:p>
          <a:p>
            <a:pPr algn="just"/>
            <a:r>
              <a:rPr lang="it-IT" sz="3200" dirty="0"/>
              <a:t>La capacità giuridica era negata innanzitutto agli schiavi nonché́, in parte, agli stranieri; ma anche tra i liberi e cittadini romani non tutti godevano di piena capacità giuridica, bensì solo chi non fosse soggetto ad altrui potestà̀. </a:t>
            </a:r>
          </a:p>
          <a:p>
            <a:endParaRPr lang="it-IT" dirty="0"/>
          </a:p>
        </p:txBody>
      </p:sp>
    </p:spTree>
    <p:extLst>
      <p:ext uri="{BB962C8B-B14F-4D97-AF65-F5344CB8AC3E}">
        <p14:creationId xmlns:p14="http://schemas.microsoft.com/office/powerpoint/2010/main" val="417003257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EAAF726-ABC0-C340-B541-C12AA9863309}"/>
              </a:ext>
            </a:extLst>
          </p:cNvPr>
          <p:cNvSpPr>
            <a:spLocks noGrp="1"/>
          </p:cNvSpPr>
          <p:nvPr>
            <p:ph type="title"/>
          </p:nvPr>
        </p:nvSpPr>
        <p:spPr/>
        <p:txBody>
          <a:bodyPr/>
          <a:lstStyle/>
          <a:p>
            <a:r>
              <a:rPr lang="it-IT" dirty="0"/>
              <a:t>TEORIA DEGLI </a:t>
            </a:r>
            <a:r>
              <a:rPr lang="it-IT" i="1" dirty="0"/>
              <a:t>STATUS</a:t>
            </a:r>
            <a:endParaRPr lang="it-IT" dirty="0"/>
          </a:p>
        </p:txBody>
      </p:sp>
      <p:sp>
        <p:nvSpPr>
          <p:cNvPr id="3" name="Segnaposto contenuto 2">
            <a:extLst>
              <a:ext uri="{FF2B5EF4-FFF2-40B4-BE49-F238E27FC236}">
                <a16:creationId xmlns:a16="http://schemas.microsoft.com/office/drawing/2014/main" id="{D0BCB2C0-3CEF-244D-8AA6-3A294FD79362}"/>
              </a:ext>
            </a:extLst>
          </p:cNvPr>
          <p:cNvSpPr>
            <a:spLocks noGrp="1"/>
          </p:cNvSpPr>
          <p:nvPr>
            <p:ph idx="1"/>
          </p:nvPr>
        </p:nvSpPr>
        <p:spPr/>
        <p:txBody>
          <a:bodyPr/>
          <a:lstStyle/>
          <a:p>
            <a:pPr algn="just"/>
            <a:r>
              <a:rPr lang="it-IT" sz="2800" dirty="0"/>
              <a:t>La situazione delle persone viene inquadrata dalla dottrina romanistica mediante la nozione di </a:t>
            </a:r>
            <a:r>
              <a:rPr lang="it-IT" sz="2800" i="1" dirty="0"/>
              <a:t>status </a:t>
            </a:r>
            <a:r>
              <a:rPr lang="it-IT" sz="2800" dirty="0"/>
              <a:t>= posizione giuridica. </a:t>
            </a:r>
          </a:p>
          <a:p>
            <a:pPr algn="just"/>
            <a:r>
              <a:rPr lang="it-IT" sz="2800" dirty="0"/>
              <a:t>Per avere piena capacita giuridica era necessario, godere di tre </a:t>
            </a:r>
            <a:r>
              <a:rPr lang="it-IT" sz="2800" i="1" dirty="0"/>
              <a:t>status</a:t>
            </a:r>
            <a:r>
              <a:rPr lang="it-IT" sz="2800" dirty="0"/>
              <a:t>: </a:t>
            </a:r>
          </a:p>
          <a:p>
            <a:pPr algn="just"/>
            <a:r>
              <a:rPr lang="it-IT" sz="2800" dirty="0"/>
              <a:t>1) </a:t>
            </a:r>
            <a:r>
              <a:rPr lang="it-IT" sz="2800" b="1" i="1" dirty="0"/>
              <a:t>STATUS LIBERTATIS</a:t>
            </a:r>
            <a:endParaRPr lang="it-IT" sz="2800" dirty="0"/>
          </a:p>
          <a:p>
            <a:pPr algn="just"/>
            <a:r>
              <a:rPr lang="it-IT" sz="2800" dirty="0"/>
              <a:t>2) </a:t>
            </a:r>
            <a:r>
              <a:rPr lang="it-IT" sz="2800" b="1" i="1" dirty="0"/>
              <a:t>STATUS CIVITATIS </a:t>
            </a:r>
            <a:r>
              <a:rPr lang="it-IT" sz="2800" i="1" dirty="0"/>
              <a:t>(ROMANAE) </a:t>
            </a:r>
            <a:endParaRPr lang="it-IT" sz="2800" dirty="0"/>
          </a:p>
          <a:p>
            <a:pPr algn="just"/>
            <a:r>
              <a:rPr lang="it-IT" sz="2800" dirty="0"/>
              <a:t>3) </a:t>
            </a:r>
            <a:r>
              <a:rPr lang="it-IT" sz="2800" b="1" i="1" dirty="0"/>
              <a:t>STATUS FAMILIAE</a:t>
            </a:r>
            <a:endParaRPr lang="it-IT" sz="2800" dirty="0"/>
          </a:p>
          <a:p>
            <a:endParaRPr lang="it-IT" dirty="0"/>
          </a:p>
          <a:p>
            <a:endParaRPr lang="it-IT" dirty="0"/>
          </a:p>
        </p:txBody>
      </p:sp>
    </p:spTree>
    <p:extLst>
      <p:ext uri="{BB962C8B-B14F-4D97-AF65-F5344CB8AC3E}">
        <p14:creationId xmlns:p14="http://schemas.microsoft.com/office/powerpoint/2010/main" val="76460548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
</file>

<file path=ppt/theme/theme1.xml><?xml version="1.0" encoding="utf-8"?>
<a:theme xmlns:a="http://schemas.openxmlformats.org/drawingml/2006/main" name="Scia di vapore">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emplate>Scia di vapore</Template>
  <TotalTime>5963</TotalTime>
  <Words>2897</Words>
  <Application>Microsoft Macintosh PowerPoint</Application>
  <PresentationFormat>Widescreen</PresentationFormat>
  <Paragraphs>187</Paragraphs>
  <Slides>47</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47</vt:i4>
      </vt:variant>
    </vt:vector>
  </HeadingPairs>
  <TitlesOfParts>
    <vt:vector size="50" baseType="lpstr">
      <vt:lpstr>Arial</vt:lpstr>
      <vt:lpstr>Century Gothic</vt:lpstr>
      <vt:lpstr>Scia di vapore</vt:lpstr>
      <vt:lpstr>PERSONE</vt:lpstr>
      <vt:lpstr>CAPACITA' GIURIDICA  o DI DIRITTO (PRIVATO)</vt:lpstr>
      <vt:lpstr>CAPACITA' GIURIDICA</vt:lpstr>
      <vt:lpstr>CAPACITA' D'AGIRE  </vt:lpstr>
      <vt:lpstr>CAPACITA' D'AGIRE</vt:lpstr>
      <vt:lpstr>RAPPRESENTANZA  </vt:lpstr>
      <vt:lpstr>RAPPRESENTANZA INDIRETTA</vt:lpstr>
      <vt:lpstr>CAPACITA' GIURIDICA  DELLE PERSONE FISICHE   IN DIRITTO ROMANO</vt:lpstr>
      <vt:lpstr>TEORIA DEGLI STATUS</vt:lpstr>
      <vt:lpstr>SUI IURIS</vt:lpstr>
      <vt:lpstr>ALIENI IURIS</vt:lpstr>
      <vt:lpstr>CAPACITA' GIURIDICA  DELLE PERSONE GIURIDICHE  </vt:lpstr>
      <vt:lpstr>CAPACITÀ D’AGIRE  </vt:lpstr>
      <vt:lpstr>ETA’</vt:lpstr>
      <vt:lpstr>LEX LAETORIA</vt:lpstr>
      <vt:lpstr>CAPACITÀ D’INTENDERE E VOLERE  </vt:lpstr>
      <vt:lpstr>ALIENI IURIS CAPACI D’AGIRE  </vt:lpstr>
      <vt:lpstr>ACQUISTO DI DIRITTI REALI O CREDITI</vt:lpstr>
      <vt:lpstr>ALIENAZIONE DI DIRITTI REALI</vt:lpstr>
      <vt:lpstr>OBBLIGAZIONI DA DELITTO</vt:lpstr>
      <vt:lpstr>NOSSALITA’</vt:lpstr>
      <vt:lpstr>noxa caput sequitur</vt:lpstr>
      <vt:lpstr>Presentazione standard di PowerPoint</vt:lpstr>
      <vt:lpstr>OBBLIGAZIONI DA CONTRATTO</vt:lpstr>
      <vt:lpstr>OBBLIGAZIONI NATURALI  </vt:lpstr>
      <vt:lpstr>OBBLIGAZIONI NATURALI</vt:lpstr>
      <vt:lpstr>RESPONSABILITÀ ADIETTIZIA  </vt:lpstr>
      <vt:lpstr>AZIONI ADIETTIZIE</vt:lpstr>
      <vt:lpstr> FILII FAMILIAS </vt:lpstr>
      <vt:lpstr>SENATOCONSULTO MACEDONIANO  </vt:lpstr>
      <vt:lpstr>SENATOCONSULTO MACEDONIANO</vt:lpstr>
      <vt:lpstr>SUI IURIS INCAPACI D’AGIRE: IMPUBERI  </vt:lpstr>
      <vt:lpstr>IMPUBERE SUI IURIS = PUPILLO</vt:lpstr>
      <vt:lpstr>tutela</vt:lpstr>
      <vt:lpstr>tutela</vt:lpstr>
      <vt:lpstr>tutela</vt:lpstr>
      <vt:lpstr>Responsabilita’ del tutore</vt:lpstr>
      <vt:lpstr>SUI IURIS INCAPACI D’AGIRE: MINORI DI 25 ANNI</vt:lpstr>
      <vt:lpstr>SUI IURIS INCAPACI D’AGIRE: MINORI DI 25 ANNI</vt:lpstr>
      <vt:lpstr>MINORIDI 25 ANNI</vt:lpstr>
      <vt:lpstr>SUI IURIS INCAPACI D’AGIRE:  INFERMI DI MENTE E PRODIGHI: </vt:lpstr>
      <vt:lpstr>DONNA ADULTA </vt:lpstr>
      <vt:lpstr>TUTELA MULIEBRE</vt:lpstr>
      <vt:lpstr>TUTELA MULIEBRE</vt:lpstr>
      <vt:lpstr>RAPPRESENTANZA DIRETTA  </vt:lpstr>
      <vt:lpstr>RAPPRESENTANZA ORGANICA </vt:lpstr>
      <vt:lpstr>RAPPRESENTANZA INDIRETTA</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Utente di Microsoft Office</dc:creator>
  <cp:lastModifiedBy>Utente di Microsoft Office</cp:lastModifiedBy>
  <cp:revision>28</cp:revision>
  <dcterms:created xsi:type="dcterms:W3CDTF">2018-10-23T13:39:58Z</dcterms:created>
  <dcterms:modified xsi:type="dcterms:W3CDTF">2021-10-25T13:14:47Z</dcterms:modified>
</cp:coreProperties>
</file>