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1" r:id="rId3"/>
    <p:sldId id="269" r:id="rId4"/>
    <p:sldId id="268" r:id="rId5"/>
    <p:sldId id="258" r:id="rId6"/>
    <p:sldId id="259" r:id="rId7"/>
    <p:sldId id="260" r:id="rId8"/>
    <p:sldId id="263" r:id="rId9"/>
    <p:sldId id="264" r:id="rId10"/>
    <p:sldId id="265" r:id="rId11"/>
    <p:sldId id="262" r:id="rId12"/>
    <p:sldId id="266" r:id="rId13"/>
    <p:sldId id="267" r:id="rId14"/>
    <p:sldId id="25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5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37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57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96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3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09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203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11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45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89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9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62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17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33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035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7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C737F4-47D9-46DC-B8AE-2D8FCA9C4A60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A07071-317C-417C-90B2-80230F289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5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355" y="1146413"/>
            <a:ext cx="95534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Dalla scrivania alla nuvola e ritorno</a:t>
            </a:r>
          </a:p>
          <a:p>
            <a:pPr algn="ctr"/>
            <a:endParaRPr lang="it-IT" sz="800" b="1" dirty="0" smtClean="0"/>
          </a:p>
          <a:p>
            <a:pPr algn="ctr"/>
            <a:r>
              <a:rPr lang="it-IT" sz="4000" b="1" dirty="0" smtClean="0"/>
              <a:t>Riflessioni filosofico-giuridiche</a:t>
            </a:r>
          </a:p>
          <a:p>
            <a:pPr algn="ctr"/>
            <a:r>
              <a:rPr lang="it-IT" sz="4000" b="1" dirty="0" smtClean="0"/>
              <a:t>sul </a:t>
            </a:r>
            <a:r>
              <a:rPr lang="it-IT" sz="4000" b="1" i="1" dirty="0" err="1" smtClean="0"/>
              <a:t>cloud</a:t>
            </a:r>
            <a:r>
              <a:rPr lang="it-IT" sz="4000" b="1" i="1" dirty="0"/>
              <a:t> </a:t>
            </a:r>
            <a:r>
              <a:rPr lang="it-IT" sz="4000" b="1" i="1" dirty="0" err="1" smtClean="0"/>
              <a:t>computing</a:t>
            </a:r>
            <a:endParaRPr lang="it-IT" sz="4000" b="1" i="1" dirty="0" smtClean="0"/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Paolo </a:t>
            </a:r>
            <a:r>
              <a:rPr lang="it-IT" sz="4000" dirty="0" err="1" smtClean="0"/>
              <a:t>Sommaggio</a:t>
            </a:r>
            <a:endParaRPr lang="it-IT" sz="4000" dirty="0" smtClean="0"/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In </a:t>
            </a:r>
            <a:r>
              <a:rPr lang="it-IT" sz="4000" i="1" dirty="0" err="1" smtClean="0"/>
              <a:t>Tecnodiritto</a:t>
            </a:r>
            <a:r>
              <a:rPr lang="it-IT" sz="4000" dirty="0" smtClean="0"/>
              <a:t>, Franco Angeli 2017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470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5218" y="1610013"/>
            <a:ext cx="7547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Sicurezza</a:t>
            </a:r>
            <a:endParaRPr lang="it-IT" sz="4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05218" y="2838734"/>
            <a:ext cx="9457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Rapporto ENISA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Cautela nella tutela del Diritto d’autore e del Codice della proprietà industriale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Costi elevati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92119" y="807409"/>
            <a:ext cx="395785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b="1" dirty="0" smtClean="0"/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Loss</a:t>
            </a:r>
            <a:r>
              <a:rPr lang="it-IT" dirty="0" smtClean="0"/>
              <a:t> of </a:t>
            </a:r>
            <a:r>
              <a:rPr lang="it-IT" dirty="0" err="1" smtClean="0"/>
              <a:t>governance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Isolation</a:t>
            </a:r>
            <a:r>
              <a:rPr lang="it-IT" dirty="0" smtClean="0"/>
              <a:t> </a:t>
            </a:r>
            <a:r>
              <a:rPr lang="it-IT" dirty="0" err="1" smtClean="0"/>
              <a:t>Failure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Management </a:t>
            </a:r>
            <a:r>
              <a:rPr lang="it-IT" dirty="0" err="1" smtClean="0"/>
              <a:t>interface</a:t>
            </a:r>
            <a:r>
              <a:rPr lang="it-IT" dirty="0" smtClean="0"/>
              <a:t>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Data </a:t>
            </a:r>
            <a:r>
              <a:rPr lang="it-IT" dirty="0" err="1" smtClean="0"/>
              <a:t>protection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Insicure or incomplete data </a:t>
            </a:r>
            <a:r>
              <a:rPr lang="it-IT" dirty="0" err="1" smtClean="0"/>
              <a:t>deletion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Malicious</a:t>
            </a:r>
            <a:r>
              <a:rPr lang="it-IT" dirty="0" smtClean="0"/>
              <a:t> Insider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4053385" y="1801504"/>
            <a:ext cx="2756848" cy="1392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892119" y="4344454"/>
            <a:ext cx="395785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Notifica violazioni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Risarcimenti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Danno di immagine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Ricostituzione dati</a:t>
            </a:r>
            <a:endParaRPr lang="it-IT" dirty="0"/>
          </a:p>
        </p:txBody>
      </p:sp>
      <p:cxnSp>
        <p:nvCxnSpPr>
          <p:cNvPr id="8" name="Connettore 2 7"/>
          <p:cNvCxnSpPr>
            <a:endCxn id="7" idx="1"/>
          </p:cNvCxnSpPr>
          <p:nvPr/>
        </p:nvCxnSpPr>
        <p:spPr>
          <a:xfrm>
            <a:off x="3234519" y="4665274"/>
            <a:ext cx="3657600" cy="417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6346" y="1501254"/>
            <a:ext cx="7697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Parte Seconda</a:t>
            </a:r>
          </a:p>
          <a:p>
            <a:pPr algn="ctr"/>
            <a:r>
              <a:rPr lang="it-IT" sz="4400" dirty="0" smtClean="0"/>
              <a:t>(</a:t>
            </a:r>
            <a:r>
              <a:rPr lang="it-IT" sz="4400" dirty="0" err="1" smtClean="0"/>
              <a:t>parr</a:t>
            </a:r>
            <a:r>
              <a:rPr lang="it-IT" sz="4400" dirty="0" smtClean="0"/>
              <a:t>. 6-8)</a:t>
            </a:r>
          </a:p>
          <a:p>
            <a:pPr algn="ctr"/>
            <a:endParaRPr lang="it-IT" sz="4400" dirty="0"/>
          </a:p>
          <a:p>
            <a:pPr algn="ctr"/>
            <a:r>
              <a:rPr lang="it-IT" sz="4400" b="1" dirty="0" smtClean="0"/>
              <a:t>Interpretazione del fenomeno ‘</a:t>
            </a:r>
            <a:r>
              <a:rPr lang="it-IT" sz="4400" b="1" dirty="0" err="1" smtClean="0"/>
              <a:t>cloud</a:t>
            </a:r>
            <a:r>
              <a:rPr lang="it-IT" sz="4400" b="1" dirty="0" smtClean="0"/>
              <a:t>’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1689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71748" y="327546"/>
            <a:ext cx="5240741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Etica</a:t>
            </a:r>
            <a:r>
              <a:rPr lang="it-IT" sz="4000" b="1" dirty="0"/>
              <a:t> </a:t>
            </a:r>
            <a:endParaRPr lang="it-IT" sz="4000" b="1" dirty="0" smtClean="0"/>
          </a:p>
          <a:p>
            <a:endParaRPr lang="it-IT" dirty="0"/>
          </a:p>
          <a:p>
            <a:r>
              <a:rPr lang="it-IT" sz="3600" dirty="0" smtClean="0"/>
              <a:t>Luciano Floridi: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err="1" smtClean="0"/>
              <a:t>Interlucenza</a:t>
            </a:r>
            <a:endParaRPr lang="it-IT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smtClean="0"/>
              <a:t>Pressione di proibizione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15403" y="3671246"/>
            <a:ext cx="7397086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Deontologia</a:t>
            </a:r>
          </a:p>
          <a:p>
            <a:endParaRPr lang="it-IT" b="1" dirty="0"/>
          </a:p>
          <a:p>
            <a:r>
              <a:rPr lang="it-IT" sz="3600" dirty="0" smtClean="0"/>
              <a:t>Focus sull’utente business </a:t>
            </a:r>
            <a:r>
              <a:rPr lang="it-IT" sz="3600" smtClean="0"/>
              <a:t>(= end </a:t>
            </a:r>
            <a:r>
              <a:rPr lang="it-IT" sz="3600" dirty="0" err="1"/>
              <a:t>user</a:t>
            </a:r>
            <a:r>
              <a:rPr lang="it-IT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3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68991" y="1091821"/>
            <a:ext cx="101948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Arriva la postmodernità informatica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Web 1.0 Personal Computer – Generazione X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Web 2.0 </a:t>
            </a:r>
            <a:r>
              <a:rPr lang="it-IT" sz="3600" dirty="0" err="1" smtClean="0"/>
              <a:t>Everything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 service – Generazione Y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Web 3.0 </a:t>
            </a:r>
            <a:r>
              <a:rPr lang="it-IT" sz="3600" dirty="0" err="1" smtClean="0"/>
              <a:t>Cloud</a:t>
            </a:r>
            <a:r>
              <a:rPr lang="it-IT" sz="3600" dirty="0" smtClean="0"/>
              <a:t> Generation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8991" y="4558352"/>
            <a:ext cx="938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In viaggio verso la Network Society / Sistema di Universale Dipendenza </a:t>
            </a:r>
            <a:r>
              <a:rPr lang="it-IT" sz="2800" dirty="0" smtClean="0"/>
              <a:t>(</a:t>
            </a:r>
            <a:r>
              <a:rPr lang="it-IT" sz="2800" dirty="0" err="1" smtClean="0"/>
              <a:t>cf</a:t>
            </a:r>
            <a:r>
              <a:rPr lang="it-IT" sz="2800" dirty="0" smtClean="0"/>
              <a:t>. David </a:t>
            </a:r>
            <a:r>
              <a:rPr lang="it-IT" sz="2800" dirty="0" err="1" smtClean="0"/>
              <a:t>Orban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3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2638" y="185932"/>
            <a:ext cx="108772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				Concetti chiave</a:t>
            </a:r>
          </a:p>
          <a:p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Cloud</a:t>
            </a:r>
            <a:r>
              <a:rPr lang="it-IT" sz="2400" dirty="0" smtClean="0"/>
              <a:t> </a:t>
            </a:r>
            <a:r>
              <a:rPr lang="it-IT" sz="2400" dirty="0" err="1" smtClean="0"/>
              <a:t>computing</a:t>
            </a:r>
            <a:r>
              <a:rPr lang="it-IT" sz="2400" dirty="0" smtClean="0"/>
              <a:t> (par. 2 per le definizioni)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Outsourcing (pp. 180-181, 192)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Hosting (p. 190-191)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Virtualizzazione (p. 180)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Immaterializzazione</a:t>
            </a:r>
            <a:r>
              <a:rPr lang="it-IT" sz="2400" dirty="0" smtClean="0"/>
              <a:t> (p. 180)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Commoditizzazione</a:t>
            </a:r>
            <a:r>
              <a:rPr lang="it-IT" sz="2400" dirty="0" smtClean="0"/>
              <a:t> (p. 189)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Negoziabilità – del contratto – (p.197)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Interlucenza</a:t>
            </a:r>
            <a:r>
              <a:rPr lang="it-IT" sz="2400" dirty="0" smtClean="0"/>
              <a:t> (p. 203)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Pressione di proibizione (p. 203)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Dicotomia (p. 207)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Ricorsività (p. 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Ibridazione (p. 210)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Network Society / Sistema di Universale Dipendenza (par.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48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6346" y="1501254"/>
            <a:ext cx="7697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Parte Prima</a:t>
            </a:r>
          </a:p>
          <a:p>
            <a:pPr algn="ctr"/>
            <a:r>
              <a:rPr lang="it-IT" sz="4400" dirty="0" smtClean="0"/>
              <a:t>(</a:t>
            </a:r>
            <a:r>
              <a:rPr lang="it-IT" sz="4400" dirty="0" err="1" smtClean="0"/>
              <a:t>parr</a:t>
            </a:r>
            <a:r>
              <a:rPr lang="it-IT" sz="4400" dirty="0" smtClean="0"/>
              <a:t>. 1-5)</a:t>
            </a:r>
          </a:p>
          <a:p>
            <a:pPr algn="ctr"/>
            <a:endParaRPr lang="it-IT" sz="4400" dirty="0"/>
          </a:p>
          <a:p>
            <a:pPr algn="ctr"/>
            <a:r>
              <a:rPr lang="it-IT" sz="4400" b="1" dirty="0" smtClean="0"/>
              <a:t>Ricostruzione del fenomeno ‘</a:t>
            </a:r>
            <a:r>
              <a:rPr lang="it-IT" sz="4400" b="1" dirty="0" err="1" smtClean="0"/>
              <a:t>cloud</a:t>
            </a:r>
            <a:r>
              <a:rPr lang="it-IT" sz="4400" b="1" dirty="0" smtClean="0"/>
              <a:t>’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30217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87" y="128303"/>
            <a:ext cx="6565924" cy="6565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352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60" y="0"/>
            <a:ext cx="6858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194" y="2459504"/>
            <a:ext cx="4844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Soggetti in un rapporto </a:t>
            </a:r>
            <a:r>
              <a:rPr lang="it-IT" sz="2400" b="1" dirty="0" err="1" smtClean="0"/>
              <a:t>cloud</a:t>
            </a:r>
            <a:endParaRPr lang="it-IT" sz="2400" b="1" dirty="0" smtClean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Fornitore – Provider (es. Google)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Cliente, Utente finale – End </a:t>
            </a:r>
            <a:r>
              <a:rPr lang="it-IT" sz="2400" dirty="0" err="1" smtClean="0"/>
              <a:t>user</a:t>
            </a:r>
            <a:r>
              <a:rPr lang="it-IT" sz="2400" dirty="0" smtClean="0"/>
              <a:t>,  </a:t>
            </a:r>
            <a:r>
              <a:rPr lang="it-IT" sz="2400" dirty="0" err="1" smtClean="0"/>
              <a:t>Clouder</a:t>
            </a:r>
            <a:r>
              <a:rPr lang="it-IT" sz="2400" dirty="0" smtClean="0"/>
              <a:t> (es. Mario Rossi)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 smtClean="0"/>
              <a:t>Il cliente può essere un consumatore (contratto col fornitore del tipo B2C) o un utente business (contratto col fornitore del tipo B2B)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017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2138" y="1310186"/>
            <a:ext cx="10140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Definizioni di </a:t>
            </a:r>
            <a:r>
              <a:rPr lang="it-IT" sz="3600" b="1" dirty="0" err="1" smtClean="0"/>
              <a:t>Cloud</a:t>
            </a:r>
            <a:endParaRPr lang="it-IT" sz="3600" b="1" dirty="0" smtClean="0"/>
          </a:p>
          <a:p>
            <a:endParaRPr lang="it-IT" sz="3600" dirty="0"/>
          </a:p>
          <a:p>
            <a:endParaRPr lang="it-IT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</a:t>
            </a:r>
            <a:r>
              <a:rPr lang="it-IT" sz="3600" b="1" dirty="0" err="1" smtClean="0"/>
              <a:t>Gartner</a:t>
            </a:r>
            <a:r>
              <a:rPr lang="it-IT" sz="3600" b="1" dirty="0" smtClean="0"/>
              <a:t>, </a:t>
            </a:r>
            <a:r>
              <a:rPr lang="it-IT" sz="3600" b="1" dirty="0" err="1" smtClean="0"/>
              <a:t>Inc</a:t>
            </a:r>
            <a:r>
              <a:rPr lang="it-IT" sz="3600" b="1" dirty="0" smtClean="0"/>
              <a:t>. </a:t>
            </a:r>
            <a:r>
              <a:rPr lang="it-IT" sz="3600" dirty="0" smtClean="0"/>
              <a:t>(soggetto privato)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</a:t>
            </a:r>
            <a:r>
              <a:rPr lang="it-IT" sz="3600" b="1" dirty="0" smtClean="0"/>
              <a:t>NIST</a:t>
            </a:r>
            <a:r>
              <a:rPr lang="it-IT" sz="3600" dirty="0" smtClean="0"/>
              <a:t> (soggetto pubblico)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Gruppo di lavoro </a:t>
            </a:r>
            <a:r>
              <a:rPr lang="it-IT" sz="3600" b="1" dirty="0" smtClean="0"/>
              <a:t>Articolo 29 </a:t>
            </a:r>
            <a:r>
              <a:rPr lang="it-IT" sz="3600" dirty="0" smtClean="0"/>
              <a:t>(soggetto misto)</a:t>
            </a:r>
            <a:endParaRPr lang="it-IT" sz="3600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5581935" y="3835021"/>
            <a:ext cx="4217158" cy="2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799092" y="2388358"/>
            <a:ext cx="2088107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Self service on </a:t>
            </a:r>
            <a:r>
              <a:rPr lang="it-IT" sz="2400" dirty="0" err="1" smtClean="0"/>
              <a:t>demand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Accesso semplificato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Risorse comuni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Elasticità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Servizi monitorati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177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96286" y="450376"/>
            <a:ext cx="96762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Modelli di </a:t>
            </a:r>
            <a:r>
              <a:rPr lang="it-IT" sz="3600" b="1" dirty="0" err="1" smtClean="0"/>
              <a:t>Cloud</a:t>
            </a:r>
            <a:endParaRPr lang="it-IT" sz="3600" b="1" dirty="0" smtClean="0"/>
          </a:p>
          <a:p>
            <a:endParaRPr lang="it-IT" sz="3600" dirty="0"/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</a:t>
            </a:r>
            <a:r>
              <a:rPr lang="it-IT" sz="3600" b="1" dirty="0" err="1" smtClean="0"/>
              <a:t>SaaS</a:t>
            </a:r>
            <a:r>
              <a:rPr lang="it-IT" sz="3600" dirty="0" smtClean="0"/>
              <a:t> – Software </a:t>
            </a:r>
            <a:r>
              <a:rPr lang="it-IT" sz="3600" dirty="0" err="1" smtClean="0"/>
              <a:t>as</a:t>
            </a:r>
            <a:r>
              <a:rPr lang="it-IT" sz="3600" dirty="0" smtClean="0"/>
              <a:t> a Service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</a:t>
            </a:r>
            <a:r>
              <a:rPr lang="it-IT" sz="3600" b="1" dirty="0" err="1" smtClean="0"/>
              <a:t>PaaS</a:t>
            </a:r>
            <a:r>
              <a:rPr lang="it-IT" sz="3600" dirty="0" smtClean="0"/>
              <a:t> – Platform </a:t>
            </a:r>
            <a:r>
              <a:rPr lang="it-IT" sz="3600" dirty="0" err="1" smtClean="0"/>
              <a:t>as</a:t>
            </a:r>
            <a:r>
              <a:rPr lang="it-IT" sz="3600" dirty="0" smtClean="0"/>
              <a:t> a Service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dirty="0" smtClean="0"/>
              <a:t> </a:t>
            </a:r>
            <a:r>
              <a:rPr lang="it-IT" sz="3600" b="1" dirty="0" err="1" smtClean="0"/>
              <a:t>IaaS</a:t>
            </a:r>
            <a:r>
              <a:rPr lang="it-IT" sz="3600" dirty="0" smtClean="0"/>
              <a:t> – </a:t>
            </a:r>
            <a:r>
              <a:rPr lang="it-IT" sz="3600" dirty="0" err="1" smtClean="0"/>
              <a:t>Infrastructure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a Service</a:t>
            </a:r>
          </a:p>
          <a:p>
            <a:pPr marL="342900" indent="-342900">
              <a:buFont typeface="+mj-lt"/>
              <a:buAutoNum type="arabicPeriod"/>
            </a:pPr>
            <a:endParaRPr lang="it-IT" sz="3600" dirty="0"/>
          </a:p>
          <a:p>
            <a:pPr marL="742950" indent="-742950">
              <a:buFont typeface="+mj-lt"/>
              <a:buAutoNum type="alphaUcPeriod"/>
            </a:pPr>
            <a:r>
              <a:rPr lang="it-IT" sz="3600" dirty="0" smtClean="0"/>
              <a:t> </a:t>
            </a:r>
            <a:r>
              <a:rPr lang="it-IT" sz="3600" b="1" dirty="0" smtClean="0"/>
              <a:t>Private</a:t>
            </a:r>
            <a:r>
              <a:rPr lang="it-IT" sz="3600" dirty="0" smtClean="0"/>
              <a:t> </a:t>
            </a:r>
            <a:r>
              <a:rPr lang="it-IT" sz="3600" dirty="0" err="1" smtClean="0"/>
              <a:t>cloud</a:t>
            </a:r>
            <a:r>
              <a:rPr lang="it-IT" sz="3600" dirty="0" smtClean="0"/>
              <a:t> 	</a:t>
            </a:r>
            <a:r>
              <a:rPr lang="it-IT" sz="3600" i="1" dirty="0" smtClean="0"/>
              <a:t>(</a:t>
            </a:r>
            <a:r>
              <a:rPr lang="it-IT" sz="3600" i="1" dirty="0" err="1" smtClean="0"/>
              <a:t>provisioned</a:t>
            </a:r>
            <a:r>
              <a:rPr lang="it-IT" sz="3600" i="1" dirty="0" smtClean="0"/>
              <a:t> for…)</a:t>
            </a:r>
          </a:p>
          <a:p>
            <a:pPr marL="742950" indent="-742950">
              <a:buFont typeface="+mj-lt"/>
              <a:buAutoNum type="alphaUcPeriod"/>
            </a:pPr>
            <a:r>
              <a:rPr lang="it-IT" sz="3600" dirty="0" smtClean="0"/>
              <a:t> </a:t>
            </a:r>
            <a:r>
              <a:rPr lang="it-IT" sz="3600" b="1" dirty="0" smtClean="0"/>
              <a:t>Community</a:t>
            </a:r>
            <a:r>
              <a:rPr lang="it-IT" sz="3600" dirty="0" smtClean="0"/>
              <a:t> </a:t>
            </a:r>
            <a:r>
              <a:rPr lang="it-IT" sz="3600" dirty="0" err="1" smtClean="0"/>
              <a:t>cloud</a:t>
            </a:r>
            <a:endParaRPr lang="it-IT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it-IT" sz="3600" dirty="0" smtClean="0"/>
              <a:t> </a:t>
            </a:r>
            <a:r>
              <a:rPr lang="it-IT" sz="3600" b="1" dirty="0" smtClean="0"/>
              <a:t>Public</a:t>
            </a:r>
            <a:r>
              <a:rPr lang="it-IT" sz="3600" dirty="0" smtClean="0"/>
              <a:t> </a:t>
            </a:r>
            <a:r>
              <a:rPr lang="it-IT" sz="3600" dirty="0" err="1" smtClean="0"/>
              <a:t>cloud</a:t>
            </a:r>
            <a:endParaRPr lang="it-IT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it-IT" sz="3600" dirty="0" smtClean="0"/>
              <a:t> </a:t>
            </a:r>
            <a:r>
              <a:rPr lang="it-IT" sz="3600" b="1" dirty="0" err="1" smtClean="0"/>
              <a:t>Hybrid</a:t>
            </a:r>
            <a:r>
              <a:rPr lang="it-IT" sz="3600" dirty="0" smtClean="0"/>
              <a:t> </a:t>
            </a:r>
            <a:r>
              <a:rPr lang="it-IT" sz="3600" dirty="0" err="1" smtClean="0"/>
              <a:t>Cloud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754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8447" y="1474240"/>
            <a:ext cx="11873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Inquadramento giuridico</a:t>
            </a:r>
          </a:p>
          <a:p>
            <a:endParaRPr lang="it-IT" sz="3600" dirty="0"/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</a:t>
            </a:r>
            <a:r>
              <a:rPr lang="it-IT" sz="2800" dirty="0" err="1" smtClean="0"/>
              <a:t>Cloud</a:t>
            </a:r>
            <a:r>
              <a:rPr lang="it-IT" sz="2800" dirty="0" smtClean="0"/>
              <a:t> e Hosting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Contratto di appalto di servizi  -  ex art. 1655 c.c. e ss.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Contratto di somministrazione di servizi – ex art. 1559 c.c. ss.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Contratto di deposito di dati (beni dell’informazione) – ex art. 1766 c.c. e ss.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Contratto misto (appalto di servizi + licenza d’uso)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 Contratto atipico – ex art. 1322 c.c.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32393" y="4858603"/>
            <a:ext cx="3330053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TOS </a:t>
            </a:r>
            <a:r>
              <a:rPr lang="it-IT" dirty="0" smtClean="0"/>
              <a:t>– </a:t>
            </a:r>
            <a:r>
              <a:rPr lang="it-IT" dirty="0" err="1" smtClean="0"/>
              <a:t>Terms</a:t>
            </a:r>
            <a:r>
              <a:rPr lang="it-IT" dirty="0" smtClean="0"/>
              <a:t> of Service</a:t>
            </a:r>
          </a:p>
          <a:p>
            <a:r>
              <a:rPr lang="it-IT" b="1" dirty="0" smtClean="0"/>
              <a:t>SLA </a:t>
            </a:r>
            <a:r>
              <a:rPr lang="it-IT" dirty="0" smtClean="0"/>
              <a:t>– Service Level Agreement</a:t>
            </a:r>
          </a:p>
          <a:p>
            <a:r>
              <a:rPr lang="it-IT" b="1" dirty="0" smtClean="0"/>
              <a:t>AUP </a:t>
            </a:r>
            <a:r>
              <a:rPr lang="it-IT" dirty="0" smtClean="0"/>
              <a:t>– </a:t>
            </a:r>
            <a:r>
              <a:rPr lang="it-IT" dirty="0" err="1" smtClean="0"/>
              <a:t>Acceptable</a:t>
            </a:r>
            <a:r>
              <a:rPr lang="it-IT" dirty="0" smtClean="0"/>
              <a:t> Use Policy</a:t>
            </a:r>
          </a:p>
          <a:p>
            <a:r>
              <a:rPr lang="it-IT" b="1" dirty="0" smtClean="0"/>
              <a:t>PP </a:t>
            </a:r>
            <a:r>
              <a:rPr lang="it-IT" dirty="0" smtClean="0"/>
              <a:t>– Privacy Policy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5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28800" y="1064525"/>
            <a:ext cx="7083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Privacy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73457" y="2470245"/>
            <a:ext cx="9880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Il d. </a:t>
            </a:r>
            <a:r>
              <a:rPr lang="it-IT" sz="3200" dirty="0" err="1" smtClean="0"/>
              <a:t>lgs</a:t>
            </a:r>
            <a:r>
              <a:rPr lang="it-IT" sz="3200" dirty="0" smtClean="0"/>
              <a:t>. 101/2018 ha armonizzato il Codice in materia di protezione dei dati personali di cui al d. </a:t>
            </a:r>
            <a:r>
              <a:rPr lang="it-IT" sz="3200" dirty="0" err="1" smtClean="0"/>
              <a:t>lgs</a:t>
            </a:r>
            <a:r>
              <a:rPr lang="it-IT" sz="3200" dirty="0" smtClean="0"/>
              <a:t>. 196/2003 con il GDPR – Regolamento UE 679/2016, abrogandone alcune norme e intervenendo su altre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Focus sulla responsabilizzazione dello end-</a:t>
            </a:r>
            <a:r>
              <a:rPr lang="it-IT" sz="3200" dirty="0" err="1" smtClean="0"/>
              <a:t>user</a:t>
            </a:r>
            <a:endParaRPr lang="it-IT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Particolari cautele sul trasferimento dati extra UE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270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6978" t="17497" r="29589" b="5849"/>
          <a:stretch/>
        </p:blipFill>
        <p:spPr>
          <a:xfrm>
            <a:off x="5450006" y="161539"/>
            <a:ext cx="6482686" cy="643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2164" t="17297" r="44702" b="5650"/>
          <a:stretch/>
        </p:blipFill>
        <p:spPr>
          <a:xfrm>
            <a:off x="122830" y="0"/>
            <a:ext cx="5167104" cy="675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e 3"/>
          <p:cNvSpPr/>
          <p:nvPr/>
        </p:nvSpPr>
        <p:spPr>
          <a:xfrm>
            <a:off x="7629099" y="4681182"/>
            <a:ext cx="4562901" cy="1132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243</TotalTime>
  <Words>422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23</cp:revision>
  <dcterms:created xsi:type="dcterms:W3CDTF">2020-05-25T15:57:56Z</dcterms:created>
  <dcterms:modified xsi:type="dcterms:W3CDTF">2020-05-27T11:06:06Z</dcterms:modified>
</cp:coreProperties>
</file>