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69" r:id="rId3"/>
    <p:sldId id="270" r:id="rId4"/>
    <p:sldId id="263" r:id="rId5"/>
    <p:sldId id="271" r:id="rId6"/>
    <p:sldId id="272" r:id="rId7"/>
    <p:sldId id="273" r:id="rId8"/>
    <p:sldId id="275" r:id="rId9"/>
    <p:sldId id="266" r:id="rId10"/>
    <p:sldId id="274" r:id="rId11"/>
    <p:sldId id="276" r:id="rId12"/>
    <p:sldId id="267" r:id="rId13"/>
    <p:sldId id="277" r:id="rId14"/>
    <p:sldId id="259" r:id="rId15"/>
    <p:sldId id="260" r:id="rId16"/>
    <p:sldId id="258" r:id="rId17"/>
    <p:sldId id="278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2D978-5F00-4FD1-8C44-F56BA9AF2AA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FA8E-8FEF-49D1-B668-AAE2B06287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04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573CC76-BEAE-0C47-AF93-C855E54487C7}" type="slidenum">
              <a:rPr lang="it-IT" sz="1300">
                <a:latin typeface="Arial" charset="0"/>
              </a:rPr>
              <a:pPr/>
              <a:t>8</a:t>
            </a:fld>
            <a:endParaRPr lang="it-IT" sz="1300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1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89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80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73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09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60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61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31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96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42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97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69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30D6-A50A-4CBA-AF70-3EC5B4C0B5F7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EB5EC-6C59-449C-9EC6-E647F1C6E4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69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file:///C:\Users\Letizia\Desktop\UNI\corso_CL_2017-2018\ricorso_ferie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telematic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VEjvMsSh2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blG0xLpj_Q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ustiziatributaria.gov.it/gt/web/guest/processo-tributario-telematico-ptt-sigi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iustizia-amministrativa.it/processo-amministrativo-telematic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e.gov.it/index.php/it/mercato-e-consumatori/tutela-del-consumatore/controversie-di-consumo/odr-risoluzione-dispute-onlin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wired.it/attualita/media/2014/11/27/inventio-larte-dellinfosourcin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6574" y="21159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900" dirty="0" smtClean="0"/>
              <a:t>Modulo 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Classicità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TOPICA ARISTOTELICA</a:t>
            </a:r>
            <a:r>
              <a:rPr lang="it-IT" u="sng" dirty="0" smtClean="0"/>
              <a:t/>
            </a:r>
            <a:br>
              <a:rPr lang="it-IT" u="sng" dirty="0" smtClean="0"/>
            </a:br>
            <a:endParaRPr lang="it-IT" u="sng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6574" y="4503559"/>
            <a:ext cx="9144000" cy="165576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La telematica giuridica</a:t>
            </a:r>
          </a:p>
          <a:p>
            <a:r>
              <a:rPr lang="it-IT" sz="3200" dirty="0" smtClean="0"/>
              <a:t>Il giurista telematico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867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3896" y="211015"/>
            <a:ext cx="8721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3. Repertorio </a:t>
            </a:r>
            <a:r>
              <a:rPr lang="it-IT" sz="4800" dirty="0" smtClean="0">
                <a:solidFill>
                  <a:srgbClr val="0070C0"/>
                </a:solidFill>
              </a:rPr>
              <a:t>concreto</a:t>
            </a:r>
            <a:endParaRPr lang="it-IT" sz="4800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81" y="1225793"/>
            <a:ext cx="7239293" cy="541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93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isultati immagini per manuale di diritto del lavoro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42" y="1193084"/>
            <a:ext cx="2443017" cy="354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56" y="407403"/>
            <a:ext cx="5132311" cy="3005498"/>
          </a:xfrm>
          <a:prstGeom prst="rect">
            <a:avLst/>
          </a:prstGeom>
        </p:spPr>
      </p:pic>
      <p:pic>
        <p:nvPicPr>
          <p:cNvPr id="1028" name="Picture 4" descr="Risultati immagini per gazzoni obbligazio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28" y="2992832"/>
            <a:ext cx="2562739" cy="36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giurispruden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35" y="2642714"/>
            <a:ext cx="2479112" cy="247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CasellaDiTesto 2"/>
          <p:cNvSpPr txBox="1"/>
          <p:nvPr/>
        </p:nvSpPr>
        <p:spPr>
          <a:xfrm>
            <a:off x="646701" y="4819699"/>
            <a:ext cx="37262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Legislazione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Giurisprudenza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Dottrina</a:t>
            </a:r>
          </a:p>
          <a:p>
            <a:endParaRPr lang="it-IT" dirty="0"/>
          </a:p>
        </p:txBody>
      </p:sp>
      <p:pic>
        <p:nvPicPr>
          <p:cNvPr id="1030" name="Picture 6" descr="Risultati immagini per svegl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8" y="180670"/>
            <a:ext cx="1012414" cy="10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33" y="72181"/>
            <a:ext cx="1748204" cy="151966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927319">
            <a:off x="8385262" y="575139"/>
            <a:ext cx="3410249" cy="820636"/>
          </a:xfrm>
          <a:solidFill>
            <a:srgbClr val="FF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Esercitiamoci!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318" y="1835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Alla fine del 2011, Tizio, dipendente dell’Ente Pubblico Alfa, si dimette. Nel 2016 si accorge che Alfa non gli ha pagato tutte le ferie non godute, pari a ben 80 giorni. Di fronte alla richiesta di pagamento immediato, l’Ente così risponde: </a:t>
            </a:r>
          </a:p>
          <a:p>
            <a:pPr marL="0" indent="0">
              <a:buNone/>
            </a:pPr>
            <a:r>
              <a:rPr lang="it-IT" dirty="0"/>
              <a:t>“La sua richiesta non può essere accolta in forza dell’art. 5, comma 8, </a:t>
            </a:r>
            <a:r>
              <a:rPr lang="it-IT" dirty="0" err="1"/>
              <a:t>d.l.</a:t>
            </a:r>
            <a:r>
              <a:rPr lang="it-IT" dirty="0"/>
              <a:t> 6.07.2012, n. 95 (convertito con modificazioni nella l. 7.08.2012, n. 135), ai sensi del quale il </a:t>
            </a:r>
            <a:r>
              <a:rPr lang="it-IT" b="1" dirty="0"/>
              <a:t>divieto di </a:t>
            </a:r>
            <a:r>
              <a:rPr lang="it-IT" b="1" dirty="0" smtClean="0"/>
              <a:t>monetizzazione delle </a:t>
            </a:r>
            <a:r>
              <a:rPr lang="it-IT" b="1" dirty="0"/>
              <a:t>ferie </a:t>
            </a:r>
            <a:r>
              <a:rPr lang="it-IT" dirty="0" smtClean="0"/>
              <a:t>si </a:t>
            </a:r>
            <a:r>
              <a:rPr lang="it-IT" dirty="0"/>
              <a:t>applica anche in caso di cessazione del rapporto di lavoro per mobilità, dimissioni, risoluzione, pensionamento e raggiungimento del limite di </a:t>
            </a:r>
            <a:r>
              <a:rPr lang="it-IT" dirty="0" smtClean="0"/>
              <a:t>età”. 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306"/>
              </p:ext>
            </p:extLst>
          </p:nvPr>
        </p:nvGraphicFramePr>
        <p:xfrm>
          <a:off x="6548661" y="355062"/>
          <a:ext cx="1165650" cy="164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4" imgW="5667480" imgH="8020080" progId="AcroExch.Document.DC">
                  <p:link updateAutomatic="1"/>
                </p:oleObj>
              </mc:Choice>
              <mc:Fallback>
                <p:oleObj name="Acrobat Document" r:id="rId4" imgW="5667480" imgH="8020080" progId="AcroExch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8661" y="355062"/>
                        <a:ext cx="1165650" cy="1649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906849" y="5783824"/>
            <a:ext cx="69363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Si vedano, in </a:t>
            </a:r>
            <a:r>
              <a:rPr lang="it-IT" dirty="0" err="1" smtClean="0"/>
              <a:t>Moodle</a:t>
            </a:r>
            <a:r>
              <a:rPr lang="it-IT" dirty="0" smtClean="0"/>
              <a:t>, gli appositi materiali esplicativi: Esercitazione Parte prima, Esercitazione Parte seconda, pdf ricorso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18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3774" t="10404" r="18190" b="9159"/>
          <a:stretch/>
        </p:blipFill>
        <p:spPr>
          <a:xfrm>
            <a:off x="0" y="0"/>
            <a:ext cx="10336696" cy="687080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301947" y="1432747"/>
            <a:ext cx="4890053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Per questa definizione e i suoi approfondimenti,  </a:t>
            </a:r>
            <a:r>
              <a:rPr lang="it-IT" dirty="0" smtClean="0">
                <a:hlinkClick r:id="rId3"/>
              </a:rPr>
              <a:t>http</a:t>
            </a:r>
            <a:r>
              <a:rPr lang="it-IT" dirty="0">
                <a:hlinkClick r:id="rId3"/>
              </a:rPr>
              <a:t>://www.treccani.it/enciclopedia/telematica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39015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0469" y="163486"/>
            <a:ext cx="10339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/>
              <a:t>PCT – PROCESSO CIVILE TELEMATICO</a:t>
            </a:r>
            <a:endParaRPr lang="it-IT" sz="5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069492" y="1040649"/>
            <a:ext cx="5652152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it-IT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https://www.youtube.com/watch?v=_VEjvMsSh2s</a:t>
            </a:r>
            <a:endParaRPr lang="it-IT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it-IT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https://www.youtube.com/watch?v=blG0xLpj_Qw</a:t>
            </a:r>
            <a:r>
              <a:rPr lang="it-I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63822" y="2167481"/>
            <a:ext cx="112113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Il </a:t>
            </a:r>
            <a:r>
              <a:rPr lang="it-IT" sz="2000" b="1" dirty="0"/>
              <a:t>Processo Civile Telematico</a:t>
            </a:r>
            <a:r>
              <a:rPr lang="it-IT" sz="2000" dirty="0"/>
              <a:t>, inteso come il sistema di servizi informatici destinato a sostituire la maggior parte delle operazioni di cancelleria, di deposito e notifica degli atti giudiziari, </a:t>
            </a:r>
            <a:r>
              <a:rPr lang="it-IT" sz="2000" dirty="0" smtClean="0"/>
              <a:t>è </a:t>
            </a:r>
            <a:r>
              <a:rPr lang="it-IT" sz="2000" dirty="0"/>
              <a:t>diventato </a:t>
            </a:r>
            <a:r>
              <a:rPr lang="it-IT" sz="2000" b="1" dirty="0" smtClean="0"/>
              <a:t>obbligatorio dal </a:t>
            </a:r>
            <a:r>
              <a:rPr lang="it-IT" sz="2000" b="1" dirty="0"/>
              <a:t>30 giugno 2014</a:t>
            </a:r>
            <a:r>
              <a:rPr lang="it-IT" sz="2000" dirty="0" smtClean="0"/>
              <a:t>, dopo un periodo di progressiva sperimentazione, avviata negli anni ’90 nel </a:t>
            </a:r>
            <a:r>
              <a:rPr lang="it-IT" sz="2000" dirty="0"/>
              <a:t>solco della generale </a:t>
            </a:r>
            <a:r>
              <a:rPr lang="it-IT" sz="2000" b="1" dirty="0"/>
              <a:t>informatizzazione della pubblica amministrazione </a:t>
            </a:r>
            <a:r>
              <a:rPr lang="it-IT" sz="2000" dirty="0" smtClean="0"/>
              <a:t>e, quindi, anche della giustizia.</a:t>
            </a:r>
          </a:p>
          <a:p>
            <a:endParaRPr lang="it-IT" sz="2000" dirty="0"/>
          </a:p>
          <a:p>
            <a:r>
              <a:rPr lang="it-IT" sz="2000" dirty="0"/>
              <a:t>Nato dall'esigenza di combinare le nuove tecnologie dell'informazione e della comunicazione con l'organizzazione della giustizia, il PCT è</a:t>
            </a:r>
            <a:r>
              <a:rPr lang="it-IT" sz="2000" dirty="0" smtClean="0"/>
              <a:t> </a:t>
            </a:r>
            <a:r>
              <a:rPr lang="it-IT" sz="2000" dirty="0"/>
              <a:t>stato sviluppato con il fine di rendere </a:t>
            </a:r>
            <a:r>
              <a:rPr lang="it-IT" sz="2000" b="1" dirty="0" smtClean="0"/>
              <a:t>più celere </a:t>
            </a:r>
            <a:r>
              <a:rPr lang="it-IT" sz="2000" b="1" dirty="0"/>
              <a:t>ed efficiente lo svolgimento dei processi </a:t>
            </a:r>
            <a:r>
              <a:rPr lang="it-IT" sz="2000" dirty="0"/>
              <a:t>attraverso l'utilizzo degli strumenti telematici. 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Più in dettaglio, col PCT si vuole perseguire il passaggio </a:t>
            </a:r>
            <a:r>
              <a:rPr lang="it-IT" sz="2000" dirty="0"/>
              <a:t>del processo civile </a:t>
            </a:r>
            <a:r>
              <a:rPr lang="it-IT" sz="2000" b="1" dirty="0"/>
              <a:t>dal sistema cartaceo (o analogico) a quello </a:t>
            </a:r>
            <a:r>
              <a:rPr lang="it-IT" sz="2000" b="1" dirty="0" smtClean="0"/>
              <a:t>digitale</a:t>
            </a:r>
            <a:r>
              <a:rPr lang="it-IT" sz="2000" dirty="0" smtClean="0"/>
              <a:t>, </a:t>
            </a:r>
            <a:r>
              <a:rPr lang="it-IT" sz="2000" dirty="0"/>
              <a:t>in cui gli atti del processo, sia quelli di parte sia quelli dell’ufficio, sono redatti, sottoscritti, conservati ed archiviati, per la loro estrazione e consultazione, in formato digitale. Essi sono altresì trasmessi dalle parti del processo all’ufficio giudiziario, e dall’ufficio giudiziario alle altre amministrazioni e viceversa, in via telematica.</a:t>
            </a:r>
          </a:p>
        </p:txBody>
      </p:sp>
    </p:spTree>
    <p:extLst>
      <p:ext uri="{BB962C8B-B14F-4D97-AF65-F5344CB8AC3E}">
        <p14:creationId xmlns:p14="http://schemas.microsoft.com/office/powerpoint/2010/main" val="31110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6436" y="703384"/>
            <a:ext cx="11479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Non solo PCT …</a:t>
            </a:r>
          </a:p>
          <a:p>
            <a:r>
              <a:rPr lang="it-IT" sz="5400" b="1" dirty="0">
                <a:solidFill>
                  <a:srgbClr val="FF0000"/>
                </a:solidFill>
              </a:rPr>
              <a:t>	</a:t>
            </a:r>
            <a:r>
              <a:rPr lang="it-IT" sz="5400" b="1" dirty="0" smtClean="0">
                <a:solidFill>
                  <a:srgbClr val="FF0000"/>
                </a:solidFill>
              </a:rPr>
              <a:t>ma anche PAT e PTT</a:t>
            </a:r>
            <a:endParaRPr lang="it-IT" sz="5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56834" y="5842337"/>
            <a:ext cx="962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hlinkClick r:id="rId3"/>
              </a:rPr>
              <a:t>https://www.giustiziatributaria.gov.it/gt/web/guest/processo-tributario-telematico-ptt-sigit</a:t>
            </a:r>
            <a:endParaRPr lang="it-IT" dirty="0"/>
          </a:p>
          <a:p>
            <a:pPr algn="r"/>
            <a:endParaRPr lang="it-IT" dirty="0"/>
          </a:p>
          <a:p>
            <a:pPr algn="r"/>
            <a:r>
              <a:rPr lang="it-IT" dirty="0">
                <a:hlinkClick r:id="rId4"/>
              </a:rPr>
              <a:t>https://www.giustizia-amministrativa.it/processo-amministrativo-telematico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39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1441" y="5011020"/>
            <a:ext cx="10934163" cy="1846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it-IT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https://www.youtube.com/watch?v=AbYYvt8iBgc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www.mise.gov.it/index.php/it/mercato-e-consumatori/tutela-del-consumatore/controversie-di-consumo/odr-risoluzione-dispute-online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62885" y="824248"/>
            <a:ext cx="978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ODR</a:t>
            </a:r>
          </a:p>
          <a:p>
            <a:r>
              <a:rPr lang="it-IT" sz="5400" b="1" dirty="0">
                <a:solidFill>
                  <a:srgbClr val="FF0000"/>
                </a:solidFill>
              </a:rPr>
              <a:t>	</a:t>
            </a:r>
            <a:r>
              <a:rPr lang="it-IT" sz="5400" b="1" i="1" dirty="0" smtClean="0">
                <a:solidFill>
                  <a:srgbClr val="FF0000"/>
                </a:solidFill>
              </a:rPr>
              <a:t>ONLINE DISPUTE RESOLUTION</a:t>
            </a:r>
          </a:p>
        </p:txBody>
      </p:sp>
    </p:spTree>
    <p:extLst>
      <p:ext uri="{BB962C8B-B14F-4D97-AF65-F5344CB8AC3E}">
        <p14:creationId xmlns:p14="http://schemas.microsoft.com/office/powerpoint/2010/main" val="17168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29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45" y="153127"/>
            <a:ext cx="9776955" cy="583823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91319" y="6209731"/>
            <a:ext cx="1123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Scuola di Atene di Raffaello (1509-1511) –– Stanza della Segnatura (Stanze Vaticane)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965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6" y="377445"/>
            <a:ext cx="8355842" cy="61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3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/>
          <a:srcRect l="20866" t="10343" r="21229" b="7614"/>
          <a:stretch/>
        </p:blipFill>
        <p:spPr>
          <a:xfrm>
            <a:off x="1991932" y="425003"/>
            <a:ext cx="7534141" cy="6001555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1545465" y="573109"/>
            <a:ext cx="3528811" cy="6014434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2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0275"/>
            <a:ext cx="11430000" cy="42862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1000" y="631065"/>
            <a:ext cx="1146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1. Ricerca </a:t>
            </a:r>
            <a:r>
              <a:rPr lang="it-IT" sz="4000" i="1" dirty="0" smtClean="0">
                <a:solidFill>
                  <a:srgbClr val="0070C0"/>
                </a:solidFill>
              </a:rPr>
              <a:t>libera</a:t>
            </a:r>
            <a:r>
              <a:rPr lang="it-IT" sz="4000" dirty="0" smtClean="0">
                <a:solidFill>
                  <a:srgbClr val="0070C0"/>
                </a:solidFill>
              </a:rPr>
              <a:t> </a:t>
            </a:r>
            <a:r>
              <a:rPr lang="it-IT" sz="4000" dirty="0" smtClean="0"/>
              <a:t>dei </a:t>
            </a:r>
            <a:r>
              <a:rPr lang="it-IT" sz="4000" i="1" dirty="0" err="1" smtClean="0"/>
              <a:t>topoi</a:t>
            </a:r>
            <a:r>
              <a:rPr lang="it-IT" sz="4000" i="1" dirty="0" smtClean="0"/>
              <a:t> </a:t>
            </a:r>
            <a:r>
              <a:rPr lang="it-IT" sz="4000" dirty="0" smtClean="0"/>
              <a:t>(gr.)</a:t>
            </a:r>
            <a:r>
              <a:rPr lang="it-IT" sz="4000" i="1" dirty="0" smtClean="0"/>
              <a:t> – loci </a:t>
            </a:r>
            <a:r>
              <a:rPr lang="it-IT" sz="4000" dirty="0" smtClean="0"/>
              <a:t>(</a:t>
            </a:r>
            <a:r>
              <a:rPr lang="it-IT" sz="4000" dirty="0" err="1" smtClean="0"/>
              <a:t>lat</a:t>
            </a:r>
            <a:r>
              <a:rPr lang="it-IT" sz="4000" dirty="0" smtClean="0"/>
              <a:t>.)</a:t>
            </a:r>
          </a:p>
          <a:p>
            <a:r>
              <a:rPr lang="it-IT" sz="4000" dirty="0"/>
              <a:t>	</a:t>
            </a:r>
            <a:r>
              <a:rPr lang="it-IT" sz="4000" dirty="0" smtClean="0"/>
              <a:t>			luoghi comuni-premesse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65815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8186" y="463640"/>
            <a:ext cx="109985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Topica come ricerca/scoperta ...</a:t>
            </a:r>
          </a:p>
          <a:p>
            <a:endParaRPr lang="it-IT" sz="4800" dirty="0" smtClean="0"/>
          </a:p>
          <a:p>
            <a:r>
              <a:rPr lang="it-IT" sz="4800" dirty="0" smtClean="0"/>
              <a:t>	i latini la chiamavano</a:t>
            </a:r>
            <a:r>
              <a:rPr lang="it-IT" sz="4800" i="1" dirty="0" smtClean="0"/>
              <a:t>	</a:t>
            </a:r>
            <a:r>
              <a:rPr lang="it-IT" sz="6600" i="1" dirty="0">
                <a:solidFill>
                  <a:srgbClr val="0070C0"/>
                </a:solidFill>
              </a:rPr>
              <a:t>in</a:t>
            </a:r>
            <a:r>
              <a:rPr lang="it-IT" sz="6600" i="1" dirty="0" smtClean="0">
                <a:solidFill>
                  <a:srgbClr val="0070C0"/>
                </a:solidFill>
              </a:rPr>
              <a:t>ventio</a:t>
            </a:r>
            <a:endParaRPr lang="it-IT" sz="6600" i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08631" y="4984126"/>
            <a:ext cx="46149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hlinkClick r:id="rId2"/>
              </a:rPr>
              <a:t>https://www.wired.it/attualita/media/2014/11/27/inventio-larte-dellinfosourcing</a:t>
            </a:r>
            <a:r>
              <a:rPr lang="it-IT" sz="2800" dirty="0" smtClean="0">
                <a:hlinkClick r:id="rId2"/>
              </a:rPr>
              <a:t>/</a:t>
            </a:r>
            <a:endParaRPr lang="it-IT" sz="2800" dirty="0" smtClean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76" y="3543973"/>
            <a:ext cx="4963434" cy="31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9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2007" y="277788"/>
            <a:ext cx="8989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2. Schema </a:t>
            </a:r>
            <a:r>
              <a:rPr lang="it-IT" sz="4400" i="1" dirty="0" smtClean="0">
                <a:solidFill>
                  <a:srgbClr val="FF0000"/>
                </a:solidFill>
              </a:rPr>
              <a:t>critico</a:t>
            </a:r>
          </a:p>
          <a:p>
            <a:r>
              <a:rPr lang="it-IT" sz="4000" dirty="0"/>
              <a:t>	</a:t>
            </a:r>
            <a:r>
              <a:rPr lang="it-IT" sz="4000" dirty="0" smtClean="0"/>
              <a:t>(applicazione del metodo dialettico)</a:t>
            </a:r>
            <a:endParaRPr lang="it-IT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70" y="2103853"/>
            <a:ext cx="7477857" cy="43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3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855" y="240814"/>
            <a:ext cx="4286741" cy="643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7958" y="1269196"/>
            <a:ext cx="111346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dirty="0" smtClean="0"/>
              <a:t>Uso </a:t>
            </a:r>
            <a:r>
              <a:rPr lang="it-IT" sz="3800" dirty="0" smtClean="0">
                <a:solidFill>
                  <a:srgbClr val="FF0000"/>
                </a:solidFill>
              </a:rPr>
              <a:t>‘pubblico’</a:t>
            </a:r>
            <a:r>
              <a:rPr lang="it-IT" sz="3800" dirty="0" smtClean="0"/>
              <a:t> della dialettica giuridica:</a:t>
            </a:r>
          </a:p>
          <a:p>
            <a:r>
              <a:rPr lang="it-IT" sz="3800" dirty="0" smtClean="0"/>
              <a:t>							es. processo; </a:t>
            </a:r>
            <a:r>
              <a:rPr lang="it-IT" sz="3800" dirty="0" err="1" smtClean="0"/>
              <a:t>adr</a:t>
            </a:r>
            <a:r>
              <a:rPr lang="it-IT" sz="3800" dirty="0" smtClean="0"/>
              <a:t>; </a:t>
            </a:r>
            <a:r>
              <a:rPr lang="it-IT" sz="3800" dirty="0" err="1" smtClean="0"/>
              <a:t>odr</a:t>
            </a:r>
            <a:endParaRPr lang="it-IT" sz="3800" dirty="0" smtClean="0"/>
          </a:p>
          <a:p>
            <a:endParaRPr lang="it-IT" sz="3800" dirty="0"/>
          </a:p>
          <a:p>
            <a:r>
              <a:rPr lang="it-IT" sz="3800" dirty="0" smtClean="0"/>
              <a:t>Uso </a:t>
            </a:r>
            <a:r>
              <a:rPr lang="it-IT" sz="3800" dirty="0" smtClean="0">
                <a:solidFill>
                  <a:srgbClr val="FF0000"/>
                </a:solidFill>
              </a:rPr>
              <a:t>‘privato’</a:t>
            </a:r>
            <a:r>
              <a:rPr lang="it-IT" sz="3800" dirty="0" smtClean="0"/>
              <a:t> della dialettica giuridica:</a:t>
            </a:r>
          </a:p>
          <a:p>
            <a:r>
              <a:rPr lang="it-IT" sz="3800" dirty="0" smtClean="0"/>
              <a:t>	auto-dialettica nello studio e nella preparazione</a:t>
            </a:r>
          </a:p>
          <a:p>
            <a:endParaRPr lang="it-IT" sz="3800" i="1" dirty="0" smtClean="0"/>
          </a:p>
          <a:p>
            <a:pPr algn="ctr"/>
            <a:r>
              <a:rPr lang="it-IT" sz="3800" i="1" dirty="0" smtClean="0"/>
              <a:t>Due diversi fini della ricerca dei dati giuridici </a:t>
            </a:r>
          </a:p>
          <a:p>
            <a:pPr algn="ctr"/>
            <a:r>
              <a:rPr lang="it-IT" sz="3800" i="1" dirty="0" smtClean="0"/>
              <a:t>(</a:t>
            </a:r>
            <a:r>
              <a:rPr lang="it-IT" sz="3800" i="1" dirty="0" err="1" smtClean="0"/>
              <a:t>legal</a:t>
            </a:r>
            <a:r>
              <a:rPr lang="it-IT" sz="3800" i="1" dirty="0" smtClean="0"/>
              <a:t> </a:t>
            </a:r>
            <a:r>
              <a:rPr lang="it-IT" sz="3800" i="1" dirty="0" err="1" smtClean="0"/>
              <a:t>research</a:t>
            </a:r>
            <a:r>
              <a:rPr lang="it-IT" sz="3800" i="1" dirty="0" smtClean="0"/>
              <a:t>)</a:t>
            </a:r>
            <a:endParaRPr lang="it-IT" sz="3800" i="1" dirty="0"/>
          </a:p>
        </p:txBody>
      </p:sp>
    </p:spTree>
    <p:extLst>
      <p:ext uri="{BB962C8B-B14F-4D97-AF65-F5344CB8AC3E}">
        <p14:creationId xmlns:p14="http://schemas.microsoft.com/office/powerpoint/2010/main" val="8038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443</Words>
  <Application>Microsoft Office PowerPoint</Application>
  <PresentationFormat>Widescreen</PresentationFormat>
  <Paragraphs>47</Paragraphs>
  <Slides>17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Times New Roman</vt:lpstr>
      <vt:lpstr>Tema di Office</vt:lpstr>
      <vt:lpstr>C:\Users\Letizia\Desktop\UNI\corso_CL_2017-2018\ricorso_ferie.pdf</vt:lpstr>
      <vt:lpstr>Modulo I Classicità  LA TOPICA ARISTOTELICA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Esercitiamoci!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KATIA CHINCHIO</dc:creator>
  <cp:lastModifiedBy>KATIA CHINCHIO</cp:lastModifiedBy>
  <cp:revision>51</cp:revision>
  <dcterms:created xsi:type="dcterms:W3CDTF">2017-03-24T16:36:58Z</dcterms:created>
  <dcterms:modified xsi:type="dcterms:W3CDTF">2020-04-07T14:00:43Z</dcterms:modified>
</cp:coreProperties>
</file>