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96" r:id="rId1"/>
  </p:sldMasterIdLst>
  <p:sldIdLst>
    <p:sldId id="256" r:id="rId2"/>
    <p:sldId id="257" r:id="rId3"/>
    <p:sldId id="261" r:id="rId4"/>
    <p:sldId id="267" r:id="rId5"/>
    <p:sldId id="269" r:id="rId6"/>
    <p:sldId id="271" r:id="rId7"/>
    <p:sldId id="270" r:id="rId8"/>
    <p:sldId id="272" r:id="rId9"/>
    <p:sldId id="262" r:id="rId10"/>
    <p:sldId id="263" r:id="rId11"/>
    <p:sldId id="264" r:id="rId12"/>
    <p:sldId id="265" r:id="rId13"/>
    <p:sldId id="274" r:id="rId14"/>
    <p:sldId id="275" r:id="rId15"/>
    <p:sldId id="266" r:id="rId16"/>
    <p:sldId id="277" r:id="rId17"/>
    <p:sldId id="278" r:id="rId18"/>
    <p:sldId id="279" r:id="rId19"/>
    <p:sldId id="280" r:id="rId20"/>
    <p:sldId id="281" r:id="rId21"/>
    <p:sldId id="282" r:id="rId22"/>
    <p:sldId id="283" r:id="rId23"/>
    <p:sldId id="284" r:id="rId24"/>
    <p:sldId id="285" r:id="rId25"/>
    <p:sldId id="286" r:id="rId26"/>
    <p:sldId id="258" r:id="rId27"/>
    <p:sldId id="259" r:id="rId28"/>
    <p:sldId id="273" r:id="rId29"/>
    <p:sldId id="268" r:id="rId3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10"/>
    <p:restoredTop sz="94643"/>
  </p:normalViewPr>
  <p:slideViewPr>
    <p:cSldViewPr snapToGrid="0" snapToObjects="1">
      <p:cViewPr varScale="1">
        <p:scale>
          <a:sx n="121" d="100"/>
          <a:sy n="121" d="100"/>
        </p:scale>
        <p:origin x="200" y="30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lgn="ctr">
              <a:defRPr sz="3800">
                <a:solidFill>
                  <a:srgbClr val="262626"/>
                </a:solidFill>
              </a:defRPr>
            </a:lvl1pPr>
          </a:lstStyle>
          <a:p>
            <a:r>
              <a:rPr lang="it-IT"/>
              <a:t>Fare clic per modificare lo stile del titolo dello schema</a:t>
            </a:r>
            <a:endParaRPr lang="en-US" dirty="0"/>
          </a:p>
        </p:txBody>
      </p:sp>
      <p:sp>
        <p:nvSpPr>
          <p:cNvPr id="3" name="Subtitle 2"/>
          <p:cNvSpPr>
            <a:spLocks noGrp="1"/>
          </p:cNvSpPr>
          <p:nvPr>
            <p:ph type="subTitle" idx="1"/>
          </p:nvPr>
        </p:nvSpPr>
        <p:spPr>
          <a:xfrm>
            <a:off x="2695194" y="4352544"/>
            <a:ext cx="6801612" cy="1239894"/>
          </a:xfrm>
          <a:noFill/>
        </p:spPr>
        <p:txBody>
          <a:bodyPr>
            <a:normAutofit/>
          </a:bodyPr>
          <a:lstStyle>
            <a:lvl1pPr marL="0" indent="0" algn="ctr">
              <a:buNone/>
              <a:defRPr sz="2000">
                <a:solidFill>
                  <a:schemeClr val="tx1">
                    <a:lumMod val="75000"/>
                    <a:lumOff val="25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a:t>Fare clic per modificare lo stile del sottotitolo dello schema</a:t>
            </a:r>
            <a:endParaRPr lang="en-US" dirty="0"/>
          </a:p>
        </p:txBody>
      </p:sp>
      <p:sp>
        <p:nvSpPr>
          <p:cNvPr id="7" name="Date Placeholder 6"/>
          <p:cNvSpPr>
            <a:spLocks noGrp="1"/>
          </p:cNvSpPr>
          <p:nvPr>
            <p:ph type="dt" sz="half" idx="10"/>
          </p:nvPr>
        </p:nvSpPr>
        <p:spPr/>
        <p:txBody>
          <a:bodyPr/>
          <a:lstStyle/>
          <a:p>
            <a:fld id="{1160EA64-D806-43AC-9DF2-F8C432F32B4C}" type="datetimeFigureOut">
              <a:rPr lang="en-US" dirty="0"/>
              <a:t>9/28/21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dirty="0"/>
              <a:pPr/>
              <a:t>‹N›</a:t>
            </a:fld>
            <a:endParaRPr lang="en-US" dirty="0"/>
          </a:p>
        </p:txBody>
      </p:sp>
    </p:spTree>
  </p:cSld>
  <p:clrMapOvr>
    <a:overrideClrMapping bg1="dk1" tx1="lt1" bg2="dk2" tx2="lt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p:txBody>
          <a:bodyPr vert="eaVert"/>
          <a:lstStyle/>
          <a:p>
            <a:pPr lvl="0"/>
            <a:r>
              <a:rPr lang="it-IT"/>
              <a:t>Modifica gli stili del testo dello schema
Secondo livello
Terzo livello
Quarto livello
Quinto livello</a:t>
            </a:r>
            <a:endParaRPr lang="en-US" dirty="0"/>
          </a:p>
        </p:txBody>
      </p:sp>
      <p:sp>
        <p:nvSpPr>
          <p:cNvPr id="4" name="Date Placeholder 3"/>
          <p:cNvSpPr>
            <a:spLocks noGrp="1"/>
          </p:cNvSpPr>
          <p:nvPr>
            <p:ph type="dt" sz="half" idx="10"/>
          </p:nvPr>
        </p:nvSpPr>
        <p:spPr/>
        <p:txBody>
          <a:bodyPr/>
          <a:lstStyle/>
          <a:p>
            <a:fld id="{E9F9C37B-1D36-470B-8223-D6C91242EC14}" type="datetimeFigureOut">
              <a:rPr lang="en-US" dirty="0"/>
              <a:t>9/28/21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A7A6979-0714-4377-B894-6BE4C2D6E202}" type="slidenum">
              <a:rPr lang="en-US" dirty="0"/>
              <a:t>‹N›</a:t>
            </a:fld>
            <a:endParaRPr lang="en-US" dirty="0"/>
          </a:p>
        </p:txBody>
      </p:sp>
    </p:spTree>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olo e testo vertical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53112" y="937260"/>
            <a:ext cx="1298608" cy="4983480"/>
          </a:xfrm>
        </p:spPr>
        <p:txBody>
          <a:bodyPr vert="eaVert"/>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a:xfrm>
            <a:off x="2231136" y="937260"/>
            <a:ext cx="6198489" cy="4983480"/>
          </a:xfrm>
        </p:spPr>
        <p:txBody>
          <a:bodyPr vert="eaVert"/>
          <a:lstStyle/>
          <a:p>
            <a:pPr lvl="0"/>
            <a:r>
              <a:rPr lang="it-IT"/>
              <a:t>Modifica gli stili del testo dello schema
Secondo livello
Terzo livello
Quarto livello
Quinto livello</a:t>
            </a:r>
            <a:endParaRPr lang="en-US" dirty="0"/>
          </a:p>
        </p:txBody>
      </p:sp>
      <p:sp>
        <p:nvSpPr>
          <p:cNvPr id="4" name="Date Placeholder 3"/>
          <p:cNvSpPr>
            <a:spLocks noGrp="1"/>
          </p:cNvSpPr>
          <p:nvPr>
            <p:ph type="dt" sz="half" idx="10"/>
          </p:nvPr>
        </p:nvSpPr>
        <p:spPr/>
        <p:txBody>
          <a:bodyPr/>
          <a:lstStyle/>
          <a:p>
            <a:fld id="{67C6F52A-A82B-47A2-A83A-8C4C91F2D59F}" type="datetimeFigureOut">
              <a:rPr lang="en-US" dirty="0"/>
              <a:t>9/28/21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A7A6979-0714-4377-B894-6BE4C2D6E202}" type="slidenum">
              <a:rPr lang="en-US" dirty="0"/>
              <a:t>‹N›</a:t>
            </a:fld>
            <a:endParaRPr lang="en-US" dirty="0"/>
          </a:p>
        </p:txBody>
      </p:sp>
    </p:spTree>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Content Placeholder 2"/>
          <p:cNvSpPr>
            <a:spLocks noGrp="1"/>
          </p:cNvSpPr>
          <p:nvPr>
            <p:ph idx="1"/>
          </p:nvPr>
        </p:nvSpPr>
        <p:spPr/>
        <p:txBody>
          <a:bodyPr/>
          <a:lstStyle/>
          <a:p>
            <a:pPr lvl="0"/>
            <a:r>
              <a:rPr lang="it-IT"/>
              <a:t>Modifica gli stili del testo dello schema
Secondo livello
Terzo livello
Quarto livello
Quinto livello</a:t>
            </a:r>
            <a:endParaRPr lang="en-US" dirty="0"/>
          </a:p>
        </p:txBody>
      </p:sp>
      <p:sp>
        <p:nvSpPr>
          <p:cNvPr id="7" name="Date Placeholder 6"/>
          <p:cNvSpPr>
            <a:spLocks noGrp="1"/>
          </p:cNvSpPr>
          <p:nvPr>
            <p:ph type="dt" sz="half" idx="10"/>
          </p:nvPr>
        </p:nvSpPr>
        <p:spPr/>
        <p:txBody>
          <a:bodyPr/>
          <a:lstStyle/>
          <a:p>
            <a:fld id="{F070A7B3-6521-4DCA-87E5-044747A908C1}" type="datetimeFigureOut">
              <a:rPr lang="en-US" dirty="0"/>
              <a:t>9/28/21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dirty="0"/>
              <a:pPr/>
              <a:t>‹N›</a:t>
            </a:fld>
            <a:endParaRPr lang="en-US" dirty="0"/>
          </a:p>
        </p:txBody>
      </p:sp>
    </p:spTree>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defRPr sz="3800">
                <a:solidFill>
                  <a:srgbClr val="262626"/>
                </a:solidFill>
              </a:defRPr>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2695194" y="4352465"/>
            <a:ext cx="6801612" cy="1265082"/>
          </a:xfrm>
        </p:spPr>
        <p:txBody>
          <a:bodyPr anchor="t" anchorCtr="1">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it-IT"/>
              <a:t>Modifica gli stili del testo dello schema
Secondo livello
Terzo livello
Quarto livello
Quinto livello</a:t>
            </a:r>
            <a:endParaRPr lang="en-US" dirty="0"/>
          </a:p>
        </p:txBody>
      </p:sp>
      <p:sp>
        <p:nvSpPr>
          <p:cNvPr id="7" name="Date Placeholder 6"/>
          <p:cNvSpPr>
            <a:spLocks noGrp="1"/>
          </p:cNvSpPr>
          <p:nvPr>
            <p:ph type="dt" sz="half" idx="10"/>
          </p:nvPr>
        </p:nvSpPr>
        <p:spPr/>
        <p:txBody>
          <a:bodyPr/>
          <a:lstStyle/>
          <a:p>
            <a:fld id="{1160EA64-D806-43AC-9DF2-F8C432F32B4C}" type="datetimeFigureOut">
              <a:rPr lang="en-US" dirty="0"/>
              <a:t>9/28/21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dirty="0"/>
              <a:pPr/>
              <a:t>‹N›</a:t>
            </a:fld>
            <a:endParaRPr lang="en-US" dirty="0"/>
          </a:p>
        </p:txBody>
      </p:sp>
    </p:spTree>
  </p:cSld>
  <p:clrMapOvr>
    <a:overrideClrMapping bg1="dk1" tx1="lt1" bg2="dk2" tx2="lt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Content Placeholder 2"/>
          <p:cNvSpPr>
            <a:spLocks noGrp="1"/>
          </p:cNvSpPr>
          <p:nvPr>
            <p:ph sz="half" idx="1"/>
          </p:nvPr>
        </p:nvSpPr>
        <p:spPr>
          <a:xfrm>
            <a:off x="1581912" y="2638044"/>
            <a:ext cx="4271771" cy="3101982"/>
          </a:xfrm>
        </p:spPr>
        <p:txBody>
          <a:bodyPr/>
          <a:lstStyle/>
          <a:p>
            <a:pPr lvl="0"/>
            <a:r>
              <a:rPr lang="it-IT"/>
              <a:t>Modifica gli stili del testo dello schema
Secondo livello
Terzo livello
Quarto livello
Quinto livello</a:t>
            </a:r>
            <a:endParaRPr lang="en-US" dirty="0"/>
          </a:p>
        </p:txBody>
      </p:sp>
      <p:sp>
        <p:nvSpPr>
          <p:cNvPr id="4" name="Content Placeholder 3"/>
          <p:cNvSpPr>
            <a:spLocks noGrp="1"/>
          </p:cNvSpPr>
          <p:nvPr>
            <p:ph sz="half" idx="2"/>
          </p:nvPr>
        </p:nvSpPr>
        <p:spPr>
          <a:xfrm>
            <a:off x="6338315" y="2638044"/>
            <a:ext cx="4270247" cy="3101982"/>
          </a:xfrm>
        </p:spPr>
        <p:txBody>
          <a:bodyPr/>
          <a:lstStyle/>
          <a:p>
            <a:pPr lvl="0"/>
            <a:r>
              <a:rPr lang="it-IT"/>
              <a:t>Modifica gli stili del testo dello schema
Secondo livello
Terzo livello
Quarto livello
Quinto livello</a:t>
            </a:r>
            <a:endParaRPr lang="en-US" dirty="0"/>
          </a:p>
        </p:txBody>
      </p:sp>
      <p:sp>
        <p:nvSpPr>
          <p:cNvPr id="8" name="Date Placeholder 7"/>
          <p:cNvSpPr>
            <a:spLocks noGrp="1"/>
          </p:cNvSpPr>
          <p:nvPr>
            <p:ph type="dt" sz="half" idx="10"/>
          </p:nvPr>
        </p:nvSpPr>
        <p:spPr/>
        <p:txBody>
          <a:bodyPr/>
          <a:lstStyle/>
          <a:p>
            <a:fld id="{AB134690-1557-4C89-A502-4959FE7FAD70}" type="datetimeFigureOut">
              <a:rPr lang="en-US" dirty="0"/>
              <a:t>9/28/21</a:t>
            </a:fld>
            <a:endParaRPr lang="en-US" dirty="0"/>
          </a:p>
        </p:txBody>
      </p:sp>
      <p:sp>
        <p:nvSpPr>
          <p:cNvPr id="9" name="Footer Placeholder 8"/>
          <p:cNvSpPr>
            <a:spLocks noGrp="1"/>
          </p:cNvSpPr>
          <p:nvPr>
            <p:ph type="ftr" sz="quarter" idx="11"/>
          </p:nvPr>
        </p:nvSpPr>
        <p:spPr/>
        <p:txBody>
          <a:bodyPr/>
          <a:lstStyle/>
          <a:p>
            <a:endParaRPr lang="en-US" dirty="0"/>
          </a:p>
        </p:txBody>
      </p:sp>
      <p:sp>
        <p:nvSpPr>
          <p:cNvPr id="10" name="Slide Number Placeholder 9"/>
          <p:cNvSpPr>
            <a:spLocks noGrp="1"/>
          </p:cNvSpPr>
          <p:nvPr>
            <p:ph type="sldNum" sz="quarter" idx="12"/>
          </p:nvPr>
        </p:nvSpPr>
        <p:spPr/>
        <p:txBody>
          <a:bodyPr/>
          <a:lstStyle/>
          <a:p>
            <a:fld id="{8A7A6979-0714-4377-B894-6BE4C2D6E202}" type="slidenum">
              <a:rPr lang="en-US" dirty="0"/>
              <a:t>‹N›</a:t>
            </a:fld>
            <a:endParaRPr lang="en-US" dirty="0"/>
          </a:p>
        </p:txBody>
      </p:sp>
    </p:spTree>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58343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Modifica gli stili del testo dello schema
Secondo livello
Terzo livello
Quarto livello
Quinto livello</a:t>
            </a:r>
            <a:endParaRPr lang="en-US" dirty="0"/>
          </a:p>
        </p:txBody>
      </p:sp>
      <p:sp>
        <p:nvSpPr>
          <p:cNvPr id="4" name="Content Placeholder 3"/>
          <p:cNvSpPr>
            <a:spLocks noGrp="1"/>
          </p:cNvSpPr>
          <p:nvPr>
            <p:ph sz="half" idx="2"/>
          </p:nvPr>
        </p:nvSpPr>
        <p:spPr>
          <a:xfrm>
            <a:off x="1583436" y="3143250"/>
            <a:ext cx="4270248" cy="2596776"/>
          </a:xfrm>
        </p:spPr>
        <p:txBody>
          <a:bodyPr/>
          <a:lstStyle/>
          <a:p>
            <a:pPr lvl="0"/>
            <a:r>
              <a:rPr lang="it-IT"/>
              <a:t>Modifica gli stili del testo dello schema
Secondo livello
Terzo livello
Quarto livello
Quinto livello</a:t>
            </a:r>
            <a:endParaRPr lang="en-US" dirty="0"/>
          </a:p>
        </p:txBody>
      </p:sp>
      <p:sp>
        <p:nvSpPr>
          <p:cNvPr id="6" name="Content Placeholder 5"/>
          <p:cNvSpPr>
            <a:spLocks noGrp="1"/>
          </p:cNvSpPr>
          <p:nvPr>
            <p:ph sz="quarter" idx="4"/>
          </p:nvPr>
        </p:nvSpPr>
        <p:spPr>
          <a:xfrm>
            <a:off x="6338316" y="3143250"/>
            <a:ext cx="4253484" cy="2596776"/>
          </a:xfrm>
        </p:spPr>
        <p:txBody>
          <a:bodyPr/>
          <a:lstStyle>
            <a:lvl5pPr>
              <a:defRPr/>
            </a:lvl5pPr>
          </a:lstStyle>
          <a:p>
            <a:pPr lvl="0"/>
            <a:r>
              <a:rPr lang="it-IT"/>
              <a:t>Modifica gli stili del testo dello schema
Secondo livello
Terzo livello
Quarto livello
Quinto livello</a:t>
            </a:r>
            <a:endParaRPr lang="en-US" dirty="0"/>
          </a:p>
        </p:txBody>
      </p:sp>
      <p:sp>
        <p:nvSpPr>
          <p:cNvPr id="11" name="Text Placeholder 4"/>
          <p:cNvSpPr>
            <a:spLocks noGrp="1"/>
          </p:cNvSpPr>
          <p:nvPr>
            <p:ph type="body" sz="quarter" idx="13"/>
          </p:nvPr>
        </p:nvSpPr>
        <p:spPr>
          <a:xfrm>
            <a:off x="633831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Modifica gli stili del testo dello schema
Secondo livello
Terzo livello
Quarto livello
Quinto livello</a:t>
            </a:r>
            <a:endParaRPr lang="en-US" dirty="0"/>
          </a:p>
        </p:txBody>
      </p:sp>
      <p:sp>
        <p:nvSpPr>
          <p:cNvPr id="7" name="Date Placeholder 6"/>
          <p:cNvSpPr>
            <a:spLocks noGrp="1"/>
          </p:cNvSpPr>
          <p:nvPr>
            <p:ph type="dt" sz="half" idx="10"/>
          </p:nvPr>
        </p:nvSpPr>
        <p:spPr/>
        <p:txBody>
          <a:bodyPr/>
          <a:lstStyle/>
          <a:p>
            <a:fld id="{4F7D4976-E339-4826-83B7-FBD03F55ECF8}" type="datetimeFigureOut">
              <a:rPr lang="en-US" dirty="0"/>
              <a:t>9/28/21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dirty="0"/>
              <a:t>‹N›</a:t>
            </a:fld>
            <a:endParaRPr lang="en-US" dirty="0"/>
          </a:p>
        </p:txBody>
      </p:sp>
      <p:sp>
        <p:nvSpPr>
          <p:cNvPr id="10" name="Title 9"/>
          <p:cNvSpPr>
            <a:spLocks noGrp="1"/>
          </p:cNvSpPr>
          <p:nvPr>
            <p:ph type="title"/>
          </p:nvPr>
        </p:nvSpPr>
        <p:spPr/>
        <p:txBody>
          <a:bodyPr/>
          <a:lstStyle/>
          <a:p>
            <a:r>
              <a:rPr lang="it-IT"/>
              <a:t>Fare clic per modificare lo stile del titolo dello schema</a:t>
            </a:r>
            <a:endParaRPr lang="en-US" dirty="0"/>
          </a:p>
        </p:txBody>
      </p:sp>
    </p:spTree>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Date Placeholder 2"/>
          <p:cNvSpPr>
            <a:spLocks noGrp="1"/>
          </p:cNvSpPr>
          <p:nvPr>
            <p:ph type="dt" sz="half" idx="10"/>
          </p:nvPr>
        </p:nvSpPr>
        <p:spPr/>
        <p:txBody>
          <a:bodyPr/>
          <a:lstStyle/>
          <a:p>
            <a:fld id="{E1037C31-9E7A-4F99-8774-A0E530DE1A42}" type="datetimeFigureOut">
              <a:rPr lang="en-US" dirty="0"/>
              <a:t>9/28/21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8A7A6979-0714-4377-B894-6BE4C2D6E202}" type="slidenum">
              <a:rPr lang="en-US" dirty="0"/>
              <a:t>‹N›</a:t>
            </a:fld>
            <a:endParaRPr lang="en-US" dirty="0"/>
          </a:p>
        </p:txBody>
      </p:sp>
    </p:spTree>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278504F-A551-4DE0-9316-4DCD1D8CC752}" type="datetimeFigureOut">
              <a:rPr lang="en-US" dirty="0"/>
              <a:t>9/28/21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8A7A6979-0714-4377-B894-6BE4C2D6E202}" type="slidenum">
              <a:rPr lang="en-US" dirty="0"/>
              <a:t>‹N›</a:t>
            </a:fld>
            <a:endParaRPr lang="en-US" dirty="0"/>
          </a:p>
        </p:txBody>
      </p:sp>
    </p:spTree>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6" name="Rectangle 25"/>
          <p:cNvSpPr/>
          <p:nvPr/>
        </p:nvSpPr>
        <p:spPr>
          <a:xfrm>
            <a:off x="0" y="0"/>
            <a:ext cx="6096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4672" y="2243828"/>
            <a:ext cx="4486656" cy="1141497"/>
          </a:xfrm>
          <a:solidFill>
            <a:srgbClr val="FFFFFF"/>
          </a:solidFill>
          <a:ln>
            <a:solidFill>
              <a:srgbClr val="404040"/>
            </a:solidFill>
          </a:ln>
        </p:spPr>
        <p:txBody>
          <a:bodyPr anchor="ctr" anchorCtr="1">
            <a:normAutofit/>
          </a:bodyPr>
          <a:lstStyle>
            <a:lvl1pPr>
              <a:defRPr sz="2200">
                <a:solidFill>
                  <a:srgbClr val="262626"/>
                </a:solidFill>
              </a:defRPr>
            </a:lvl1pPr>
          </a:lstStyle>
          <a:p>
            <a:r>
              <a:rPr lang="it-IT"/>
              <a:t>Fare clic per modificare lo stile del titolo dello schema</a:t>
            </a:r>
            <a:endParaRPr lang="en-US" dirty="0"/>
          </a:p>
        </p:txBody>
      </p:sp>
      <p:sp>
        <p:nvSpPr>
          <p:cNvPr id="3" name="Content Placeholder 2"/>
          <p:cNvSpPr>
            <a:spLocks noGrp="1"/>
          </p:cNvSpPr>
          <p:nvPr>
            <p:ph idx="1"/>
          </p:nvPr>
        </p:nvSpPr>
        <p:spPr>
          <a:xfrm>
            <a:off x="6736080" y="804672"/>
            <a:ext cx="4815840" cy="5248656"/>
          </a:xfrm>
        </p:spPr>
        <p:txBody>
          <a:bodyPr>
            <a:normAutofit/>
          </a:bodyPr>
          <a:lstStyle>
            <a:lvl1pPr>
              <a:defRPr sz="1900">
                <a:solidFill>
                  <a:schemeClr val="tx1"/>
                </a:solidFill>
              </a:defRPr>
            </a:lvl1pPr>
            <a:lvl2pPr>
              <a:defRPr sz="1600">
                <a:solidFill>
                  <a:schemeClr val="tx1"/>
                </a:solidFill>
              </a:defRPr>
            </a:lvl2pPr>
            <a:lvl3pPr>
              <a:defRPr sz="1600">
                <a:solidFill>
                  <a:schemeClr val="tx1"/>
                </a:solidFill>
              </a:defRPr>
            </a:lvl3pPr>
            <a:lvl4pPr>
              <a:defRPr sz="1600">
                <a:solidFill>
                  <a:schemeClr val="tx1"/>
                </a:solidFill>
              </a:defRPr>
            </a:lvl4pPr>
            <a:lvl5pPr>
              <a:defRPr sz="1600">
                <a:solidFill>
                  <a:schemeClr val="tx1"/>
                </a:solidFill>
              </a:defRPr>
            </a:lvl5pPr>
            <a:lvl6pPr>
              <a:defRPr sz="1600"/>
            </a:lvl6pPr>
            <a:lvl7pPr>
              <a:defRPr sz="1600"/>
            </a:lvl7pPr>
            <a:lvl8pPr>
              <a:defRPr sz="1600"/>
            </a:lvl8pPr>
            <a:lvl9pPr>
              <a:defRPr sz="1600"/>
            </a:lvl9pPr>
          </a:lstStyle>
          <a:p>
            <a:pPr lvl="0"/>
            <a:r>
              <a:rPr lang="it-IT"/>
              <a:t>Modifica gli stili del testo dello schema
Secondo livello
Terzo livello
Quarto livello
Quinto livello</a:t>
            </a:r>
            <a:endParaRPr lang="en-US" dirty="0"/>
          </a:p>
        </p:txBody>
      </p:sp>
      <p:sp>
        <p:nvSpPr>
          <p:cNvPr id="4" name="Text Placeholder 3"/>
          <p:cNvSpPr>
            <a:spLocks noGrp="1"/>
          </p:cNvSpPr>
          <p:nvPr>
            <p:ph type="body" sz="half" idx="2"/>
          </p:nvPr>
        </p:nvSpPr>
        <p:spPr>
          <a:xfrm>
            <a:off x="1115568" y="3549918"/>
            <a:ext cx="3794760" cy="2194036"/>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Modifica gli stili del testo dello schema
Secondo livello
Terzo livello
Quarto livello
Quinto livello</a:t>
            </a:r>
            <a:endParaRPr lang="en-US" dirty="0"/>
          </a:p>
        </p:txBody>
      </p:sp>
      <p:sp>
        <p:nvSpPr>
          <p:cNvPr id="9" name="Date Placeholder 8"/>
          <p:cNvSpPr>
            <a:spLocks noGrp="1"/>
          </p:cNvSpPr>
          <p:nvPr>
            <p:ph type="dt" sz="half" idx="10"/>
          </p:nvPr>
        </p:nvSpPr>
        <p:spPr/>
        <p:txBody>
          <a:bodyPr/>
          <a:lstStyle/>
          <a:p>
            <a:fld id="{D1BE4249-C0D0-4B06-8692-E8BB871AF643}" type="datetimeFigureOut">
              <a:rPr lang="en-US" dirty="0"/>
              <a:t>9/28/21</a:t>
            </a:fld>
            <a:endParaRPr lang="en-US" dirty="0"/>
          </a:p>
        </p:txBody>
      </p:sp>
      <p:sp>
        <p:nvSpPr>
          <p:cNvPr id="10" name="Footer Placeholder 9"/>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dirty="0"/>
          </a:p>
        </p:txBody>
      </p:sp>
      <p:sp>
        <p:nvSpPr>
          <p:cNvPr id="11" name="Slide Number Placeholder 10"/>
          <p:cNvSpPr>
            <a:spLocks noGrp="1"/>
          </p:cNvSpPr>
          <p:nvPr>
            <p:ph type="sldNum" sz="quarter" idx="12"/>
          </p:nvPr>
        </p:nvSpPr>
        <p:spPr/>
        <p:txBody>
          <a:bodyPr/>
          <a:lstStyle/>
          <a:p>
            <a:fld id="{8A7A6979-0714-4377-B894-6BE4C2D6E202}" type="slidenum">
              <a:rPr lang="en-US" dirty="0"/>
              <a:t>‹N›</a:t>
            </a:fld>
            <a:endParaRPr lang="en-US" dirty="0"/>
          </a:p>
        </p:txBody>
      </p:sp>
    </p:spTree>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18" name="Rectangle 17"/>
          <p:cNvSpPr/>
          <p:nvPr/>
        </p:nvSpPr>
        <p:spPr>
          <a:xfrm>
            <a:off x="0" y="0"/>
            <a:ext cx="6095999"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8523" y="2243828"/>
            <a:ext cx="4494998" cy="1134640"/>
          </a:xfrm>
          <a:solidFill>
            <a:srgbClr val="FFFFFF"/>
          </a:solidFill>
          <a:ln>
            <a:solidFill>
              <a:srgbClr val="404040"/>
            </a:solidFill>
          </a:ln>
        </p:spPr>
        <p:txBody>
          <a:bodyPr anchor="ctr" anchorCtr="1">
            <a:noAutofit/>
          </a:bodyPr>
          <a:lstStyle>
            <a:lvl1pPr>
              <a:defRPr sz="2200">
                <a:solidFill>
                  <a:srgbClr val="262626"/>
                </a:solidFill>
              </a:defRPr>
            </a:lvl1pPr>
          </a:lstStyle>
          <a:p>
            <a:r>
              <a:rPr lang="it-IT"/>
              <a:t>Fare clic per modificare lo stile del titolo dello schema</a:t>
            </a:r>
            <a:endParaRPr lang="en-US" dirty="0"/>
          </a:p>
        </p:txBody>
      </p:sp>
      <p:sp>
        <p:nvSpPr>
          <p:cNvPr id="3" name="Picture Placeholder 2"/>
          <p:cNvSpPr>
            <a:spLocks noGrp="1" noChangeAspect="1"/>
          </p:cNvSpPr>
          <p:nvPr>
            <p:ph type="pic" idx="1"/>
          </p:nvPr>
        </p:nvSpPr>
        <p:spPr>
          <a:xfrm>
            <a:off x="6095999" y="0"/>
            <a:ext cx="6102097" cy="6858000"/>
          </a:xfrm>
          <a:solidFill>
            <a:schemeClr val="bg1">
              <a:lumMod val="75000"/>
            </a:schemeClr>
          </a:solidFill>
        </p:spPr>
        <p:txBody>
          <a:bodyPr anchor="t"/>
          <a:lstStyle>
            <a:lvl1pPr marL="0" indent="0">
              <a:buNone/>
              <a:defRPr sz="3200">
                <a:solidFill>
                  <a:schemeClr val="bg1">
                    <a:lumMod val="85000"/>
                    <a:lumOff val="1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it-IT"/>
              <a:t>Fare clic sull'icona per inserire un'immagine</a:t>
            </a:r>
            <a:endParaRPr lang="en-US" dirty="0"/>
          </a:p>
        </p:txBody>
      </p:sp>
      <p:sp>
        <p:nvSpPr>
          <p:cNvPr id="4" name="Text Placeholder 3"/>
          <p:cNvSpPr>
            <a:spLocks noGrp="1"/>
          </p:cNvSpPr>
          <p:nvPr>
            <p:ph type="body" sz="half" idx="2"/>
          </p:nvPr>
        </p:nvSpPr>
        <p:spPr>
          <a:xfrm>
            <a:off x="1115568" y="3549918"/>
            <a:ext cx="3794760" cy="2194037"/>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Modifica gli stili del testo dello schema
Secondo livello
Terzo livello
Quarto livello
Quinto livello</a:t>
            </a:r>
            <a:endParaRPr lang="en-US" dirty="0"/>
          </a:p>
        </p:txBody>
      </p:sp>
      <p:sp>
        <p:nvSpPr>
          <p:cNvPr id="8" name="Date Placeholder 7"/>
          <p:cNvSpPr>
            <a:spLocks noGrp="1"/>
          </p:cNvSpPr>
          <p:nvPr>
            <p:ph type="dt" sz="half" idx="10"/>
          </p:nvPr>
        </p:nvSpPr>
        <p:spPr/>
        <p:txBody>
          <a:bodyPr/>
          <a:lstStyle>
            <a:lvl1pPr>
              <a:defRPr>
                <a:solidFill>
                  <a:srgbClr val="FFFFFF"/>
                </a:solidFill>
                <a:effectLst>
                  <a:outerShdw blurRad="50800" dist="38100" dir="2700000" algn="tl" rotWithShape="0">
                    <a:prstClr val="black">
                      <a:alpha val="43000"/>
                    </a:prstClr>
                  </a:outerShdw>
                </a:effectLst>
              </a:defRPr>
            </a:lvl1pPr>
          </a:lstStyle>
          <a:p>
            <a:fld id="{042B0DB6-F5C7-45FB-8CF3-31B45F9C2DAC}" type="datetimeFigureOut">
              <a:rPr lang="en-US" dirty="0"/>
              <a:t>9/28/21</a:t>
            </a:fld>
            <a:endParaRPr lang="en-US" dirty="0"/>
          </a:p>
        </p:txBody>
      </p:sp>
      <p:sp>
        <p:nvSpPr>
          <p:cNvPr id="9" name="Footer Placeholder 8"/>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dirty="0"/>
          </a:p>
        </p:txBody>
      </p:sp>
      <p:sp>
        <p:nvSpPr>
          <p:cNvPr id="10" name="Slide Number Placeholder 9"/>
          <p:cNvSpPr>
            <a:spLocks noGrp="1"/>
          </p:cNvSpPr>
          <p:nvPr>
            <p:ph type="sldNum" sz="quarter" idx="12"/>
          </p:nvPr>
        </p:nvSpPr>
        <p:spPr/>
        <p:txBody>
          <a:bodyPr/>
          <a:lstStyle/>
          <a:p>
            <a:fld id="{8A7A6979-0714-4377-B894-6BE4C2D6E202}" type="slidenum">
              <a:rPr lang="en-US" dirty="0"/>
              <a:t>‹N›</a:t>
            </a:fld>
            <a:endParaRPr lang="en-US" dirty="0"/>
          </a:p>
        </p:txBody>
      </p:sp>
    </p:spTree>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bwMode="black">
          <a:xfrm>
            <a:off x="2231136" y="964692"/>
            <a:ext cx="7729728" cy="1188720"/>
          </a:xfrm>
          <a:prstGeom prst="rect">
            <a:avLst/>
          </a:prstGeom>
          <a:solidFill>
            <a:srgbClr val="FFFFFF"/>
          </a:solidFill>
          <a:ln w="31750" cap="sq">
            <a:solidFill>
              <a:srgbClr val="404040"/>
            </a:solidFill>
            <a:miter lim="800000"/>
          </a:ln>
        </p:spPr>
        <p:txBody>
          <a:bodyPr vert="horz" lIns="182880" tIns="182880" rIns="182880" bIns="182880" rtlCol="0" anchor="ctr">
            <a:normAutofit/>
          </a:bodyPr>
          <a:lstStyle/>
          <a:p>
            <a:r>
              <a:rPr lang="it-IT"/>
              <a:t>Fare clic per modificare lo stile del titolo dello schema</a:t>
            </a:r>
            <a:endParaRPr lang="en-US" dirty="0"/>
          </a:p>
        </p:txBody>
      </p:sp>
      <p:sp>
        <p:nvSpPr>
          <p:cNvPr id="3" name="Text Placeholder 2"/>
          <p:cNvSpPr>
            <a:spLocks noGrp="1"/>
          </p:cNvSpPr>
          <p:nvPr>
            <p:ph type="body" idx="1"/>
          </p:nvPr>
        </p:nvSpPr>
        <p:spPr>
          <a:xfrm>
            <a:off x="2231136" y="2638044"/>
            <a:ext cx="7729728" cy="3101983"/>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7821429" y="6238816"/>
            <a:ext cx="2753746" cy="323968"/>
          </a:xfrm>
          <a:prstGeom prst="rect">
            <a:avLst/>
          </a:prstGeom>
        </p:spPr>
        <p:txBody>
          <a:bodyPr vert="horz" lIns="91440" tIns="45720" rIns="91440" bIns="45720" rtlCol="0" anchor="ctr"/>
          <a:lstStyle>
            <a:lvl1pPr algn="r">
              <a:defRPr sz="1050">
                <a:solidFill>
                  <a:schemeClr val="tx1">
                    <a:alpha val="70000"/>
                  </a:schemeClr>
                </a:solidFill>
              </a:defRPr>
            </a:lvl1pPr>
          </a:lstStyle>
          <a:p>
            <a:fld id="{1160EA64-D806-43AC-9DF2-F8C432F32B4C}" type="datetimeFigureOut">
              <a:rPr lang="en-US" dirty="0"/>
              <a:t>9/28/21</a:t>
            </a:fld>
            <a:endParaRPr lang="en-US" dirty="0"/>
          </a:p>
        </p:txBody>
      </p:sp>
      <p:sp>
        <p:nvSpPr>
          <p:cNvPr id="5" name="Footer Placeholder 4"/>
          <p:cNvSpPr>
            <a:spLocks noGrp="1"/>
          </p:cNvSpPr>
          <p:nvPr>
            <p:ph type="ftr" sz="quarter" idx="3"/>
          </p:nvPr>
        </p:nvSpPr>
        <p:spPr>
          <a:xfrm>
            <a:off x="1600200" y="6236208"/>
            <a:ext cx="5901189" cy="320040"/>
          </a:xfrm>
          <a:prstGeom prst="rect">
            <a:avLst/>
          </a:prstGeom>
        </p:spPr>
        <p:txBody>
          <a:bodyPr vert="horz" lIns="91440" tIns="45720" rIns="91440" bIns="45720" rtlCol="0" anchor="ctr"/>
          <a:lstStyle>
            <a:lvl1pPr algn="l">
              <a:defRPr sz="1050">
                <a:solidFill>
                  <a:schemeClr val="tx1">
                    <a:alpha val="70000"/>
                  </a:schemeClr>
                </a:solidFill>
              </a:defRPr>
            </a:lvl1pPr>
          </a:lstStyle>
          <a:p>
            <a:endParaRPr lang="en-US" dirty="0"/>
          </a:p>
        </p:txBody>
      </p:sp>
      <p:sp>
        <p:nvSpPr>
          <p:cNvPr id="6" name="Slide Number Placeholder 5"/>
          <p:cNvSpPr>
            <a:spLocks noGrp="1"/>
          </p:cNvSpPr>
          <p:nvPr>
            <p:ph type="sldNum" sz="quarter" idx="4"/>
          </p:nvPr>
        </p:nvSpPr>
        <p:spPr>
          <a:xfrm>
            <a:off x="10758922" y="6217920"/>
            <a:ext cx="365760" cy="365760"/>
          </a:xfrm>
          <a:prstGeom prst="ellipse">
            <a:avLst/>
          </a:prstGeom>
          <a:solidFill>
            <a:srgbClr val="1D1D1D">
              <a:alpha val="70000"/>
            </a:srgbClr>
          </a:solidFill>
        </p:spPr>
        <p:txBody>
          <a:bodyPr vert="horz" lIns="18288" tIns="45720" rIns="18288" bIns="45720" rtlCol="0" anchor="ctr">
            <a:noAutofit/>
          </a:bodyPr>
          <a:lstStyle>
            <a:lvl1pPr algn="ctr">
              <a:defRPr sz="1100" spc="0" baseline="0">
                <a:solidFill>
                  <a:srgbClr val="FFFFFF"/>
                </a:solidFill>
              </a:defRPr>
            </a:lvl1pPr>
          </a:lstStyle>
          <a:p>
            <a:fld id="{8A7A6979-0714-4377-B894-6BE4C2D6E202}" type="slidenum">
              <a:rPr lang="en-US" dirty="0"/>
              <a:pPr/>
              <a:t>‹N›</a:t>
            </a:fld>
            <a:endParaRPr lang="en-US" dirty="0"/>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hf sldNum="0" hdr="0" ftr="0" dt="0"/>
  <p:txStyles>
    <p:titleStyle>
      <a:lvl1pPr algn="ctr" defTabSz="914400" rtl="0" eaLnBrk="1" latinLnBrk="0" hangingPunct="1">
        <a:lnSpc>
          <a:spcPct val="90000"/>
        </a:lnSpc>
        <a:spcBef>
          <a:spcPct val="0"/>
        </a:spcBef>
        <a:buNone/>
        <a:defRPr sz="2800" kern="1200" cap="all" spc="200" baseline="0">
          <a:solidFill>
            <a:srgbClr val="262626"/>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1800" kern="1200">
          <a:solidFill>
            <a:schemeClr val="tx1">
              <a:lumMod val="85000"/>
              <a:lumOff val="15000"/>
            </a:schemeClr>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286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431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82775"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8BE5ABA-54D5-7142-9308-2BDF80CB75DC}"/>
              </a:ext>
            </a:extLst>
          </p:cNvPr>
          <p:cNvSpPr>
            <a:spLocks noGrp="1"/>
          </p:cNvSpPr>
          <p:nvPr>
            <p:ph type="ctrTitle"/>
          </p:nvPr>
        </p:nvSpPr>
        <p:spPr>
          <a:xfrm>
            <a:off x="1600200" y="788275"/>
            <a:ext cx="8991600" cy="3815255"/>
          </a:xfrm>
        </p:spPr>
        <p:txBody>
          <a:bodyPr>
            <a:normAutofit/>
          </a:bodyPr>
          <a:lstStyle/>
          <a:p>
            <a:r>
              <a:rPr lang="it-IT" b="1" dirty="0"/>
              <a:t>ISTITUZIONI </a:t>
            </a:r>
            <a:br>
              <a:rPr lang="it-IT" b="1" dirty="0"/>
            </a:br>
            <a:r>
              <a:rPr lang="it-IT" b="1" dirty="0"/>
              <a:t>DI DIRITTO ROMANO</a:t>
            </a:r>
            <a:br>
              <a:rPr lang="it-IT" b="1" dirty="0"/>
            </a:br>
            <a:br>
              <a:rPr lang="it-IT" b="1" dirty="0"/>
            </a:br>
            <a:br>
              <a:rPr lang="it-IT" dirty="0"/>
            </a:br>
            <a:r>
              <a:rPr lang="it-IT" dirty="0"/>
              <a:t>Prof. Paola </a:t>
            </a:r>
            <a:r>
              <a:rPr lang="it-IT" dirty="0" err="1"/>
              <a:t>Lambrini</a:t>
            </a:r>
            <a:r>
              <a:rPr lang="it-IT" dirty="0"/>
              <a:t> </a:t>
            </a:r>
          </a:p>
        </p:txBody>
      </p:sp>
      <p:sp>
        <p:nvSpPr>
          <p:cNvPr id="3" name="Sottotitolo 2">
            <a:extLst>
              <a:ext uri="{FF2B5EF4-FFF2-40B4-BE49-F238E27FC236}">
                <a16:creationId xmlns:a16="http://schemas.microsoft.com/office/drawing/2014/main" id="{7D5EBBCF-43BE-124B-8A36-56A8FE42E1ED}"/>
              </a:ext>
            </a:extLst>
          </p:cNvPr>
          <p:cNvSpPr>
            <a:spLocks noGrp="1"/>
          </p:cNvSpPr>
          <p:nvPr>
            <p:ph type="subTitle" idx="1"/>
          </p:nvPr>
        </p:nvSpPr>
        <p:spPr>
          <a:xfrm>
            <a:off x="2695194" y="4993675"/>
            <a:ext cx="6801612" cy="1239894"/>
          </a:xfrm>
        </p:spPr>
        <p:txBody>
          <a:bodyPr/>
          <a:lstStyle/>
          <a:p>
            <a:endParaRPr lang="it-IT" dirty="0"/>
          </a:p>
        </p:txBody>
      </p:sp>
    </p:spTree>
    <p:extLst>
      <p:ext uri="{BB962C8B-B14F-4D97-AF65-F5344CB8AC3E}">
        <p14:creationId xmlns:p14="http://schemas.microsoft.com/office/powerpoint/2010/main" val="205230686"/>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D16AAF5E-4FC0-9B4B-98EF-F82BDA45D914}"/>
              </a:ext>
            </a:extLst>
          </p:cNvPr>
          <p:cNvSpPr>
            <a:spLocks noGrp="1"/>
          </p:cNvSpPr>
          <p:nvPr>
            <p:ph type="title"/>
          </p:nvPr>
        </p:nvSpPr>
        <p:spPr>
          <a:xfrm>
            <a:off x="2231136" y="18761"/>
            <a:ext cx="7729728" cy="780025"/>
          </a:xfrm>
        </p:spPr>
        <p:txBody>
          <a:bodyPr/>
          <a:lstStyle/>
          <a:p>
            <a:r>
              <a:rPr lang="it-IT" b="1" u="sng" dirty="0"/>
              <a:t>2) PERCHE’ SI STUDIA?</a:t>
            </a:r>
            <a:endParaRPr lang="it-IT" dirty="0"/>
          </a:p>
        </p:txBody>
      </p:sp>
      <p:sp>
        <p:nvSpPr>
          <p:cNvPr id="3" name="Segnaposto contenuto 2">
            <a:extLst>
              <a:ext uri="{FF2B5EF4-FFF2-40B4-BE49-F238E27FC236}">
                <a16:creationId xmlns:a16="http://schemas.microsoft.com/office/drawing/2014/main" id="{16559C3A-1D7F-4948-8E1D-EE8C3F4A327D}"/>
              </a:ext>
            </a:extLst>
          </p:cNvPr>
          <p:cNvSpPr>
            <a:spLocks noGrp="1"/>
          </p:cNvSpPr>
          <p:nvPr>
            <p:ph idx="1"/>
          </p:nvPr>
        </p:nvSpPr>
        <p:spPr>
          <a:xfrm>
            <a:off x="2231136" y="987920"/>
            <a:ext cx="7729728" cy="5370839"/>
          </a:xfrm>
        </p:spPr>
        <p:txBody>
          <a:bodyPr>
            <a:normAutofit lnSpcReduction="10000"/>
          </a:bodyPr>
          <a:lstStyle/>
          <a:p>
            <a:pPr marL="0" indent="0" algn="just">
              <a:buNone/>
            </a:pPr>
            <a:r>
              <a:rPr lang="it-IT" sz="3200" b="1" dirty="0"/>
              <a:t>A) La conoscenza storica ha un enorme valore formativo in tutti i campi del sapere</a:t>
            </a:r>
            <a:r>
              <a:rPr lang="it-IT" sz="3200" dirty="0"/>
              <a:t>. </a:t>
            </a:r>
          </a:p>
          <a:p>
            <a:pPr algn="just"/>
            <a:r>
              <a:rPr lang="it-IT" sz="3200" dirty="0"/>
              <a:t>In quanto fenomeno sociale, </a:t>
            </a:r>
            <a:r>
              <a:rPr lang="it-IT" sz="3200" u="dbl" dirty="0"/>
              <a:t>il diritto è storia</a:t>
            </a:r>
            <a:r>
              <a:rPr lang="it-IT" sz="3200" dirty="0"/>
              <a:t>: è un fenomeno legato a precise coordinate spaziali e temporali: la consapevolezza della storicità del diritto in tutte le epoche e in tutte le forme di civiltà è fondamentale per l’apprendimento della professione giuridica.</a:t>
            </a:r>
          </a:p>
          <a:p>
            <a:r>
              <a:rPr lang="it-IT" dirty="0"/>
              <a:t> </a:t>
            </a:r>
          </a:p>
          <a:p>
            <a:endParaRPr lang="it-IT" dirty="0"/>
          </a:p>
        </p:txBody>
      </p:sp>
    </p:spTree>
    <p:extLst>
      <p:ext uri="{BB962C8B-B14F-4D97-AF65-F5344CB8AC3E}">
        <p14:creationId xmlns:p14="http://schemas.microsoft.com/office/powerpoint/2010/main" val="425831606"/>
      </p:ext>
    </p:extLst>
  </p:cSld>
  <p:clrMapOvr>
    <a:masterClrMapping/>
  </p:clrMapOvr>
  <p:transition spd="slow">
    <p:randomBar dir="vert"/>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F48A7C5-1720-4B46-9FF1-C969FCA3B9B1}"/>
              </a:ext>
            </a:extLst>
          </p:cNvPr>
          <p:cNvSpPr>
            <a:spLocks noGrp="1"/>
          </p:cNvSpPr>
          <p:nvPr>
            <p:ph type="title"/>
          </p:nvPr>
        </p:nvSpPr>
        <p:spPr>
          <a:xfrm>
            <a:off x="2346750" y="-1210"/>
            <a:ext cx="7530032" cy="45719"/>
          </a:xfrm>
        </p:spPr>
        <p:txBody>
          <a:bodyPr>
            <a:normAutofit fontScale="90000"/>
          </a:bodyPr>
          <a:lstStyle/>
          <a:p>
            <a:endParaRPr lang="it-IT" dirty="0"/>
          </a:p>
        </p:txBody>
      </p:sp>
      <p:sp>
        <p:nvSpPr>
          <p:cNvPr id="3" name="Segnaposto contenuto 2">
            <a:extLst>
              <a:ext uri="{FF2B5EF4-FFF2-40B4-BE49-F238E27FC236}">
                <a16:creationId xmlns:a16="http://schemas.microsoft.com/office/drawing/2014/main" id="{4DFB52A6-E53E-E74C-98B3-9FA7FAE05F8D}"/>
              </a:ext>
            </a:extLst>
          </p:cNvPr>
          <p:cNvSpPr>
            <a:spLocks noGrp="1"/>
          </p:cNvSpPr>
          <p:nvPr>
            <p:ph idx="1"/>
          </p:nvPr>
        </p:nvSpPr>
        <p:spPr>
          <a:xfrm>
            <a:off x="2346750" y="294290"/>
            <a:ext cx="7729728" cy="5633544"/>
          </a:xfrm>
        </p:spPr>
        <p:txBody>
          <a:bodyPr>
            <a:normAutofit fontScale="92500" lnSpcReduction="10000"/>
          </a:bodyPr>
          <a:lstStyle/>
          <a:p>
            <a:pPr algn="just"/>
            <a:r>
              <a:rPr lang="it-IT" sz="3200" b="1" dirty="0"/>
              <a:t> B) Il diritto romano, più di altri diritti dell’antichità,  è un presupposto culturale indispensabile per il giurista moderno, perché ha dominato due epoche nella storia della cultura giuridica occidentale</a:t>
            </a:r>
            <a:r>
              <a:rPr lang="it-IT" sz="3200" dirty="0"/>
              <a:t>:</a:t>
            </a:r>
          </a:p>
          <a:p>
            <a:pPr algn="just"/>
            <a:r>
              <a:rPr lang="it-IT" sz="3200" dirty="0"/>
              <a:t>1) </a:t>
            </a:r>
            <a:r>
              <a:rPr lang="it-IT" sz="3200" u="sng" dirty="0"/>
              <a:t>la lunga esperienza dell’età antica</a:t>
            </a:r>
            <a:r>
              <a:rPr lang="it-IT" sz="3200" dirty="0"/>
              <a:t>: il diritto romano è vissuto per un lunghissimo periodo, ben 1319 anni, dal 754 a.C. al 565 d.C.: l’esperienza giuridica romana è </a:t>
            </a:r>
            <a:r>
              <a:rPr lang="it-IT" sz="3200" u="sng" dirty="0"/>
              <a:t>unica per il </a:t>
            </a:r>
            <a:r>
              <a:rPr lang="it-IT" sz="3200" b="1" u="sng" dirty="0"/>
              <a:t>tempo</a:t>
            </a:r>
            <a:r>
              <a:rPr lang="it-IT" sz="3200" u="sng" dirty="0"/>
              <a:t> eccezionalmente lungo della sua vigenza, per la ricca </a:t>
            </a:r>
            <a:r>
              <a:rPr lang="it-IT" sz="3200" b="1" u="sng" dirty="0"/>
              <a:t>documentazione</a:t>
            </a:r>
            <a:r>
              <a:rPr lang="it-IT" sz="3200" u="sng" dirty="0"/>
              <a:t> conservata e per la sua </a:t>
            </a:r>
            <a:r>
              <a:rPr lang="it-IT" sz="3200" b="1" u="sng" dirty="0"/>
              <a:t>perfezione </a:t>
            </a:r>
            <a:r>
              <a:rPr lang="it-IT" sz="3200" u="sng" dirty="0"/>
              <a:t>tecnica.</a:t>
            </a:r>
            <a:endParaRPr lang="it-IT" sz="3200" dirty="0"/>
          </a:p>
          <a:p>
            <a:pPr marL="0" indent="0">
              <a:buNone/>
            </a:pPr>
            <a:endParaRPr lang="it-IT" dirty="0"/>
          </a:p>
          <a:p>
            <a:endParaRPr lang="it-IT" dirty="0"/>
          </a:p>
          <a:p>
            <a:endParaRPr lang="it-IT" dirty="0"/>
          </a:p>
        </p:txBody>
      </p:sp>
    </p:spTree>
    <p:extLst>
      <p:ext uri="{BB962C8B-B14F-4D97-AF65-F5344CB8AC3E}">
        <p14:creationId xmlns:p14="http://schemas.microsoft.com/office/powerpoint/2010/main" val="1003942633"/>
      </p:ext>
    </p:extLst>
  </p:cSld>
  <p:clrMapOvr>
    <a:masterClrMapping/>
  </p:clrMapOvr>
  <p:transition spd="slow">
    <p:comb/>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458665BC-F6F2-254E-BD32-816FAB11D249}"/>
              </a:ext>
            </a:extLst>
          </p:cNvPr>
          <p:cNvSpPr>
            <a:spLocks noGrp="1"/>
          </p:cNvSpPr>
          <p:nvPr>
            <p:ph type="title"/>
          </p:nvPr>
        </p:nvSpPr>
        <p:spPr>
          <a:xfrm flipV="1">
            <a:off x="2231136" y="189186"/>
            <a:ext cx="7729728" cy="115614"/>
          </a:xfrm>
        </p:spPr>
        <p:txBody>
          <a:bodyPr>
            <a:normAutofit fontScale="90000"/>
          </a:bodyPr>
          <a:lstStyle/>
          <a:p>
            <a:endParaRPr lang="it-IT"/>
          </a:p>
        </p:txBody>
      </p:sp>
      <p:sp>
        <p:nvSpPr>
          <p:cNvPr id="3" name="Segnaposto contenuto 2">
            <a:extLst>
              <a:ext uri="{FF2B5EF4-FFF2-40B4-BE49-F238E27FC236}">
                <a16:creationId xmlns:a16="http://schemas.microsoft.com/office/drawing/2014/main" id="{4BA82589-58D7-444A-940A-FD377ECA66A6}"/>
              </a:ext>
            </a:extLst>
          </p:cNvPr>
          <p:cNvSpPr>
            <a:spLocks noGrp="1"/>
          </p:cNvSpPr>
          <p:nvPr>
            <p:ph idx="1"/>
          </p:nvPr>
        </p:nvSpPr>
        <p:spPr>
          <a:xfrm>
            <a:off x="2231136" y="430924"/>
            <a:ext cx="7729728" cy="5309103"/>
          </a:xfrm>
        </p:spPr>
        <p:txBody>
          <a:bodyPr>
            <a:normAutofit lnSpcReduction="10000"/>
          </a:bodyPr>
          <a:lstStyle/>
          <a:p>
            <a:pPr algn="just"/>
            <a:r>
              <a:rPr lang="it-IT" sz="3200" dirty="0"/>
              <a:t>2) </a:t>
            </a:r>
            <a:r>
              <a:rPr lang="it-IT" sz="3200" u="sng" dirty="0"/>
              <a:t>le radici dell’attuale cultura giuridica europea affondano nell’esperienza storica di Roma</a:t>
            </a:r>
            <a:r>
              <a:rPr lang="it-IT" sz="3200" dirty="0"/>
              <a:t>.</a:t>
            </a:r>
          </a:p>
          <a:p>
            <a:pPr algn="just"/>
            <a:r>
              <a:rPr lang="it-IT" sz="3200" dirty="0"/>
              <a:t>La scienza giuridica nell’Europa continentale si è sviluppata sulla base del diritto romano, il quale ha avuto una seconda vita a partire dal Mille; da questa rinascita del diritto romano si è sviluppata la c.d. </a:t>
            </a:r>
            <a:r>
              <a:rPr lang="it-IT" sz="3200" u="sng" dirty="0"/>
              <a:t>tradizione romanistica</a:t>
            </a:r>
            <a:r>
              <a:rPr lang="it-IT" sz="3200" dirty="0"/>
              <a:t>, tuttora a fondamento della cultura giuridica europea e di molti paesi extraeuropei.</a:t>
            </a:r>
          </a:p>
          <a:p>
            <a:endParaRPr lang="it-IT" b="1" dirty="0"/>
          </a:p>
        </p:txBody>
      </p:sp>
    </p:spTree>
    <p:extLst>
      <p:ext uri="{BB962C8B-B14F-4D97-AF65-F5344CB8AC3E}">
        <p14:creationId xmlns:p14="http://schemas.microsoft.com/office/powerpoint/2010/main" val="3155290497"/>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4EC6494-F20F-1F4A-B29A-24A72BA3087B}"/>
              </a:ext>
            </a:extLst>
          </p:cNvPr>
          <p:cNvSpPr>
            <a:spLocks noGrp="1"/>
          </p:cNvSpPr>
          <p:nvPr>
            <p:ph type="title"/>
          </p:nvPr>
        </p:nvSpPr>
        <p:spPr/>
        <p:txBody>
          <a:bodyPr/>
          <a:lstStyle/>
          <a:p>
            <a:r>
              <a:rPr lang="it-IT" dirty="0"/>
              <a:t>Perché finisce nel 565 d.C.?</a:t>
            </a:r>
          </a:p>
        </p:txBody>
      </p:sp>
      <p:sp>
        <p:nvSpPr>
          <p:cNvPr id="3" name="Segnaposto contenuto 2">
            <a:extLst>
              <a:ext uri="{FF2B5EF4-FFF2-40B4-BE49-F238E27FC236}">
                <a16:creationId xmlns:a16="http://schemas.microsoft.com/office/drawing/2014/main" id="{39D47D07-2A41-304E-B157-2B3B342FFA70}"/>
              </a:ext>
            </a:extLst>
          </p:cNvPr>
          <p:cNvSpPr>
            <a:spLocks noGrp="1"/>
          </p:cNvSpPr>
          <p:nvPr>
            <p:ph idx="1"/>
          </p:nvPr>
        </p:nvSpPr>
        <p:spPr>
          <a:xfrm>
            <a:off x="1019503" y="2322734"/>
            <a:ext cx="9890235" cy="4015004"/>
          </a:xfrm>
        </p:spPr>
        <p:txBody>
          <a:bodyPr>
            <a:normAutofit/>
          </a:bodyPr>
          <a:lstStyle/>
          <a:p>
            <a:pPr algn="just"/>
            <a:r>
              <a:rPr lang="it-IT" sz="3200" dirty="0"/>
              <a:t>Nel 476 d.C. cade l’impero romano d’Occidente e si sviluppano i diritti barbarici; l’impero d’Oriente sopravvive fino al 1453, ma il diritto romano vero e proprio si fa convenzionalmente finire con la morte di Giustiniano nel 565 d.C., perché in seguito il sistema subisce dei mutamenti troppo profondi, si parla allora di diritto bizantino. </a:t>
            </a:r>
          </a:p>
          <a:p>
            <a:endParaRPr lang="it-IT" dirty="0"/>
          </a:p>
        </p:txBody>
      </p:sp>
    </p:spTree>
    <p:extLst>
      <p:ext uri="{BB962C8B-B14F-4D97-AF65-F5344CB8AC3E}">
        <p14:creationId xmlns:p14="http://schemas.microsoft.com/office/powerpoint/2010/main" val="174807371"/>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EB2A21C-5D08-0540-8E08-4996C4CB8023}"/>
              </a:ext>
            </a:extLst>
          </p:cNvPr>
          <p:cNvSpPr>
            <a:spLocks noGrp="1"/>
          </p:cNvSpPr>
          <p:nvPr>
            <p:ph type="title"/>
          </p:nvPr>
        </p:nvSpPr>
        <p:spPr>
          <a:xfrm>
            <a:off x="2231136" y="157656"/>
            <a:ext cx="7729728" cy="851338"/>
          </a:xfrm>
        </p:spPr>
        <p:txBody>
          <a:bodyPr/>
          <a:lstStyle/>
          <a:p>
            <a:r>
              <a:rPr lang="it-IT" i="1" dirty="0"/>
              <a:t>Corpus </a:t>
            </a:r>
            <a:r>
              <a:rPr lang="it-IT" i="1" dirty="0" err="1"/>
              <a:t>iuris</a:t>
            </a:r>
            <a:r>
              <a:rPr lang="it-IT" i="1" dirty="0"/>
              <a:t> </a:t>
            </a:r>
            <a:r>
              <a:rPr lang="it-IT" i="1" dirty="0" err="1"/>
              <a:t>civilis</a:t>
            </a:r>
            <a:endParaRPr lang="it-IT" i="1" dirty="0"/>
          </a:p>
        </p:txBody>
      </p:sp>
      <p:sp>
        <p:nvSpPr>
          <p:cNvPr id="3" name="Segnaposto contenuto 2">
            <a:extLst>
              <a:ext uri="{FF2B5EF4-FFF2-40B4-BE49-F238E27FC236}">
                <a16:creationId xmlns:a16="http://schemas.microsoft.com/office/drawing/2014/main" id="{0685284B-A51F-7148-AC94-31BD292516A7}"/>
              </a:ext>
            </a:extLst>
          </p:cNvPr>
          <p:cNvSpPr>
            <a:spLocks noGrp="1"/>
          </p:cNvSpPr>
          <p:nvPr>
            <p:ph idx="1"/>
          </p:nvPr>
        </p:nvSpPr>
        <p:spPr>
          <a:xfrm>
            <a:off x="189186" y="1145628"/>
            <a:ext cx="11540359" cy="5507420"/>
          </a:xfrm>
        </p:spPr>
        <p:txBody>
          <a:bodyPr>
            <a:normAutofit/>
          </a:bodyPr>
          <a:lstStyle/>
          <a:p>
            <a:pPr algn="just"/>
            <a:r>
              <a:rPr lang="it-IT" sz="2800" dirty="0"/>
              <a:t>L’imperatore Giustiniano voleva riportare l’impero romano ai suoi antichi fasti per mezzo degli elementi in cui i Romani avevano eccelso:, cioè </a:t>
            </a:r>
            <a:r>
              <a:rPr lang="it-IT" sz="2800" i="1" dirty="0"/>
              <a:t>arma et </a:t>
            </a:r>
            <a:r>
              <a:rPr lang="it-IT" sz="2800" i="1" dirty="0" err="1"/>
              <a:t>iura</a:t>
            </a:r>
            <a:r>
              <a:rPr lang="it-IT" sz="2800" i="1" dirty="0"/>
              <a:t>.</a:t>
            </a:r>
            <a:r>
              <a:rPr lang="it-IT" sz="2800" dirty="0"/>
              <a:t> </a:t>
            </a:r>
          </a:p>
          <a:p>
            <a:pPr algn="just"/>
            <a:r>
              <a:rPr lang="it-IT" sz="2800" b="1" i="1" dirty="0"/>
              <a:t>Arma</a:t>
            </a:r>
            <a:r>
              <a:rPr lang="it-IT" sz="2800" i="1" dirty="0"/>
              <a:t>: </a:t>
            </a:r>
            <a:r>
              <a:rPr lang="it-IT" sz="2800" dirty="0"/>
              <a:t>riconquista buona parte dell’antico impero d’Occidente, compresa l’Italia nel 554.</a:t>
            </a:r>
          </a:p>
          <a:p>
            <a:pPr algn="just"/>
            <a:r>
              <a:rPr lang="it-IT" sz="2800" b="1" i="1" dirty="0" err="1"/>
              <a:t>Iura</a:t>
            </a:r>
            <a:r>
              <a:rPr lang="it-IT" sz="2800" b="1" i="1" dirty="0"/>
              <a:t>:</a:t>
            </a:r>
            <a:r>
              <a:rPr lang="it-IT" sz="2800" i="1" dirty="0"/>
              <a:t> </a:t>
            </a:r>
            <a:r>
              <a:rPr lang="it-IT" sz="2800" dirty="0"/>
              <a:t>realizza un’opera basilare per la conoscenza attuale del diritto romano e per la sua seconda vita:, cioè il </a:t>
            </a:r>
            <a:r>
              <a:rPr lang="it-IT" sz="2800" i="1" dirty="0"/>
              <a:t>Corpus </a:t>
            </a:r>
            <a:r>
              <a:rPr lang="it-IT" sz="2800" i="1" dirty="0" err="1"/>
              <a:t>iuris</a:t>
            </a:r>
            <a:r>
              <a:rPr lang="it-IT" sz="2800" i="1" dirty="0"/>
              <a:t> </a:t>
            </a:r>
            <a:r>
              <a:rPr lang="it-IT" sz="2800" i="1" dirty="0" err="1"/>
              <a:t>civilis</a:t>
            </a:r>
            <a:r>
              <a:rPr lang="it-IT" sz="2800" i="1" dirty="0"/>
              <a:t>=</a:t>
            </a:r>
            <a:r>
              <a:rPr lang="it-IT" sz="2800" dirty="0"/>
              <a:t> una raccolta di tutto il materiale normativo delle epoche precedenti, costituito non solo da leggi (</a:t>
            </a:r>
            <a:r>
              <a:rPr lang="it-IT" sz="2800" i="1" dirty="0" err="1"/>
              <a:t>Codex</a:t>
            </a:r>
            <a:r>
              <a:rPr lang="it-IT" sz="2800" dirty="0"/>
              <a:t>), ma anche da scritti dei giuristi (</a:t>
            </a:r>
            <a:r>
              <a:rPr lang="it-IT" sz="2800" dirty="0" err="1"/>
              <a:t>D</a:t>
            </a:r>
            <a:r>
              <a:rPr lang="it-IT" sz="2800" i="1" dirty="0" err="1"/>
              <a:t>igestum</a:t>
            </a:r>
            <a:r>
              <a:rPr lang="it-IT" sz="2800" dirty="0"/>
              <a:t>). </a:t>
            </a:r>
          </a:p>
          <a:p>
            <a:pPr algn="just"/>
            <a:r>
              <a:rPr lang="it-IT" sz="2800" dirty="0"/>
              <a:t>Quest’opera costituisce al contempo il punto di arrivo e il punto di partenza di una plurisecolare evoluzione giuridica.</a:t>
            </a:r>
          </a:p>
          <a:p>
            <a:pPr algn="just"/>
            <a:endParaRPr lang="it-IT" sz="2400" dirty="0"/>
          </a:p>
        </p:txBody>
      </p:sp>
    </p:spTree>
    <p:extLst>
      <p:ext uri="{BB962C8B-B14F-4D97-AF65-F5344CB8AC3E}">
        <p14:creationId xmlns:p14="http://schemas.microsoft.com/office/powerpoint/2010/main" val="1127032407"/>
      </p:ext>
    </p:extLst>
  </p:cSld>
  <p:clrMapOvr>
    <a:masterClrMapping/>
  </p:clrMapOvr>
  <p:transition spd="slow">
    <p:randomBar dir="vert"/>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A2787587-8F33-A145-A1FB-C2C0E7452BF0}"/>
              </a:ext>
            </a:extLst>
          </p:cNvPr>
          <p:cNvSpPr>
            <a:spLocks noGrp="1"/>
          </p:cNvSpPr>
          <p:nvPr>
            <p:ph type="title"/>
          </p:nvPr>
        </p:nvSpPr>
        <p:spPr>
          <a:xfrm>
            <a:off x="2231136" y="73572"/>
            <a:ext cx="7729728" cy="756745"/>
          </a:xfrm>
        </p:spPr>
        <p:txBody>
          <a:bodyPr>
            <a:normAutofit/>
          </a:bodyPr>
          <a:lstStyle/>
          <a:p>
            <a:r>
              <a:rPr lang="it-IT" i="1" u="sng" dirty="0"/>
              <a:t>CORPUS IURIS CIVILIS</a:t>
            </a:r>
            <a:endParaRPr lang="it-IT" dirty="0"/>
          </a:p>
        </p:txBody>
      </p:sp>
      <p:sp>
        <p:nvSpPr>
          <p:cNvPr id="3" name="Segnaposto contenuto 2">
            <a:extLst>
              <a:ext uri="{FF2B5EF4-FFF2-40B4-BE49-F238E27FC236}">
                <a16:creationId xmlns:a16="http://schemas.microsoft.com/office/drawing/2014/main" id="{75DAB1B6-0918-BC47-AC9C-412EAC746B00}"/>
              </a:ext>
            </a:extLst>
          </p:cNvPr>
          <p:cNvSpPr>
            <a:spLocks noGrp="1"/>
          </p:cNvSpPr>
          <p:nvPr>
            <p:ph idx="1"/>
          </p:nvPr>
        </p:nvSpPr>
        <p:spPr>
          <a:xfrm>
            <a:off x="2231136" y="830317"/>
            <a:ext cx="7729728" cy="5782068"/>
          </a:xfrm>
        </p:spPr>
        <p:txBody>
          <a:bodyPr/>
          <a:lstStyle/>
          <a:p>
            <a:pPr marL="0" indent="0">
              <a:buNone/>
            </a:pPr>
            <a:r>
              <a:rPr lang="it-IT" sz="2400" dirty="0"/>
              <a:t>1) </a:t>
            </a:r>
            <a:r>
              <a:rPr lang="it-IT" sz="2400" b="1" dirty="0"/>
              <a:t>Digesto</a:t>
            </a:r>
            <a:r>
              <a:rPr lang="it-IT" sz="2400" dirty="0"/>
              <a:t> (533 d.C.): scritti dei giuristi</a:t>
            </a:r>
          </a:p>
          <a:p>
            <a:pPr marL="0" indent="0">
              <a:buNone/>
            </a:pPr>
            <a:r>
              <a:rPr lang="it-IT" sz="2400" dirty="0"/>
              <a:t>2) </a:t>
            </a:r>
            <a:r>
              <a:rPr lang="it-IT" sz="2400" b="1" dirty="0"/>
              <a:t>Codice</a:t>
            </a:r>
            <a:r>
              <a:rPr lang="it-IT" sz="2400" dirty="0"/>
              <a:t>  (535 d.C.): leggi imperiali</a:t>
            </a:r>
          </a:p>
          <a:p>
            <a:pPr marL="0" indent="0">
              <a:buNone/>
            </a:pPr>
            <a:r>
              <a:rPr lang="it-IT" sz="2400" dirty="0"/>
              <a:t>3) </a:t>
            </a:r>
            <a:r>
              <a:rPr lang="it-IT" sz="2400" b="1" dirty="0"/>
              <a:t>Istituzioni</a:t>
            </a:r>
            <a:r>
              <a:rPr lang="it-IT" sz="2400" dirty="0"/>
              <a:t> (534 d.C.): manuale</a:t>
            </a:r>
          </a:p>
          <a:p>
            <a:pPr marL="0" indent="0">
              <a:buNone/>
            </a:pPr>
            <a:r>
              <a:rPr lang="it-IT" sz="2400" dirty="0"/>
              <a:t>4) </a:t>
            </a:r>
            <a:r>
              <a:rPr lang="it-IT" sz="2400" b="1" dirty="0"/>
              <a:t>Novelle</a:t>
            </a:r>
            <a:r>
              <a:rPr lang="it-IT" sz="2400" dirty="0"/>
              <a:t> (535-565 d.C.): nuove leggi</a:t>
            </a:r>
          </a:p>
          <a:p>
            <a:endParaRPr lang="it-IT" dirty="0"/>
          </a:p>
        </p:txBody>
      </p:sp>
      <p:pic>
        <p:nvPicPr>
          <p:cNvPr id="5" name="Immagine 4">
            <a:extLst>
              <a:ext uri="{FF2B5EF4-FFF2-40B4-BE49-F238E27FC236}">
                <a16:creationId xmlns:a16="http://schemas.microsoft.com/office/drawing/2014/main" id="{60DC409A-098B-EB43-9AF4-23EED910E72B}"/>
              </a:ext>
            </a:extLst>
          </p:cNvPr>
          <p:cNvPicPr>
            <a:picLocks noChangeAspect="1"/>
          </p:cNvPicPr>
          <p:nvPr/>
        </p:nvPicPr>
        <p:blipFill>
          <a:blip r:embed="rId2"/>
          <a:stretch>
            <a:fillRect/>
          </a:stretch>
        </p:blipFill>
        <p:spPr>
          <a:xfrm>
            <a:off x="8265184" y="2876518"/>
            <a:ext cx="3391360" cy="3858674"/>
          </a:xfrm>
          <a:prstGeom prst="rect">
            <a:avLst/>
          </a:prstGeom>
        </p:spPr>
      </p:pic>
      <p:pic>
        <p:nvPicPr>
          <p:cNvPr id="7" name="Immagine 6">
            <a:extLst>
              <a:ext uri="{FF2B5EF4-FFF2-40B4-BE49-F238E27FC236}">
                <a16:creationId xmlns:a16="http://schemas.microsoft.com/office/drawing/2014/main" id="{9383242D-7316-0B41-AE4F-CC4F8275F599}"/>
              </a:ext>
            </a:extLst>
          </p:cNvPr>
          <p:cNvPicPr>
            <a:picLocks noChangeAspect="1"/>
          </p:cNvPicPr>
          <p:nvPr/>
        </p:nvPicPr>
        <p:blipFill>
          <a:blip r:embed="rId3"/>
          <a:stretch>
            <a:fillRect/>
          </a:stretch>
        </p:blipFill>
        <p:spPr>
          <a:xfrm>
            <a:off x="189186" y="2801007"/>
            <a:ext cx="6495393" cy="4009695"/>
          </a:xfrm>
          <a:prstGeom prst="rect">
            <a:avLst/>
          </a:prstGeom>
        </p:spPr>
      </p:pic>
    </p:spTree>
    <p:extLst>
      <p:ext uri="{BB962C8B-B14F-4D97-AF65-F5344CB8AC3E}">
        <p14:creationId xmlns:p14="http://schemas.microsoft.com/office/powerpoint/2010/main" val="2144295100"/>
      </p:ext>
    </p:extLst>
  </p:cSld>
  <p:clrMapOvr>
    <a:masterClrMapping/>
  </p:clrMapOvr>
  <p:transition spd="slow">
    <p:wheel spokes="1"/>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97D858D-804A-3B4A-95AE-0EE622E62BEB}"/>
              </a:ext>
            </a:extLst>
          </p:cNvPr>
          <p:cNvSpPr>
            <a:spLocks noGrp="1"/>
          </p:cNvSpPr>
          <p:nvPr>
            <p:ph type="title"/>
          </p:nvPr>
        </p:nvSpPr>
        <p:spPr/>
        <p:txBody>
          <a:bodyPr/>
          <a:lstStyle/>
          <a:p>
            <a:r>
              <a:rPr lang="it-IT" dirty="0"/>
              <a:t>SECONDA VITA DEL DIRITTO ROMANO</a:t>
            </a:r>
          </a:p>
        </p:txBody>
      </p:sp>
      <p:sp>
        <p:nvSpPr>
          <p:cNvPr id="3" name="Segnaposto contenuto 2">
            <a:extLst>
              <a:ext uri="{FF2B5EF4-FFF2-40B4-BE49-F238E27FC236}">
                <a16:creationId xmlns:a16="http://schemas.microsoft.com/office/drawing/2014/main" id="{0E510A5D-A334-394E-9127-F9910E12417B}"/>
              </a:ext>
            </a:extLst>
          </p:cNvPr>
          <p:cNvSpPr>
            <a:spLocks noGrp="1"/>
          </p:cNvSpPr>
          <p:nvPr>
            <p:ph idx="1"/>
          </p:nvPr>
        </p:nvSpPr>
        <p:spPr>
          <a:xfrm>
            <a:off x="1166648" y="2322786"/>
            <a:ext cx="10100442" cy="3741683"/>
          </a:xfrm>
        </p:spPr>
        <p:txBody>
          <a:bodyPr>
            <a:noAutofit/>
          </a:bodyPr>
          <a:lstStyle/>
          <a:p>
            <a:pPr algn="just"/>
            <a:r>
              <a:rPr lang="it-IT" sz="2800" dirty="0"/>
              <a:t>Il dominio sull’Italia durò molto poco, eccetto che su piccole zone, tra cui possiamo ricordare Ravenna (per il resto subentrarono presto, nel 568, i Longobardi), ma fu sufficiente perché il </a:t>
            </a:r>
            <a:r>
              <a:rPr lang="it-IT" sz="2800" i="1" dirty="0"/>
              <a:t>corpus </a:t>
            </a:r>
            <a:r>
              <a:rPr lang="it-IT" sz="2800" i="1" dirty="0" err="1"/>
              <a:t>iuris</a:t>
            </a:r>
            <a:r>
              <a:rPr lang="it-IT" sz="2800" i="1" dirty="0"/>
              <a:t> </a:t>
            </a:r>
            <a:r>
              <a:rPr lang="it-IT" sz="2800" i="1" dirty="0" err="1"/>
              <a:t>civilis</a:t>
            </a:r>
            <a:r>
              <a:rPr lang="it-IT" sz="2800" dirty="0"/>
              <a:t> venisse introdotto in Italia e vi divenisse diritto vigente.</a:t>
            </a:r>
          </a:p>
          <a:p>
            <a:pPr algn="just"/>
            <a:r>
              <a:rPr lang="it-IT" sz="2800" dirty="0"/>
              <a:t>A partire dal XI secolo, con la generale rinascita economica e culturale, anche il diritto romano, che nel frattempo era caduto abbastanza in oblio, ridiventa oggetto di approfonditi studi.</a:t>
            </a:r>
          </a:p>
        </p:txBody>
      </p:sp>
    </p:spTree>
    <p:extLst>
      <p:ext uri="{BB962C8B-B14F-4D97-AF65-F5344CB8AC3E}">
        <p14:creationId xmlns:p14="http://schemas.microsoft.com/office/powerpoint/2010/main" val="123026711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493B010E-F587-3D48-AFC5-449F43D24B28}"/>
              </a:ext>
            </a:extLst>
          </p:cNvPr>
          <p:cNvSpPr>
            <a:spLocks noGrp="1"/>
          </p:cNvSpPr>
          <p:nvPr>
            <p:ph type="title"/>
          </p:nvPr>
        </p:nvSpPr>
        <p:spPr/>
        <p:txBody>
          <a:bodyPr/>
          <a:lstStyle/>
          <a:p>
            <a:r>
              <a:rPr lang="it-IT" dirty="0"/>
              <a:t>NASCONO LE UNIVERSITA’</a:t>
            </a:r>
          </a:p>
        </p:txBody>
      </p:sp>
      <p:sp>
        <p:nvSpPr>
          <p:cNvPr id="3" name="Segnaposto contenuto 2">
            <a:extLst>
              <a:ext uri="{FF2B5EF4-FFF2-40B4-BE49-F238E27FC236}">
                <a16:creationId xmlns:a16="http://schemas.microsoft.com/office/drawing/2014/main" id="{54197741-E3E0-3F45-809F-707E7317B8CF}"/>
              </a:ext>
            </a:extLst>
          </p:cNvPr>
          <p:cNvSpPr>
            <a:spLocks noGrp="1"/>
          </p:cNvSpPr>
          <p:nvPr>
            <p:ph idx="1"/>
          </p:nvPr>
        </p:nvSpPr>
        <p:spPr>
          <a:xfrm>
            <a:off x="1481959" y="2638044"/>
            <a:ext cx="8849709" cy="3752246"/>
          </a:xfrm>
        </p:spPr>
        <p:txBody>
          <a:bodyPr/>
          <a:lstStyle/>
          <a:p>
            <a:pPr algn="just"/>
            <a:r>
              <a:rPr lang="it-IT" sz="2800" dirty="0"/>
              <a:t>Nella Francia meridionale e nell’Italia settentrionale cominciano a sorgere le prime Università (Bologna 1200; Parigi 1206, Padova 1222), centri di studio dedicati alla lettura dei testi giustinianei, in particolare del Digesto, allo scopo di meglio applicarli nella pratica (sul presupposto politico del Sacro Romano Impero). </a:t>
            </a:r>
          </a:p>
          <a:p>
            <a:endParaRPr lang="it-IT" dirty="0"/>
          </a:p>
        </p:txBody>
      </p:sp>
    </p:spTree>
    <p:extLst>
      <p:ext uri="{BB962C8B-B14F-4D97-AF65-F5344CB8AC3E}">
        <p14:creationId xmlns:p14="http://schemas.microsoft.com/office/powerpoint/2010/main" val="407310979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drape"/>
      </p:transition>
    </mc:Choice>
    <mc:Fallback xmlns="">
      <p:transition spd="slow">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ACDA46A1-C8C5-E743-9A99-D02F200DBD00}"/>
              </a:ext>
            </a:extLst>
          </p:cNvPr>
          <p:cNvSpPr>
            <a:spLocks noGrp="1"/>
          </p:cNvSpPr>
          <p:nvPr>
            <p:ph type="title"/>
          </p:nvPr>
        </p:nvSpPr>
        <p:spPr/>
        <p:txBody>
          <a:bodyPr/>
          <a:lstStyle/>
          <a:p>
            <a:r>
              <a:rPr lang="it-IT" dirty="0"/>
              <a:t>Diritto comune europeo</a:t>
            </a:r>
          </a:p>
        </p:txBody>
      </p:sp>
      <p:sp>
        <p:nvSpPr>
          <p:cNvPr id="3" name="Segnaposto contenuto 2">
            <a:extLst>
              <a:ext uri="{FF2B5EF4-FFF2-40B4-BE49-F238E27FC236}">
                <a16:creationId xmlns:a16="http://schemas.microsoft.com/office/drawing/2014/main" id="{66D99B09-C728-7D40-87D6-1212928E2C58}"/>
              </a:ext>
            </a:extLst>
          </p:cNvPr>
          <p:cNvSpPr>
            <a:spLocks noGrp="1"/>
          </p:cNvSpPr>
          <p:nvPr>
            <p:ph idx="1"/>
          </p:nvPr>
        </p:nvSpPr>
        <p:spPr>
          <a:xfrm>
            <a:off x="2231136" y="2343808"/>
            <a:ext cx="7729728" cy="3396220"/>
          </a:xfrm>
        </p:spPr>
        <p:txBody>
          <a:bodyPr>
            <a:normAutofit/>
          </a:bodyPr>
          <a:lstStyle/>
          <a:p>
            <a:pPr algn="just"/>
            <a:r>
              <a:rPr lang="it-IT" sz="2800" dirty="0"/>
              <a:t>Tutti i giuristi europei studiano i testi di Giustiniano e hanno così in comune il metodo, la dogmatica e la terminologia: tutti ragionavano secondo gli schemi del diritto romano.</a:t>
            </a:r>
          </a:p>
          <a:p>
            <a:pPr algn="just"/>
            <a:r>
              <a:rPr lang="it-IT" sz="2800" dirty="0"/>
              <a:t>In questo modo una cultura fondata sul sapere giuridico romano funzionò da 'diritto comune' condiviso da tutti i popoli dell'Occidente cristiano.</a:t>
            </a:r>
          </a:p>
        </p:txBody>
      </p:sp>
    </p:spTree>
    <p:extLst>
      <p:ext uri="{BB962C8B-B14F-4D97-AF65-F5344CB8AC3E}">
        <p14:creationId xmlns:p14="http://schemas.microsoft.com/office/powerpoint/2010/main" val="309241946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20D4132-ACE4-E04E-8A86-F06BB9047E66}"/>
              </a:ext>
            </a:extLst>
          </p:cNvPr>
          <p:cNvSpPr>
            <a:spLocks noGrp="1"/>
          </p:cNvSpPr>
          <p:nvPr>
            <p:ph type="title"/>
          </p:nvPr>
        </p:nvSpPr>
        <p:spPr/>
        <p:txBody>
          <a:bodyPr/>
          <a:lstStyle/>
          <a:p>
            <a:r>
              <a:rPr lang="it-IT" dirty="0"/>
              <a:t>CODIFICAZIONI</a:t>
            </a:r>
          </a:p>
        </p:txBody>
      </p:sp>
      <p:sp>
        <p:nvSpPr>
          <p:cNvPr id="3" name="Segnaposto contenuto 2">
            <a:extLst>
              <a:ext uri="{FF2B5EF4-FFF2-40B4-BE49-F238E27FC236}">
                <a16:creationId xmlns:a16="http://schemas.microsoft.com/office/drawing/2014/main" id="{20B07666-D4FA-CF41-AEE9-31B2C4B1DB4D}"/>
              </a:ext>
            </a:extLst>
          </p:cNvPr>
          <p:cNvSpPr>
            <a:spLocks noGrp="1"/>
          </p:cNvSpPr>
          <p:nvPr>
            <p:ph idx="1"/>
          </p:nvPr>
        </p:nvSpPr>
        <p:spPr/>
        <p:txBody>
          <a:bodyPr>
            <a:normAutofit fontScale="92500" lnSpcReduction="10000"/>
          </a:bodyPr>
          <a:lstStyle/>
          <a:p>
            <a:pPr algn="just"/>
            <a:r>
              <a:rPr lang="it-IT" sz="3200" dirty="0"/>
              <a:t>Nel corso del 1700 si sviluppa nell’Europa continentale il movimento della codificazione, diretto a soddisfare l’esigenza di semplificazione e sintesi di un materiale che, colle interpretazioni stratificatesi nel corso di molti secoli, era diventato ormai vastissimo e difficilmente dominabile.</a:t>
            </a:r>
          </a:p>
          <a:p>
            <a:endParaRPr lang="it-IT" dirty="0"/>
          </a:p>
        </p:txBody>
      </p:sp>
    </p:spTree>
    <p:extLst>
      <p:ext uri="{BB962C8B-B14F-4D97-AF65-F5344CB8AC3E}">
        <p14:creationId xmlns:p14="http://schemas.microsoft.com/office/powerpoint/2010/main" val="403865458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drape"/>
      </p:transition>
    </mc:Choice>
    <mc:Fallback xmlns="">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CE0402C-ECC2-E44B-A747-4807151F0D5C}"/>
              </a:ext>
            </a:extLst>
          </p:cNvPr>
          <p:cNvSpPr>
            <a:spLocks noGrp="1"/>
          </p:cNvSpPr>
          <p:nvPr>
            <p:ph type="title"/>
          </p:nvPr>
        </p:nvSpPr>
        <p:spPr>
          <a:xfrm>
            <a:off x="2231136" y="346842"/>
            <a:ext cx="7729728" cy="893380"/>
          </a:xfrm>
        </p:spPr>
        <p:txBody>
          <a:bodyPr>
            <a:normAutofit/>
          </a:bodyPr>
          <a:lstStyle/>
          <a:p>
            <a:r>
              <a:rPr lang="it-IT" b="1" dirty="0"/>
              <a:t>1) </a:t>
            </a:r>
            <a:r>
              <a:rPr lang="it-IT" b="1" u="sng" dirty="0"/>
              <a:t>COSA SI STUDIA</a:t>
            </a:r>
            <a:r>
              <a:rPr lang="it-IT" dirty="0"/>
              <a:t>?</a:t>
            </a:r>
          </a:p>
        </p:txBody>
      </p:sp>
      <p:sp>
        <p:nvSpPr>
          <p:cNvPr id="3" name="Segnaposto contenuto 2">
            <a:extLst>
              <a:ext uri="{FF2B5EF4-FFF2-40B4-BE49-F238E27FC236}">
                <a16:creationId xmlns:a16="http://schemas.microsoft.com/office/drawing/2014/main" id="{1C6C147D-8420-EE4D-8328-0328BFEDA8D8}"/>
              </a:ext>
            </a:extLst>
          </p:cNvPr>
          <p:cNvSpPr>
            <a:spLocks noGrp="1"/>
          </p:cNvSpPr>
          <p:nvPr>
            <p:ph idx="1"/>
          </p:nvPr>
        </p:nvSpPr>
        <p:spPr>
          <a:xfrm>
            <a:off x="2231136" y="1471448"/>
            <a:ext cx="7729728" cy="4268579"/>
          </a:xfrm>
        </p:spPr>
        <p:txBody>
          <a:bodyPr>
            <a:normAutofit/>
          </a:bodyPr>
          <a:lstStyle/>
          <a:p>
            <a:pPr algn="just"/>
            <a:r>
              <a:rPr lang="it-IT" sz="3600" b="1" dirty="0"/>
              <a:t>ISTITUZIONI: </a:t>
            </a:r>
            <a:r>
              <a:rPr lang="it-IT" sz="3600" dirty="0"/>
              <a:t>corsi diretti a fornire una sintetica, ma completa e sistematica, informazione in merito a una branca dello scibile umano.</a:t>
            </a:r>
          </a:p>
        </p:txBody>
      </p:sp>
    </p:spTree>
    <p:extLst>
      <p:ext uri="{BB962C8B-B14F-4D97-AF65-F5344CB8AC3E}">
        <p14:creationId xmlns:p14="http://schemas.microsoft.com/office/powerpoint/2010/main" val="419104153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965BA86-FE34-E949-B7D8-A595EAE7D9EC}"/>
              </a:ext>
            </a:extLst>
          </p:cNvPr>
          <p:cNvSpPr>
            <a:spLocks noGrp="1"/>
          </p:cNvSpPr>
          <p:nvPr>
            <p:ph type="title"/>
          </p:nvPr>
        </p:nvSpPr>
        <p:spPr/>
        <p:txBody>
          <a:bodyPr/>
          <a:lstStyle/>
          <a:p>
            <a:r>
              <a:rPr lang="it-IT" dirty="0"/>
              <a:t>Codici civili europei</a:t>
            </a:r>
          </a:p>
        </p:txBody>
      </p:sp>
      <p:sp>
        <p:nvSpPr>
          <p:cNvPr id="3" name="Segnaposto contenuto 2">
            <a:extLst>
              <a:ext uri="{FF2B5EF4-FFF2-40B4-BE49-F238E27FC236}">
                <a16:creationId xmlns:a16="http://schemas.microsoft.com/office/drawing/2014/main" id="{A0993357-2BD0-8248-8C10-B13D61DC2D24}"/>
              </a:ext>
            </a:extLst>
          </p:cNvPr>
          <p:cNvSpPr>
            <a:spLocks noGrp="1"/>
          </p:cNvSpPr>
          <p:nvPr>
            <p:ph idx="1"/>
          </p:nvPr>
        </p:nvSpPr>
        <p:spPr>
          <a:xfrm>
            <a:off x="2231136" y="2354318"/>
            <a:ext cx="7729728" cy="3385710"/>
          </a:xfrm>
        </p:spPr>
        <p:txBody>
          <a:bodyPr>
            <a:normAutofit lnSpcReduction="10000"/>
          </a:bodyPr>
          <a:lstStyle/>
          <a:p>
            <a:r>
              <a:rPr lang="de-DE" sz="2400" dirty="0"/>
              <a:t>1794 ALR: </a:t>
            </a:r>
            <a:r>
              <a:rPr lang="de-DE" sz="2400" i="1" dirty="0"/>
              <a:t>Allgemeines Landrecht für die </a:t>
            </a:r>
            <a:r>
              <a:rPr lang="de-DE" sz="2400" i="1" dirty="0" err="1"/>
              <a:t>Preussischen</a:t>
            </a:r>
            <a:r>
              <a:rPr lang="de-DE" sz="2400" i="1" dirty="0"/>
              <a:t> Staaten</a:t>
            </a:r>
            <a:r>
              <a:rPr lang="de-DE" sz="2400" dirty="0"/>
              <a:t>.</a:t>
            </a:r>
            <a:endParaRPr lang="it-IT" sz="2400" dirty="0"/>
          </a:p>
          <a:p>
            <a:r>
              <a:rPr lang="it-IT" sz="2400" dirty="0"/>
              <a:t>1804 </a:t>
            </a:r>
            <a:r>
              <a:rPr lang="it-IT" sz="2400" i="1" dirty="0"/>
              <a:t>Code </a:t>
            </a:r>
            <a:r>
              <a:rPr lang="it-IT" sz="2400" i="1" dirty="0" err="1"/>
              <a:t>Napoleon</a:t>
            </a:r>
            <a:endParaRPr lang="it-IT" sz="2400" dirty="0"/>
          </a:p>
          <a:p>
            <a:r>
              <a:rPr lang="it-IT" sz="2400" dirty="0"/>
              <a:t>1811 ABGB (</a:t>
            </a:r>
            <a:r>
              <a:rPr lang="it-IT" sz="2400" i="1" dirty="0" err="1"/>
              <a:t>Allgemeines</a:t>
            </a:r>
            <a:r>
              <a:rPr lang="it-IT" sz="2400" i="1" dirty="0"/>
              <a:t> </a:t>
            </a:r>
            <a:r>
              <a:rPr lang="it-IT" sz="2400" i="1" dirty="0" err="1"/>
              <a:t>bürgerliches</a:t>
            </a:r>
            <a:r>
              <a:rPr lang="it-IT" sz="2400" i="1" dirty="0"/>
              <a:t> </a:t>
            </a:r>
            <a:r>
              <a:rPr lang="it-IT" sz="2400" i="1" dirty="0" err="1"/>
              <a:t>Gesetzbuch</a:t>
            </a:r>
            <a:r>
              <a:rPr lang="it-IT" sz="2400" dirty="0"/>
              <a:t>)</a:t>
            </a:r>
          </a:p>
          <a:p>
            <a:r>
              <a:rPr lang="it-IT" sz="2400" dirty="0"/>
              <a:t>1865 codice civile italiano</a:t>
            </a:r>
          </a:p>
          <a:p>
            <a:r>
              <a:rPr lang="it-IT" sz="2400" dirty="0"/>
              <a:t>1889 codice civile spagnolo</a:t>
            </a:r>
          </a:p>
          <a:p>
            <a:r>
              <a:rPr lang="it-IT" sz="2400" dirty="0"/>
              <a:t>1900 BGB (</a:t>
            </a:r>
            <a:r>
              <a:rPr lang="it-IT" sz="2400" i="1" dirty="0" err="1"/>
              <a:t>Bürgerliches</a:t>
            </a:r>
            <a:r>
              <a:rPr lang="it-IT" sz="2400" i="1" dirty="0"/>
              <a:t> </a:t>
            </a:r>
            <a:r>
              <a:rPr lang="it-IT" sz="2400" i="1" dirty="0" err="1"/>
              <a:t>Gesetzbuch</a:t>
            </a:r>
            <a:r>
              <a:rPr lang="it-IT" sz="2400" dirty="0"/>
              <a:t>)</a:t>
            </a:r>
          </a:p>
          <a:p>
            <a:r>
              <a:rPr lang="it-IT" sz="2400" dirty="0"/>
              <a:t>1942 nuovo codice civile italiano</a:t>
            </a:r>
          </a:p>
          <a:p>
            <a:endParaRPr lang="it-IT" dirty="0"/>
          </a:p>
        </p:txBody>
      </p:sp>
    </p:spTree>
    <p:extLst>
      <p:ext uri="{BB962C8B-B14F-4D97-AF65-F5344CB8AC3E}">
        <p14:creationId xmlns:p14="http://schemas.microsoft.com/office/powerpoint/2010/main" val="277172823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drape"/>
      </p:transition>
    </mc:Choice>
    <mc:Fallback xmlns="">
      <p:transition spd="slow">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3E426C6-2E80-E946-B7DF-A3B354756D14}"/>
              </a:ext>
            </a:extLst>
          </p:cNvPr>
          <p:cNvSpPr>
            <a:spLocks noGrp="1"/>
          </p:cNvSpPr>
          <p:nvPr>
            <p:ph type="title"/>
          </p:nvPr>
        </p:nvSpPr>
        <p:spPr>
          <a:xfrm>
            <a:off x="1387366" y="964692"/>
            <a:ext cx="10131972" cy="1188720"/>
          </a:xfrm>
        </p:spPr>
        <p:txBody>
          <a:bodyPr/>
          <a:lstStyle/>
          <a:p>
            <a:r>
              <a:rPr lang="it-IT" dirty="0"/>
              <a:t>Ordinamenti di tradizione romanistica</a:t>
            </a:r>
          </a:p>
        </p:txBody>
      </p:sp>
      <p:sp>
        <p:nvSpPr>
          <p:cNvPr id="3" name="Segnaposto contenuto 2">
            <a:extLst>
              <a:ext uri="{FF2B5EF4-FFF2-40B4-BE49-F238E27FC236}">
                <a16:creationId xmlns:a16="http://schemas.microsoft.com/office/drawing/2014/main" id="{E874F465-23C5-0A40-A199-2EAED262A11A}"/>
              </a:ext>
            </a:extLst>
          </p:cNvPr>
          <p:cNvSpPr>
            <a:spLocks noGrp="1"/>
          </p:cNvSpPr>
          <p:nvPr>
            <p:ph idx="1"/>
          </p:nvPr>
        </p:nvSpPr>
        <p:spPr>
          <a:xfrm>
            <a:off x="1870841" y="2638044"/>
            <a:ext cx="8881242" cy="4219956"/>
          </a:xfrm>
        </p:spPr>
        <p:txBody>
          <a:bodyPr>
            <a:normAutofit/>
          </a:bodyPr>
          <a:lstStyle/>
          <a:p>
            <a:pPr algn="just"/>
            <a:r>
              <a:rPr lang="it-IT" sz="2800" dirty="0"/>
              <a:t>Con l’emanazione dei codici cessa ogni vigenza attuale del diritto romano, ma si conserva la tradizione romanistica: gli ordinamenti europei hanno tuttora in comune dei concetti di fondo, soprattutto nell'ambito del diritto privato, che sono quelli proposti dai giuristi romani e rielaborati in età medievale e moderna.</a:t>
            </a:r>
          </a:p>
          <a:p>
            <a:pPr algn="just"/>
            <a:endParaRPr lang="it-IT" sz="2800" dirty="0"/>
          </a:p>
          <a:p>
            <a:pPr algn="just"/>
            <a:r>
              <a:rPr lang="it-IT" sz="2800" dirty="0"/>
              <a:t>Fenomeno analogo a quello delle lingue derivate dal latino</a:t>
            </a:r>
          </a:p>
        </p:txBody>
      </p:sp>
    </p:spTree>
    <p:extLst>
      <p:ext uri="{BB962C8B-B14F-4D97-AF65-F5344CB8AC3E}">
        <p14:creationId xmlns:p14="http://schemas.microsoft.com/office/powerpoint/2010/main" val="55353134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6000">
        <p15:prstTrans prst="curtains"/>
      </p:transition>
    </mc:Choice>
    <mc:Fallback xmlns="">
      <p:transition spd="slow">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095057C-9E53-FE4A-87F2-469A4C5D96F6}"/>
              </a:ext>
            </a:extLst>
          </p:cNvPr>
          <p:cNvSpPr>
            <a:spLocks noGrp="1"/>
          </p:cNvSpPr>
          <p:nvPr>
            <p:ph type="title"/>
          </p:nvPr>
        </p:nvSpPr>
        <p:spPr/>
        <p:txBody>
          <a:bodyPr/>
          <a:lstStyle/>
          <a:p>
            <a:r>
              <a:rPr lang="it-IT" dirty="0"/>
              <a:t>Anche fuori </a:t>
            </a:r>
            <a:r>
              <a:rPr lang="it-IT" dirty="0" err="1"/>
              <a:t>dall’europa</a:t>
            </a:r>
            <a:endParaRPr lang="it-IT" dirty="0"/>
          </a:p>
        </p:txBody>
      </p:sp>
      <p:sp>
        <p:nvSpPr>
          <p:cNvPr id="3" name="Segnaposto contenuto 2">
            <a:extLst>
              <a:ext uri="{FF2B5EF4-FFF2-40B4-BE49-F238E27FC236}">
                <a16:creationId xmlns:a16="http://schemas.microsoft.com/office/drawing/2014/main" id="{5048AF6E-3E87-0346-AD48-6B5ACB97CD45}"/>
              </a:ext>
            </a:extLst>
          </p:cNvPr>
          <p:cNvSpPr>
            <a:spLocks noGrp="1"/>
          </p:cNvSpPr>
          <p:nvPr>
            <p:ph idx="1"/>
          </p:nvPr>
        </p:nvSpPr>
        <p:spPr>
          <a:xfrm>
            <a:off x="1198179" y="2249214"/>
            <a:ext cx="9616965" cy="4466896"/>
          </a:xfrm>
        </p:spPr>
        <p:txBody>
          <a:bodyPr>
            <a:normAutofit lnSpcReduction="10000"/>
          </a:bodyPr>
          <a:lstStyle/>
          <a:p>
            <a:pPr algn="just"/>
            <a:r>
              <a:rPr lang="it-IT" sz="2800" dirty="0"/>
              <a:t>Questa matrice comune si rinviene anche fuori dell'Europa in quanto col colonialismo è stata esportata anche la cultura giuridica europea.</a:t>
            </a:r>
          </a:p>
          <a:p>
            <a:pPr algn="just"/>
            <a:r>
              <a:rPr lang="it-IT" sz="2800" dirty="0"/>
              <a:t>I codici dell'America latina riprendono quelli della penisola iberica. </a:t>
            </a:r>
          </a:p>
          <a:p>
            <a:pPr algn="just"/>
            <a:r>
              <a:rPr lang="it-IT" sz="2800" dirty="0"/>
              <a:t>Il codice civile giapponese è un’unione tra quello francese e quello tedesco.</a:t>
            </a:r>
          </a:p>
          <a:p>
            <a:pPr algn="just"/>
            <a:r>
              <a:rPr lang="it-IT" sz="2800" dirty="0"/>
              <a:t>La Cina ha preso contatto con i maggiori centri di studio romanistici per modellare la sua codificazione anche sui principi romani, tanto che il </a:t>
            </a:r>
            <a:r>
              <a:rPr lang="it-IT" sz="2800" i="1" dirty="0"/>
              <a:t>corpus </a:t>
            </a:r>
            <a:r>
              <a:rPr lang="it-IT" sz="2800" i="1" dirty="0" err="1"/>
              <a:t>iuris</a:t>
            </a:r>
            <a:r>
              <a:rPr lang="it-IT" sz="2800" i="1" dirty="0"/>
              <a:t> </a:t>
            </a:r>
            <a:r>
              <a:rPr lang="it-IT" sz="2800" i="1" dirty="0" err="1"/>
              <a:t>civilis</a:t>
            </a:r>
            <a:r>
              <a:rPr lang="it-IT" sz="2800" dirty="0"/>
              <a:t> è stato tradotto in cinese.</a:t>
            </a:r>
          </a:p>
        </p:txBody>
      </p:sp>
    </p:spTree>
    <p:extLst>
      <p:ext uri="{BB962C8B-B14F-4D97-AF65-F5344CB8AC3E}">
        <p14:creationId xmlns:p14="http://schemas.microsoft.com/office/powerpoint/2010/main" val="803397031"/>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D4AC97E-7DD8-4D41-B82A-15CF99D01B3C}"/>
              </a:ext>
            </a:extLst>
          </p:cNvPr>
          <p:cNvSpPr>
            <a:spLocks noGrp="1"/>
          </p:cNvSpPr>
          <p:nvPr>
            <p:ph type="title"/>
          </p:nvPr>
        </p:nvSpPr>
        <p:spPr/>
        <p:txBody>
          <a:bodyPr/>
          <a:lstStyle/>
          <a:p>
            <a:r>
              <a:rPr lang="it-IT" dirty="0"/>
              <a:t>Futuro codice civile europeo?</a:t>
            </a:r>
          </a:p>
        </p:txBody>
      </p:sp>
      <p:sp>
        <p:nvSpPr>
          <p:cNvPr id="3" name="Segnaposto contenuto 2">
            <a:extLst>
              <a:ext uri="{FF2B5EF4-FFF2-40B4-BE49-F238E27FC236}">
                <a16:creationId xmlns:a16="http://schemas.microsoft.com/office/drawing/2014/main" id="{6453916A-F760-264E-A85A-0E33977934CD}"/>
              </a:ext>
            </a:extLst>
          </p:cNvPr>
          <p:cNvSpPr>
            <a:spLocks noGrp="1"/>
          </p:cNvSpPr>
          <p:nvPr>
            <p:ph idx="1"/>
          </p:nvPr>
        </p:nvSpPr>
        <p:spPr>
          <a:xfrm>
            <a:off x="1240221" y="2354318"/>
            <a:ext cx="9469820" cy="3385710"/>
          </a:xfrm>
        </p:spPr>
        <p:txBody>
          <a:bodyPr>
            <a:normAutofit/>
          </a:bodyPr>
          <a:lstStyle/>
          <a:p>
            <a:pPr algn="just"/>
            <a:r>
              <a:rPr lang="it-IT" sz="2800" dirty="0"/>
              <a:t>Nella prospettiva di un nuovo diritto comune dell'Unione Europea si assiste a un rinnovato interesse per il diritto romano e la tradizione romanistica. </a:t>
            </a:r>
          </a:p>
          <a:p>
            <a:pPr algn="just"/>
            <a:r>
              <a:rPr lang="it-IT" sz="2800" dirty="0"/>
              <a:t>Tornare alle radici permette spesso di capire come, quando e perché si siano sviluppate nette differenziazioni in alcuni punti dei diritti nazionali. </a:t>
            </a:r>
          </a:p>
        </p:txBody>
      </p:sp>
    </p:spTree>
    <p:extLst>
      <p:ext uri="{BB962C8B-B14F-4D97-AF65-F5344CB8AC3E}">
        <p14:creationId xmlns:p14="http://schemas.microsoft.com/office/powerpoint/2010/main" val="1658888759"/>
      </p:ext>
    </p:extLst>
  </p:cSld>
  <p:clrMapOvr>
    <a:masterClrMapping/>
  </p:clrMapOvr>
  <p:transition spd="slow">
    <p:wipe/>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5C9A453-CCDA-AC44-A675-3BE25E49C2B2}"/>
              </a:ext>
            </a:extLst>
          </p:cNvPr>
          <p:cNvSpPr>
            <a:spLocks noGrp="1"/>
          </p:cNvSpPr>
          <p:nvPr>
            <p:ph type="title"/>
          </p:nvPr>
        </p:nvSpPr>
        <p:spPr/>
        <p:txBody>
          <a:bodyPr/>
          <a:lstStyle/>
          <a:p>
            <a:r>
              <a:rPr lang="it-IT" dirty="0"/>
              <a:t>Dimensione casistica</a:t>
            </a:r>
          </a:p>
        </p:txBody>
      </p:sp>
      <p:sp>
        <p:nvSpPr>
          <p:cNvPr id="3" name="Segnaposto contenuto 2">
            <a:extLst>
              <a:ext uri="{FF2B5EF4-FFF2-40B4-BE49-F238E27FC236}">
                <a16:creationId xmlns:a16="http://schemas.microsoft.com/office/drawing/2014/main" id="{C2672F1D-309E-9449-AA05-38733682D912}"/>
              </a:ext>
            </a:extLst>
          </p:cNvPr>
          <p:cNvSpPr>
            <a:spLocks noGrp="1"/>
          </p:cNvSpPr>
          <p:nvPr>
            <p:ph idx="1"/>
          </p:nvPr>
        </p:nvSpPr>
        <p:spPr>
          <a:xfrm>
            <a:off x="2231136" y="2532994"/>
            <a:ext cx="7729728" cy="3564386"/>
          </a:xfrm>
        </p:spPr>
        <p:txBody>
          <a:bodyPr>
            <a:normAutofit/>
          </a:bodyPr>
          <a:lstStyle/>
          <a:p>
            <a:pPr algn="just"/>
            <a:r>
              <a:rPr lang="it-IT" sz="2800" dirty="0"/>
              <a:t>In questo momento storico, che è di profondo cambiamento anche per il sistema giuridico, il diritto romano è ancora più importante perché fornisce preziosi strumenti al giurista, mostrandogli come vi possa ben essere un diritto con dimensione transnazionale, dominato da una pluralità di ordinamenti, casistico, aperto, controverso, creato dai giuristi.</a:t>
            </a:r>
          </a:p>
          <a:p>
            <a:endParaRPr lang="it-IT" dirty="0"/>
          </a:p>
        </p:txBody>
      </p:sp>
    </p:spTree>
    <p:extLst>
      <p:ext uri="{BB962C8B-B14F-4D97-AF65-F5344CB8AC3E}">
        <p14:creationId xmlns:p14="http://schemas.microsoft.com/office/powerpoint/2010/main" val="3019310400"/>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D439935E-30E6-9341-B7CE-44C8217B4471}"/>
              </a:ext>
            </a:extLst>
          </p:cNvPr>
          <p:cNvSpPr>
            <a:spLocks noGrp="1"/>
          </p:cNvSpPr>
          <p:nvPr>
            <p:ph type="title"/>
          </p:nvPr>
        </p:nvSpPr>
        <p:spPr>
          <a:xfrm>
            <a:off x="2556957" y="964692"/>
            <a:ext cx="7729728" cy="1188720"/>
          </a:xfrm>
        </p:spPr>
        <p:txBody>
          <a:bodyPr/>
          <a:lstStyle/>
          <a:p>
            <a:r>
              <a:rPr lang="it-IT" dirty="0"/>
              <a:t>Importanza dei giuristi</a:t>
            </a:r>
          </a:p>
        </p:txBody>
      </p:sp>
      <p:sp>
        <p:nvSpPr>
          <p:cNvPr id="3" name="Segnaposto contenuto 2">
            <a:extLst>
              <a:ext uri="{FF2B5EF4-FFF2-40B4-BE49-F238E27FC236}">
                <a16:creationId xmlns:a16="http://schemas.microsoft.com/office/drawing/2014/main" id="{24236AB4-F56D-4A45-B93A-918B17E4C056}"/>
              </a:ext>
            </a:extLst>
          </p:cNvPr>
          <p:cNvSpPr>
            <a:spLocks noGrp="1"/>
          </p:cNvSpPr>
          <p:nvPr>
            <p:ph idx="1"/>
          </p:nvPr>
        </p:nvSpPr>
        <p:spPr>
          <a:xfrm>
            <a:off x="1597571" y="2291256"/>
            <a:ext cx="9480331" cy="4183116"/>
          </a:xfrm>
        </p:spPr>
        <p:txBody>
          <a:bodyPr>
            <a:noAutofit/>
          </a:bodyPr>
          <a:lstStyle/>
          <a:p>
            <a:pPr algn="just"/>
            <a:r>
              <a:rPr lang="it-IT" sz="3200" dirty="0"/>
              <a:t>La funzione del diritto è quella di risolvere dei conflitti concreti.</a:t>
            </a:r>
          </a:p>
          <a:p>
            <a:pPr algn="just"/>
            <a:r>
              <a:rPr lang="it-IT" sz="3200" dirty="0"/>
              <a:t>Il diritto romano fu, per gran parte, un diritto giurisprudenziale aperto e casistico, in continua evoluzione, indipendentemente da novità legislative, perché sviluppato da un ceto professionale di esperti sempre pronto a applicare una soluzione più confacente al caso che in concreto si prospettava.</a:t>
            </a:r>
          </a:p>
        </p:txBody>
      </p:sp>
    </p:spTree>
    <p:extLst>
      <p:ext uri="{BB962C8B-B14F-4D97-AF65-F5344CB8AC3E}">
        <p14:creationId xmlns:p14="http://schemas.microsoft.com/office/powerpoint/2010/main" val="327066100"/>
      </p:ext>
    </p:extLst>
  </p:cSld>
  <p:clrMapOvr>
    <a:masterClrMapping/>
  </p:clrMapOvr>
  <p:transition spd="slow">
    <p:wipe/>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A9724824-CA5C-9B42-BCD7-2A48ACB63E54}"/>
              </a:ext>
            </a:extLst>
          </p:cNvPr>
          <p:cNvSpPr>
            <a:spLocks noGrp="1"/>
          </p:cNvSpPr>
          <p:nvPr>
            <p:ph type="title"/>
          </p:nvPr>
        </p:nvSpPr>
        <p:spPr>
          <a:xfrm>
            <a:off x="2231136" y="964692"/>
            <a:ext cx="7729728" cy="822067"/>
          </a:xfrm>
        </p:spPr>
        <p:txBody>
          <a:bodyPr>
            <a:normAutofit fontScale="90000"/>
          </a:bodyPr>
          <a:lstStyle/>
          <a:p>
            <a:r>
              <a:rPr lang="it-IT" b="1" dirty="0"/>
              <a:t>3) COME SI STUDIA? </a:t>
            </a:r>
            <a:br>
              <a:rPr lang="it-IT" b="1" dirty="0"/>
            </a:br>
            <a:r>
              <a:rPr lang="it-IT" dirty="0"/>
              <a:t>MANUALI CONSIGLIATI</a:t>
            </a:r>
          </a:p>
        </p:txBody>
      </p:sp>
      <p:sp>
        <p:nvSpPr>
          <p:cNvPr id="3" name="Segnaposto contenuto 2">
            <a:extLst>
              <a:ext uri="{FF2B5EF4-FFF2-40B4-BE49-F238E27FC236}">
                <a16:creationId xmlns:a16="http://schemas.microsoft.com/office/drawing/2014/main" id="{E50388AF-D310-5948-A7A3-73FC4D3477CA}"/>
              </a:ext>
            </a:extLst>
          </p:cNvPr>
          <p:cNvSpPr>
            <a:spLocks noGrp="1"/>
          </p:cNvSpPr>
          <p:nvPr>
            <p:ph idx="1"/>
          </p:nvPr>
        </p:nvSpPr>
        <p:spPr>
          <a:xfrm>
            <a:off x="2231136" y="1923394"/>
            <a:ext cx="7729728" cy="4540468"/>
          </a:xfrm>
        </p:spPr>
        <p:txBody>
          <a:bodyPr>
            <a:normAutofit lnSpcReduction="10000"/>
          </a:bodyPr>
          <a:lstStyle/>
          <a:p>
            <a:pPr marL="0" indent="0">
              <a:buNone/>
            </a:pPr>
            <a:endParaRPr lang="it-IT" dirty="0"/>
          </a:p>
          <a:p>
            <a:pPr algn="just"/>
            <a:r>
              <a:rPr lang="it-IT" sz="3200" dirty="0"/>
              <a:t>P. Giunti – </a:t>
            </a:r>
            <a:r>
              <a:rPr lang="it-IT" sz="3200" dirty="0" err="1"/>
              <a:t>F</a:t>
            </a:r>
            <a:r>
              <a:rPr lang="it-IT" sz="3200" dirty="0"/>
              <a:t>. Lamberti – P. </a:t>
            </a:r>
            <a:r>
              <a:rPr lang="it-IT" sz="3200" dirty="0" err="1"/>
              <a:t>Lambrini</a:t>
            </a:r>
            <a:r>
              <a:rPr lang="it-IT" sz="3200" dirty="0"/>
              <a:t> – L. </a:t>
            </a:r>
            <a:r>
              <a:rPr lang="it-IT" sz="3200" dirty="0" err="1"/>
              <a:t>Maganzani</a:t>
            </a:r>
            <a:r>
              <a:rPr lang="it-IT" sz="3200" dirty="0"/>
              <a:t> – C. Masi Doria – I. Piro, </a:t>
            </a:r>
            <a:r>
              <a:rPr lang="it-IT" sz="3200" i="1" dirty="0"/>
              <a:t>Il diritto nell’esperienza di Roma antica. Per una introduzione alla scienza giuridica</a:t>
            </a:r>
            <a:r>
              <a:rPr lang="it-IT" sz="3200" dirty="0"/>
              <a:t>, Torino, </a:t>
            </a:r>
            <a:r>
              <a:rPr lang="it-IT" sz="3200" dirty="0" err="1"/>
              <a:t>Giappichelli</a:t>
            </a:r>
            <a:r>
              <a:rPr lang="it-IT" sz="3200" dirty="0"/>
              <a:t>, 2021</a:t>
            </a:r>
          </a:p>
          <a:p>
            <a:endParaRPr lang="it-IT" sz="3200" dirty="0"/>
          </a:p>
          <a:p>
            <a:r>
              <a:rPr lang="it-IT" sz="3200" dirty="0"/>
              <a:t>M. Marrone, </a:t>
            </a:r>
            <a:r>
              <a:rPr lang="it-IT" sz="3200" i="1" dirty="0"/>
              <a:t>Manuale di diritto privato romano</a:t>
            </a:r>
            <a:r>
              <a:rPr lang="it-IT" sz="3200" dirty="0"/>
              <a:t>, Torino, </a:t>
            </a:r>
            <a:r>
              <a:rPr lang="it-IT" sz="3200" dirty="0" err="1"/>
              <a:t>Giappichelli</a:t>
            </a:r>
            <a:r>
              <a:rPr lang="it-IT" sz="3200" dirty="0"/>
              <a:t>, 2004</a:t>
            </a:r>
          </a:p>
        </p:txBody>
      </p:sp>
    </p:spTree>
    <p:extLst>
      <p:ext uri="{BB962C8B-B14F-4D97-AF65-F5344CB8AC3E}">
        <p14:creationId xmlns:p14="http://schemas.microsoft.com/office/powerpoint/2010/main" val="1367786590"/>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C128F69-4F0E-8E4D-864B-0C3DC360E5E1}"/>
              </a:ext>
            </a:extLst>
          </p:cNvPr>
          <p:cNvSpPr>
            <a:spLocks noGrp="1"/>
          </p:cNvSpPr>
          <p:nvPr>
            <p:ph type="title"/>
          </p:nvPr>
        </p:nvSpPr>
        <p:spPr>
          <a:xfrm>
            <a:off x="2231136" y="964692"/>
            <a:ext cx="7729728" cy="769515"/>
          </a:xfrm>
        </p:spPr>
        <p:txBody>
          <a:bodyPr/>
          <a:lstStyle/>
          <a:p>
            <a:r>
              <a:rPr lang="it-IT" dirty="0"/>
              <a:t>PARTE SPECIALE</a:t>
            </a:r>
          </a:p>
        </p:txBody>
      </p:sp>
      <p:sp>
        <p:nvSpPr>
          <p:cNvPr id="3" name="Segnaposto contenuto 2">
            <a:extLst>
              <a:ext uri="{FF2B5EF4-FFF2-40B4-BE49-F238E27FC236}">
                <a16:creationId xmlns:a16="http://schemas.microsoft.com/office/drawing/2014/main" id="{EC6B345C-6D3B-5647-8683-5FE67AA43817}"/>
              </a:ext>
            </a:extLst>
          </p:cNvPr>
          <p:cNvSpPr>
            <a:spLocks noGrp="1"/>
          </p:cNvSpPr>
          <p:nvPr>
            <p:ph idx="1"/>
          </p:nvPr>
        </p:nvSpPr>
        <p:spPr>
          <a:xfrm>
            <a:off x="2231136" y="1965382"/>
            <a:ext cx="7729728" cy="3531528"/>
          </a:xfrm>
        </p:spPr>
        <p:txBody>
          <a:bodyPr>
            <a:normAutofit/>
          </a:bodyPr>
          <a:lstStyle/>
          <a:p>
            <a:pPr algn="just"/>
            <a:r>
              <a:rPr lang="it-IT" sz="3200" dirty="0"/>
              <a:t>Luigi </a:t>
            </a:r>
            <a:r>
              <a:rPr lang="it-IT" sz="3200" b="1" dirty="0"/>
              <a:t>Garofalo</a:t>
            </a:r>
            <a:r>
              <a:rPr lang="it-IT" sz="3200" dirty="0"/>
              <a:t>, </a:t>
            </a:r>
            <a:r>
              <a:rPr lang="it-IT" sz="3200" i="1" dirty="0"/>
              <a:t>Fondamenti e svolgimenti della scienza giuridica. Altri saggi,</a:t>
            </a:r>
            <a:r>
              <a:rPr lang="it-IT" sz="3200" dirty="0"/>
              <a:t> Torino, </a:t>
            </a:r>
            <a:r>
              <a:rPr lang="it-IT" sz="3200" dirty="0" err="1"/>
              <a:t>Giappichelli</a:t>
            </a:r>
            <a:r>
              <a:rPr lang="it-IT" sz="3200" dirty="0"/>
              <a:t>, 2021 (SONO DA STUDIARE 4 SAGGI A SCELTA).</a:t>
            </a:r>
          </a:p>
        </p:txBody>
      </p:sp>
    </p:spTree>
    <p:extLst>
      <p:ext uri="{BB962C8B-B14F-4D97-AF65-F5344CB8AC3E}">
        <p14:creationId xmlns:p14="http://schemas.microsoft.com/office/powerpoint/2010/main" val="1559439302"/>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0A46DCA-4517-6845-A277-5F0B6E81C14F}"/>
              </a:ext>
            </a:extLst>
          </p:cNvPr>
          <p:cNvSpPr>
            <a:spLocks noGrp="1"/>
          </p:cNvSpPr>
          <p:nvPr>
            <p:ph type="title"/>
          </p:nvPr>
        </p:nvSpPr>
        <p:spPr/>
        <p:txBody>
          <a:bodyPr/>
          <a:lstStyle/>
          <a:p>
            <a:r>
              <a:rPr lang="it-IT" dirty="0"/>
              <a:t>IMPORTANZA DEL DIRITTO ROMANO</a:t>
            </a:r>
          </a:p>
        </p:txBody>
      </p:sp>
      <p:sp>
        <p:nvSpPr>
          <p:cNvPr id="3" name="Segnaposto contenuto 2">
            <a:extLst>
              <a:ext uri="{FF2B5EF4-FFF2-40B4-BE49-F238E27FC236}">
                <a16:creationId xmlns:a16="http://schemas.microsoft.com/office/drawing/2014/main" id="{D8105387-D6BD-E441-A45F-93B0058E54CD}"/>
              </a:ext>
            </a:extLst>
          </p:cNvPr>
          <p:cNvSpPr>
            <a:spLocks noGrp="1"/>
          </p:cNvSpPr>
          <p:nvPr>
            <p:ph idx="1"/>
          </p:nvPr>
        </p:nvSpPr>
        <p:spPr>
          <a:xfrm>
            <a:off x="609600" y="2364828"/>
            <a:ext cx="10541876" cy="4130565"/>
          </a:xfrm>
        </p:spPr>
        <p:txBody>
          <a:bodyPr/>
          <a:lstStyle/>
          <a:p>
            <a:pPr algn="just"/>
            <a:r>
              <a:rPr lang="en-US" sz="2400" dirty="0"/>
              <a:t>Roman law is still relevant indeed. It represents the best "training ground" to acquire the legal reasoning at the very beginning of one’s legal education. The "treasure" of the Roman civilization left to the next generations is indeed the way how they looked at the law. We can even say that this "treasure" has not been surpassed in the history of the legal thinking so far. Students must of course learn that law (Icelandic, Swedish, German or whatsoever) they are mostly interested in or they mostly need for their job, but Roman law enables their mind to think big and to cope with the different legal systems, especially with those belonging to the area of continental Europe.</a:t>
            </a:r>
            <a:endParaRPr lang="it-IT" sz="2400" dirty="0"/>
          </a:p>
          <a:p>
            <a:endParaRPr lang="it-IT" dirty="0"/>
          </a:p>
        </p:txBody>
      </p:sp>
    </p:spTree>
    <p:extLst>
      <p:ext uri="{BB962C8B-B14F-4D97-AF65-F5344CB8AC3E}">
        <p14:creationId xmlns:p14="http://schemas.microsoft.com/office/powerpoint/2010/main" val="1498231965"/>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DECFB42E-0C4B-2B47-B0AE-F77817FD4062}"/>
              </a:ext>
            </a:extLst>
          </p:cNvPr>
          <p:cNvSpPr>
            <a:spLocks noGrp="1"/>
          </p:cNvSpPr>
          <p:nvPr>
            <p:ph type="title"/>
          </p:nvPr>
        </p:nvSpPr>
        <p:spPr>
          <a:xfrm>
            <a:off x="2231136" y="546537"/>
            <a:ext cx="7729728" cy="45719"/>
          </a:xfrm>
        </p:spPr>
        <p:txBody>
          <a:bodyPr>
            <a:normAutofit fontScale="90000"/>
          </a:bodyPr>
          <a:lstStyle/>
          <a:p>
            <a:endParaRPr lang="it-IT"/>
          </a:p>
        </p:txBody>
      </p:sp>
      <p:pic>
        <p:nvPicPr>
          <p:cNvPr id="5" name="Segnaposto contenuto 4">
            <a:extLst>
              <a:ext uri="{FF2B5EF4-FFF2-40B4-BE49-F238E27FC236}">
                <a16:creationId xmlns:a16="http://schemas.microsoft.com/office/drawing/2014/main" id="{4BB394B5-19E4-C84D-8266-F955CD4BCAE9}"/>
              </a:ext>
            </a:extLst>
          </p:cNvPr>
          <p:cNvPicPr>
            <a:picLocks noGrp="1" noChangeAspect="1"/>
          </p:cNvPicPr>
          <p:nvPr>
            <p:ph idx="1"/>
          </p:nvPr>
        </p:nvPicPr>
        <p:blipFill>
          <a:blip r:embed="rId2"/>
          <a:stretch>
            <a:fillRect/>
          </a:stretch>
        </p:blipFill>
        <p:spPr>
          <a:xfrm>
            <a:off x="6810703" y="851338"/>
            <a:ext cx="4372304" cy="4929352"/>
          </a:xfrm>
        </p:spPr>
      </p:pic>
      <p:pic>
        <p:nvPicPr>
          <p:cNvPr id="7" name="Immagine 6">
            <a:extLst>
              <a:ext uri="{FF2B5EF4-FFF2-40B4-BE49-F238E27FC236}">
                <a16:creationId xmlns:a16="http://schemas.microsoft.com/office/drawing/2014/main" id="{17592054-C9EA-B14E-9119-A2E4CF01F70A}"/>
              </a:ext>
            </a:extLst>
          </p:cNvPr>
          <p:cNvPicPr>
            <a:picLocks noChangeAspect="1"/>
          </p:cNvPicPr>
          <p:nvPr/>
        </p:nvPicPr>
        <p:blipFill>
          <a:blip r:embed="rId3"/>
          <a:stretch>
            <a:fillRect/>
          </a:stretch>
        </p:blipFill>
        <p:spPr>
          <a:xfrm>
            <a:off x="886810" y="451945"/>
            <a:ext cx="5093575" cy="5906815"/>
          </a:xfrm>
          <a:prstGeom prst="rect">
            <a:avLst/>
          </a:prstGeom>
        </p:spPr>
      </p:pic>
    </p:spTree>
    <p:extLst>
      <p:ext uri="{BB962C8B-B14F-4D97-AF65-F5344CB8AC3E}">
        <p14:creationId xmlns:p14="http://schemas.microsoft.com/office/powerpoint/2010/main" val="3946259580"/>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4886138D-D6C0-EF43-9B92-5385E06049B5}"/>
              </a:ext>
            </a:extLst>
          </p:cNvPr>
          <p:cNvSpPr>
            <a:spLocks noGrp="1"/>
          </p:cNvSpPr>
          <p:nvPr>
            <p:ph type="title"/>
          </p:nvPr>
        </p:nvSpPr>
        <p:spPr>
          <a:xfrm>
            <a:off x="2231136" y="0"/>
            <a:ext cx="7729728" cy="695942"/>
          </a:xfrm>
        </p:spPr>
        <p:txBody>
          <a:bodyPr>
            <a:normAutofit fontScale="90000"/>
          </a:bodyPr>
          <a:lstStyle/>
          <a:p>
            <a:r>
              <a:rPr lang="it-IT" b="1" dirty="0"/>
              <a:t>DIRITTO</a:t>
            </a:r>
          </a:p>
        </p:txBody>
      </p:sp>
      <p:sp>
        <p:nvSpPr>
          <p:cNvPr id="3" name="Segnaposto contenuto 2">
            <a:extLst>
              <a:ext uri="{FF2B5EF4-FFF2-40B4-BE49-F238E27FC236}">
                <a16:creationId xmlns:a16="http://schemas.microsoft.com/office/drawing/2014/main" id="{805DAE35-8797-514A-B9E6-A5F5813996A7}"/>
              </a:ext>
            </a:extLst>
          </p:cNvPr>
          <p:cNvSpPr>
            <a:spLocks noGrp="1"/>
          </p:cNvSpPr>
          <p:nvPr>
            <p:ph idx="1"/>
          </p:nvPr>
        </p:nvSpPr>
        <p:spPr>
          <a:xfrm>
            <a:off x="157655" y="695943"/>
            <a:ext cx="11708524" cy="6293436"/>
          </a:xfrm>
        </p:spPr>
        <p:txBody>
          <a:bodyPr>
            <a:normAutofit/>
          </a:bodyPr>
          <a:lstStyle/>
          <a:p>
            <a:r>
              <a:rPr lang="it-IT" dirty="0"/>
              <a:t> </a:t>
            </a:r>
            <a:endParaRPr lang="it-IT" sz="2800" dirty="0"/>
          </a:p>
          <a:p>
            <a:pPr lvl="8"/>
            <a:r>
              <a:rPr lang="it-IT" sz="2800" dirty="0"/>
              <a:t>                               			 </a:t>
            </a:r>
            <a:r>
              <a:rPr lang="it-IT" sz="2800" b="1" dirty="0"/>
              <a:t>DIRITTO PUBBLICO </a:t>
            </a:r>
          </a:p>
          <a:p>
            <a:pPr lvl="8"/>
            <a:r>
              <a:rPr lang="it-IT" sz="2800" dirty="0"/>
              <a:t>                                    (</a:t>
            </a:r>
            <a:r>
              <a:rPr lang="it-IT" sz="2800" i="1" u="sng" dirty="0" err="1"/>
              <a:t>ius</a:t>
            </a:r>
            <a:r>
              <a:rPr lang="it-IT" sz="2800" i="1" u="sng" dirty="0"/>
              <a:t> </a:t>
            </a:r>
            <a:r>
              <a:rPr lang="it-IT" sz="2800" i="1" u="sng" dirty="0" err="1"/>
              <a:t>quod</a:t>
            </a:r>
            <a:r>
              <a:rPr lang="it-IT" sz="2800" i="1" u="sng" dirty="0"/>
              <a:t> ad </a:t>
            </a:r>
            <a:r>
              <a:rPr lang="it-IT" sz="2800" i="1" u="sng" dirty="0" err="1"/>
              <a:t>statum</a:t>
            </a:r>
            <a:r>
              <a:rPr lang="it-IT" sz="2800" i="1" u="sng" dirty="0"/>
              <a:t> rei </a:t>
            </a:r>
            <a:r>
              <a:rPr lang="it-IT" sz="2800" i="1" u="sng" dirty="0" err="1"/>
              <a:t>Romanae</a:t>
            </a:r>
            <a:r>
              <a:rPr lang="it-IT" sz="2800" i="1" u="sng" dirty="0"/>
              <a:t> </a:t>
            </a:r>
            <a:r>
              <a:rPr lang="it-IT" sz="2800" i="1" u="sng" dirty="0" err="1"/>
              <a:t>spectat</a:t>
            </a:r>
            <a:r>
              <a:rPr lang="it-IT" sz="2800" dirty="0"/>
              <a:t>) 			/</a:t>
            </a:r>
          </a:p>
          <a:p>
            <a:r>
              <a:rPr lang="it-IT" sz="2800" b="1" u="sng" dirty="0"/>
              <a:t>DIRITTO OGGETTIVO:</a:t>
            </a:r>
            <a:endParaRPr lang="it-IT" sz="2800" dirty="0"/>
          </a:p>
          <a:p>
            <a:pPr marL="0" indent="0">
              <a:buNone/>
            </a:pPr>
            <a:r>
              <a:rPr lang="it-IT" sz="2800" dirty="0"/>
              <a:t>insieme organico di norme giuridiche, 	\</a:t>
            </a:r>
          </a:p>
          <a:p>
            <a:pPr marL="0" indent="0">
              <a:buNone/>
            </a:pPr>
            <a:r>
              <a:rPr lang="it-IT" sz="2800" dirty="0"/>
              <a:t>regole di condotta dirette a		   \	</a:t>
            </a:r>
          </a:p>
          <a:p>
            <a:pPr marL="0" indent="0">
              <a:buNone/>
            </a:pPr>
            <a:r>
              <a:rPr lang="it-IT" sz="2800" dirty="0"/>
              <a:t>disciplinare una comunità politica.	      \	</a:t>
            </a:r>
          </a:p>
          <a:p>
            <a:pPr marL="0" indent="0">
              <a:buNone/>
            </a:pPr>
            <a:r>
              <a:rPr lang="it-IT" sz="2800" dirty="0"/>
              <a:t>= </a:t>
            </a:r>
            <a:r>
              <a:rPr lang="it-IT" sz="2800" u="sng" dirty="0"/>
              <a:t>Ordinamento giuridico </a:t>
            </a:r>
            <a:r>
              <a:rPr lang="it-IT" sz="2800" dirty="0"/>
              <a:t>			</a:t>
            </a:r>
            <a:r>
              <a:rPr lang="it-IT" sz="2800" b="1" dirty="0"/>
              <a:t>DIRITTO PRIVATO </a:t>
            </a:r>
            <a:r>
              <a:rPr lang="it-IT" sz="2800" dirty="0"/>
              <a:t>						                   (</a:t>
            </a:r>
            <a:r>
              <a:rPr lang="it-IT" sz="2800" i="1" u="sng" dirty="0" err="1"/>
              <a:t>ius</a:t>
            </a:r>
            <a:r>
              <a:rPr lang="it-IT" sz="2800" i="1" u="sng" dirty="0"/>
              <a:t> </a:t>
            </a:r>
            <a:r>
              <a:rPr lang="it-IT" sz="2800" i="1" u="sng" dirty="0" err="1"/>
              <a:t>quod</a:t>
            </a:r>
            <a:r>
              <a:rPr lang="it-IT" sz="2800" i="1" u="sng" dirty="0"/>
              <a:t> ad </a:t>
            </a:r>
            <a:r>
              <a:rPr lang="it-IT" sz="2800" i="1" u="sng" dirty="0" err="1"/>
              <a:t>singulorum</a:t>
            </a:r>
            <a:r>
              <a:rPr lang="it-IT" sz="2800" i="1" u="sng" dirty="0"/>
              <a:t> </a:t>
            </a:r>
            <a:r>
              <a:rPr lang="it-IT" sz="2800" i="1" u="sng" dirty="0" err="1"/>
              <a:t>utilitatem</a:t>
            </a:r>
            <a:r>
              <a:rPr lang="it-IT" sz="2800" i="1" u="sng" dirty="0"/>
              <a:t> </a:t>
            </a:r>
            <a:r>
              <a:rPr lang="it-IT" sz="2800" i="1" u="sng" dirty="0" err="1"/>
              <a:t>spectat</a:t>
            </a:r>
            <a:r>
              <a:rPr lang="it-IT" sz="2800" dirty="0"/>
              <a:t>)</a:t>
            </a:r>
          </a:p>
          <a:p>
            <a:pPr marL="0" indent="0">
              <a:buNone/>
            </a:pPr>
            <a:r>
              <a:rPr lang="it-IT" sz="2800" dirty="0"/>
              <a:t>					</a:t>
            </a:r>
            <a:r>
              <a:rPr lang="it-IT" sz="2800" b="1" dirty="0">
                <a:solidFill>
                  <a:srgbClr val="C00000"/>
                </a:solidFill>
              </a:rPr>
              <a:t>NOI STUDIAMO IL DIRITTO PRIVATO</a:t>
            </a:r>
          </a:p>
          <a:p>
            <a:endParaRPr lang="it-IT" dirty="0"/>
          </a:p>
        </p:txBody>
      </p:sp>
    </p:spTree>
    <p:extLst>
      <p:ext uri="{BB962C8B-B14F-4D97-AF65-F5344CB8AC3E}">
        <p14:creationId xmlns:p14="http://schemas.microsoft.com/office/powerpoint/2010/main" val="3117971237"/>
      </p:ext>
    </p:extLst>
  </p:cSld>
  <p:clrMapOvr>
    <a:masterClrMapping/>
  </p:clrMapOvr>
  <p:transition spd="slow">
    <p:push dir="u"/>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5E17264-8BD7-DB48-BD8A-CB9F31BD81C9}"/>
              </a:ext>
            </a:extLst>
          </p:cNvPr>
          <p:cNvSpPr>
            <a:spLocks noGrp="1"/>
          </p:cNvSpPr>
          <p:nvPr>
            <p:ph type="title"/>
          </p:nvPr>
        </p:nvSpPr>
        <p:spPr>
          <a:xfrm>
            <a:off x="2231136" y="165905"/>
            <a:ext cx="7729728" cy="45719"/>
          </a:xfrm>
        </p:spPr>
        <p:txBody>
          <a:bodyPr>
            <a:normAutofit fontScale="90000"/>
          </a:bodyPr>
          <a:lstStyle/>
          <a:p>
            <a:endParaRPr lang="it-IT" dirty="0"/>
          </a:p>
        </p:txBody>
      </p:sp>
      <p:sp>
        <p:nvSpPr>
          <p:cNvPr id="3" name="Segnaposto contenuto 2">
            <a:extLst>
              <a:ext uri="{FF2B5EF4-FFF2-40B4-BE49-F238E27FC236}">
                <a16:creationId xmlns:a16="http://schemas.microsoft.com/office/drawing/2014/main" id="{84EC675E-06ED-C747-BF56-C5100EA40AA9}"/>
              </a:ext>
            </a:extLst>
          </p:cNvPr>
          <p:cNvSpPr>
            <a:spLocks noGrp="1"/>
          </p:cNvSpPr>
          <p:nvPr>
            <p:ph idx="1"/>
          </p:nvPr>
        </p:nvSpPr>
        <p:spPr>
          <a:xfrm>
            <a:off x="2231136" y="325822"/>
            <a:ext cx="7729728" cy="5414206"/>
          </a:xfrm>
        </p:spPr>
        <p:txBody>
          <a:bodyPr>
            <a:noAutofit/>
          </a:bodyPr>
          <a:lstStyle/>
          <a:p>
            <a:pPr marL="0" indent="0">
              <a:buNone/>
            </a:pPr>
            <a:r>
              <a:rPr lang="it-IT" sz="3200" dirty="0"/>
              <a:t>			</a:t>
            </a:r>
            <a:r>
              <a:rPr lang="it-IT" sz="3200" u="sng" dirty="0"/>
              <a:t>ASSOLUTI</a:t>
            </a:r>
            <a:r>
              <a:rPr lang="it-IT" sz="3200" dirty="0"/>
              <a:t>: diritti reali</a:t>
            </a:r>
          </a:p>
          <a:p>
            <a:r>
              <a:rPr lang="it-IT" sz="3200" dirty="0"/>
              <a:t>      		  /	 </a:t>
            </a:r>
          </a:p>
          <a:p>
            <a:r>
              <a:rPr lang="it-IT" sz="3200" dirty="0"/>
              <a:t>    		/</a:t>
            </a:r>
          </a:p>
          <a:p>
            <a:pPr>
              <a:spcBef>
                <a:spcPts val="0"/>
              </a:spcBef>
            </a:pPr>
            <a:r>
              <a:rPr lang="it-IT" sz="2000" dirty="0"/>
              <a:t>Il diritto oggettivo riconosce i</a:t>
            </a:r>
          </a:p>
          <a:p>
            <a:pPr>
              <a:spcBef>
                <a:spcPts val="0"/>
              </a:spcBef>
            </a:pPr>
            <a:r>
              <a:rPr lang="it-IT" sz="3200" b="1" dirty="0"/>
              <a:t>DIRITTI SOGGETTIVI</a:t>
            </a:r>
            <a:r>
              <a:rPr lang="it-IT" sz="3200" dirty="0"/>
              <a:t>  </a:t>
            </a:r>
          </a:p>
          <a:p>
            <a:pPr>
              <a:spcBef>
                <a:spcPts val="0"/>
              </a:spcBef>
            </a:pPr>
            <a:r>
              <a:rPr lang="it-IT" dirty="0"/>
              <a:t>= </a:t>
            </a:r>
            <a:r>
              <a:rPr lang="it-IT" sz="2400" dirty="0"/>
              <a:t>potere di agire per il soddisfacimento dei propri interessi    </a:t>
            </a:r>
          </a:p>
          <a:p>
            <a:r>
              <a:rPr lang="it-IT" sz="3200" dirty="0"/>
              <a:t>  	     	 \</a:t>
            </a:r>
          </a:p>
          <a:p>
            <a:r>
              <a:rPr lang="it-IT" sz="3200" dirty="0"/>
              <a:t>	 	   \</a:t>
            </a:r>
          </a:p>
          <a:p>
            <a:r>
              <a:rPr lang="it-IT" sz="3200" dirty="0"/>
              <a:t>			RELATIVI: diritti di credito</a:t>
            </a:r>
          </a:p>
          <a:p>
            <a:endParaRPr lang="it-IT" sz="3200" dirty="0"/>
          </a:p>
        </p:txBody>
      </p:sp>
      <p:pic>
        <p:nvPicPr>
          <p:cNvPr id="4" name="Immagine 3">
            <a:extLst>
              <a:ext uri="{FF2B5EF4-FFF2-40B4-BE49-F238E27FC236}">
                <a16:creationId xmlns:a16="http://schemas.microsoft.com/office/drawing/2014/main" id="{58BDDBB5-C147-4B44-8DA5-06CA66A188FC}"/>
              </a:ext>
            </a:extLst>
          </p:cNvPr>
          <p:cNvPicPr>
            <a:picLocks noChangeAspect="1"/>
          </p:cNvPicPr>
          <p:nvPr/>
        </p:nvPicPr>
        <p:blipFill>
          <a:blip r:embed="rId2"/>
          <a:stretch>
            <a:fillRect/>
          </a:stretch>
        </p:blipFill>
        <p:spPr>
          <a:xfrm>
            <a:off x="0" y="0"/>
            <a:ext cx="12192000" cy="6858000"/>
          </a:xfrm>
          <a:prstGeom prst="rect">
            <a:avLst/>
          </a:prstGeom>
        </p:spPr>
      </p:pic>
    </p:spTree>
    <p:extLst>
      <p:ext uri="{BB962C8B-B14F-4D97-AF65-F5344CB8AC3E}">
        <p14:creationId xmlns:p14="http://schemas.microsoft.com/office/powerpoint/2010/main" val="2085542171"/>
      </p:ext>
    </p:extLst>
  </p:cSld>
  <p:clrMapOvr>
    <a:masterClrMapping/>
  </p:clrMapOvr>
  <p:transition spd="slow">
    <p:push dir="u"/>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C1B6D0E-D5FB-A648-90CD-78CC984917D4}"/>
              </a:ext>
            </a:extLst>
          </p:cNvPr>
          <p:cNvSpPr>
            <a:spLocks noGrp="1"/>
          </p:cNvSpPr>
          <p:nvPr>
            <p:ph type="title"/>
          </p:nvPr>
        </p:nvSpPr>
        <p:spPr>
          <a:xfrm>
            <a:off x="2231136" y="126124"/>
            <a:ext cx="7729728" cy="1082566"/>
          </a:xfrm>
        </p:spPr>
        <p:txBody>
          <a:bodyPr/>
          <a:lstStyle/>
          <a:p>
            <a:r>
              <a:rPr lang="it-IT" dirty="0"/>
              <a:t>DIRITTI REALI</a:t>
            </a:r>
          </a:p>
        </p:txBody>
      </p:sp>
      <p:sp>
        <p:nvSpPr>
          <p:cNvPr id="3" name="Segnaposto contenuto 2">
            <a:extLst>
              <a:ext uri="{FF2B5EF4-FFF2-40B4-BE49-F238E27FC236}">
                <a16:creationId xmlns:a16="http://schemas.microsoft.com/office/drawing/2014/main" id="{83F71D6C-5AE0-7147-A217-A3F125D2DC61}"/>
              </a:ext>
            </a:extLst>
          </p:cNvPr>
          <p:cNvSpPr>
            <a:spLocks noGrp="1"/>
          </p:cNvSpPr>
          <p:nvPr>
            <p:ph idx="1"/>
          </p:nvPr>
        </p:nvSpPr>
        <p:spPr>
          <a:xfrm>
            <a:off x="945931" y="1366345"/>
            <a:ext cx="10689021" cy="5097517"/>
          </a:xfrm>
        </p:spPr>
        <p:txBody>
          <a:bodyPr>
            <a:normAutofit lnSpcReduction="10000"/>
          </a:bodyPr>
          <a:lstStyle/>
          <a:p>
            <a:pPr algn="just"/>
            <a:r>
              <a:rPr lang="it-IT" sz="3200" dirty="0"/>
              <a:t>I </a:t>
            </a:r>
            <a:r>
              <a:rPr lang="it-IT" sz="3200" b="1" u="sng" dirty="0"/>
              <a:t>diritti reali</a:t>
            </a:r>
            <a:r>
              <a:rPr lang="it-IT" sz="3200" dirty="0"/>
              <a:t> hanno per oggetto le cose, in modo diretto e non mediato: </a:t>
            </a:r>
          </a:p>
          <a:p>
            <a:pPr algn="just"/>
            <a:r>
              <a:rPr lang="it-IT" sz="3200" dirty="0"/>
              <a:t>- Il loro titolare può esercitare il suo diritto, soddisfare il suo interesse direttamente sulla cosa, senza necessità di collaborazione altrui. </a:t>
            </a:r>
          </a:p>
          <a:p>
            <a:pPr algn="just"/>
            <a:r>
              <a:rPr lang="it-IT" sz="3200" dirty="0"/>
              <a:t>- Sono diritti </a:t>
            </a:r>
            <a:r>
              <a:rPr lang="it-IT" sz="3200" i="1" u="sng" dirty="0"/>
              <a:t>assoluti</a:t>
            </a:r>
            <a:r>
              <a:rPr lang="it-IT" sz="3200" dirty="0"/>
              <a:t>, cioè possono essere fatti valere contro chiunque. </a:t>
            </a:r>
          </a:p>
          <a:p>
            <a:pPr algn="just"/>
            <a:r>
              <a:rPr lang="it-IT" sz="3200" dirty="0"/>
              <a:t>- Sono diritti </a:t>
            </a:r>
            <a:r>
              <a:rPr lang="it-IT" sz="3200" i="1" u="sng" dirty="0"/>
              <a:t>tipici</a:t>
            </a:r>
            <a:r>
              <a:rPr lang="it-IT" sz="3200" dirty="0"/>
              <a:t>, cioè in numero chiuso: sono diritti reali soltanto quelli indicati dalla legge e non è concesso ai privati crearne nuovi tipi. </a:t>
            </a:r>
          </a:p>
          <a:p>
            <a:pPr algn="just"/>
            <a:endParaRPr lang="it-IT" dirty="0"/>
          </a:p>
        </p:txBody>
      </p:sp>
    </p:spTree>
    <p:extLst>
      <p:ext uri="{BB962C8B-B14F-4D97-AF65-F5344CB8AC3E}">
        <p14:creationId xmlns:p14="http://schemas.microsoft.com/office/powerpoint/2010/main" val="3859427650"/>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E6AD4F2-C92D-3F42-94A7-99D1BD2BD085}"/>
              </a:ext>
            </a:extLst>
          </p:cNvPr>
          <p:cNvSpPr>
            <a:spLocks noGrp="1"/>
          </p:cNvSpPr>
          <p:nvPr>
            <p:ph type="title"/>
          </p:nvPr>
        </p:nvSpPr>
        <p:spPr>
          <a:xfrm>
            <a:off x="2231136" y="157655"/>
            <a:ext cx="7729728" cy="1051035"/>
          </a:xfrm>
        </p:spPr>
        <p:txBody>
          <a:bodyPr/>
          <a:lstStyle/>
          <a:p>
            <a:r>
              <a:rPr lang="it-IT" dirty="0"/>
              <a:t>DIRITTI REALI</a:t>
            </a:r>
          </a:p>
        </p:txBody>
      </p:sp>
      <p:sp>
        <p:nvSpPr>
          <p:cNvPr id="3" name="Segnaposto contenuto 2">
            <a:extLst>
              <a:ext uri="{FF2B5EF4-FFF2-40B4-BE49-F238E27FC236}">
                <a16:creationId xmlns:a16="http://schemas.microsoft.com/office/drawing/2014/main" id="{6E728EB6-E6EF-5D40-968D-40FCD9D42497}"/>
              </a:ext>
            </a:extLst>
          </p:cNvPr>
          <p:cNvSpPr>
            <a:spLocks noGrp="1"/>
          </p:cNvSpPr>
          <p:nvPr>
            <p:ph idx="1"/>
          </p:nvPr>
        </p:nvSpPr>
        <p:spPr>
          <a:xfrm>
            <a:off x="704193" y="1408386"/>
            <a:ext cx="11098924" cy="5118538"/>
          </a:xfrm>
        </p:spPr>
        <p:txBody>
          <a:bodyPr>
            <a:normAutofit/>
          </a:bodyPr>
          <a:lstStyle/>
          <a:p>
            <a:pPr algn="just"/>
            <a:r>
              <a:rPr lang="it-IT" sz="3200" dirty="0"/>
              <a:t>Il principale fra i diritti reali è la proprietà. </a:t>
            </a:r>
          </a:p>
          <a:p>
            <a:pPr algn="just"/>
            <a:r>
              <a:rPr lang="it-IT" sz="3200" dirty="0"/>
              <a:t>Gli altri diritti reali si suddividono in due categorie:</a:t>
            </a:r>
          </a:p>
          <a:p>
            <a:pPr algn="just"/>
            <a:r>
              <a:rPr lang="it-IT" sz="3200" dirty="0"/>
              <a:t>-  i </a:t>
            </a:r>
            <a:r>
              <a:rPr lang="it-IT" sz="3200" i="1" dirty="0"/>
              <a:t>diritti reali di godimento </a:t>
            </a:r>
            <a:r>
              <a:rPr lang="it-IT" sz="3200" dirty="0"/>
              <a:t>(i principali sono la </a:t>
            </a:r>
            <a:r>
              <a:rPr lang="it-IT" sz="3200" i="1" dirty="0"/>
              <a:t>servitù</a:t>
            </a:r>
            <a:r>
              <a:rPr lang="it-IT" sz="3200" dirty="0"/>
              <a:t>, la </a:t>
            </a:r>
            <a:r>
              <a:rPr lang="it-IT" sz="3200" i="1" dirty="0"/>
              <a:t>superficie </a:t>
            </a:r>
            <a:r>
              <a:rPr lang="it-IT" sz="3200" dirty="0"/>
              <a:t>e l’</a:t>
            </a:r>
            <a:r>
              <a:rPr lang="it-IT" sz="3200" i="1" dirty="0"/>
              <a:t>usufrutto</a:t>
            </a:r>
            <a:r>
              <a:rPr lang="it-IT" sz="3200" dirty="0"/>
              <a:t>) permettono al loro titolare di utilizzare la cosa oggetto di proprietà altrui o di vietare al proprietario determinati atti di utilizzazione della sua cosa; </a:t>
            </a:r>
          </a:p>
          <a:p>
            <a:pPr algn="just"/>
            <a:r>
              <a:rPr lang="it-IT" sz="3200" dirty="0"/>
              <a:t>- i </a:t>
            </a:r>
            <a:r>
              <a:rPr lang="it-IT" sz="3200" i="1" dirty="0"/>
              <a:t>diritti reali di garanzia </a:t>
            </a:r>
            <a:r>
              <a:rPr lang="it-IT" sz="3200" dirty="0"/>
              <a:t>(</a:t>
            </a:r>
            <a:r>
              <a:rPr lang="it-IT" sz="3200" i="1" dirty="0"/>
              <a:t>ipoteca </a:t>
            </a:r>
            <a:r>
              <a:rPr lang="it-IT" sz="3200" dirty="0"/>
              <a:t>e </a:t>
            </a:r>
            <a:r>
              <a:rPr lang="it-IT" sz="3200" i="1" dirty="0"/>
              <a:t>pegno</a:t>
            </a:r>
            <a:r>
              <a:rPr lang="it-IT" sz="3200" dirty="0"/>
              <a:t>), permettono al loro titolare di soddisfare un proprio credito sul bene oggetto della garanzia, a preferenza di ogni altro creditore. </a:t>
            </a:r>
          </a:p>
          <a:p>
            <a:pPr algn="just"/>
            <a:endParaRPr lang="it-IT" dirty="0"/>
          </a:p>
        </p:txBody>
      </p:sp>
    </p:spTree>
    <p:extLst>
      <p:ext uri="{BB962C8B-B14F-4D97-AF65-F5344CB8AC3E}">
        <p14:creationId xmlns:p14="http://schemas.microsoft.com/office/powerpoint/2010/main" val="3717315671"/>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0B30B9C-69CE-134C-8BF2-B871C832B9C5}"/>
              </a:ext>
            </a:extLst>
          </p:cNvPr>
          <p:cNvSpPr>
            <a:spLocks noGrp="1"/>
          </p:cNvSpPr>
          <p:nvPr>
            <p:ph type="title"/>
          </p:nvPr>
        </p:nvSpPr>
        <p:spPr>
          <a:xfrm>
            <a:off x="2231136" y="157655"/>
            <a:ext cx="7729728" cy="935421"/>
          </a:xfrm>
        </p:spPr>
        <p:txBody>
          <a:bodyPr/>
          <a:lstStyle/>
          <a:p>
            <a:r>
              <a:rPr lang="it-IT" dirty="0"/>
              <a:t>DIRITTI DI CREDITO</a:t>
            </a:r>
          </a:p>
        </p:txBody>
      </p:sp>
      <p:sp>
        <p:nvSpPr>
          <p:cNvPr id="3" name="Segnaposto contenuto 2">
            <a:extLst>
              <a:ext uri="{FF2B5EF4-FFF2-40B4-BE49-F238E27FC236}">
                <a16:creationId xmlns:a16="http://schemas.microsoft.com/office/drawing/2014/main" id="{54533818-C408-3E43-AF73-9EB9CEBE6848}"/>
              </a:ext>
            </a:extLst>
          </p:cNvPr>
          <p:cNvSpPr>
            <a:spLocks noGrp="1"/>
          </p:cNvSpPr>
          <p:nvPr>
            <p:ph idx="1"/>
          </p:nvPr>
        </p:nvSpPr>
        <p:spPr>
          <a:xfrm>
            <a:off x="693683" y="1355834"/>
            <a:ext cx="11351172" cy="5307725"/>
          </a:xfrm>
        </p:spPr>
        <p:txBody>
          <a:bodyPr>
            <a:normAutofit/>
          </a:bodyPr>
          <a:lstStyle/>
          <a:p>
            <a:pPr algn="just"/>
            <a:r>
              <a:rPr lang="it-IT" sz="3600" dirty="0"/>
              <a:t>I </a:t>
            </a:r>
            <a:r>
              <a:rPr lang="it-IT" sz="3600" b="1" u="sng" dirty="0"/>
              <a:t>diritti di crediti o </a:t>
            </a:r>
            <a:r>
              <a:rPr lang="it-IT" sz="3600" b="1" i="1" u="sng" dirty="0"/>
              <a:t>obbligazioni </a:t>
            </a:r>
            <a:r>
              <a:rPr lang="it-IT" sz="3600" dirty="0"/>
              <a:t>consistono nella legittima pretesa di una parte, il </a:t>
            </a:r>
            <a:r>
              <a:rPr lang="it-IT" sz="3600" i="1" dirty="0"/>
              <a:t>creditore</a:t>
            </a:r>
            <a:r>
              <a:rPr lang="it-IT" sz="3600" dirty="0"/>
              <a:t>, di ottenere dall’altra parte, il </a:t>
            </a:r>
            <a:r>
              <a:rPr lang="it-IT" sz="3600" i="1" dirty="0"/>
              <a:t>debitore</a:t>
            </a:r>
            <a:r>
              <a:rPr lang="it-IT" sz="3600" dirty="0"/>
              <a:t>, una determinata prestazione (di </a:t>
            </a:r>
            <a:r>
              <a:rPr lang="it-IT" sz="3600" i="1" dirty="0"/>
              <a:t>dare </a:t>
            </a:r>
            <a:r>
              <a:rPr lang="it-IT" sz="3600" dirty="0"/>
              <a:t>qualcosa, di </a:t>
            </a:r>
            <a:r>
              <a:rPr lang="it-IT" sz="3600" i="1" dirty="0"/>
              <a:t>fare </a:t>
            </a:r>
            <a:r>
              <a:rPr lang="it-IT" sz="3600" dirty="0"/>
              <a:t>qualcosa, di </a:t>
            </a:r>
            <a:r>
              <a:rPr lang="it-IT" sz="3600" i="1" dirty="0"/>
              <a:t>non fare </a:t>
            </a:r>
            <a:r>
              <a:rPr lang="it-IT" sz="3600" dirty="0"/>
              <a:t>qualcosa che sarebbe altrimenti libero di fare): per esempio pagare una somma di denaro, consegnare una cosa o svolgere un certo lavoro. </a:t>
            </a:r>
          </a:p>
          <a:p>
            <a:pPr algn="just"/>
            <a:r>
              <a:rPr lang="it-IT" sz="3600" dirty="0"/>
              <a:t>La prestazione oggetto dell’obbligazione dev’essere </a:t>
            </a:r>
            <a:r>
              <a:rPr lang="it-IT" sz="3600" i="1" dirty="0"/>
              <a:t>patrimoniale</a:t>
            </a:r>
            <a:r>
              <a:rPr lang="it-IT" sz="3600" dirty="0"/>
              <a:t>, cioè suscettibile di valutazione economica.</a:t>
            </a:r>
          </a:p>
          <a:p>
            <a:pPr algn="just"/>
            <a:endParaRPr lang="it-IT" sz="3600" dirty="0"/>
          </a:p>
        </p:txBody>
      </p:sp>
    </p:spTree>
    <p:extLst>
      <p:ext uri="{BB962C8B-B14F-4D97-AF65-F5344CB8AC3E}">
        <p14:creationId xmlns:p14="http://schemas.microsoft.com/office/powerpoint/2010/main" val="4048883992"/>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B291394-FDC2-034F-A2E4-7014DF1BC4FF}"/>
              </a:ext>
            </a:extLst>
          </p:cNvPr>
          <p:cNvSpPr>
            <a:spLocks noGrp="1"/>
          </p:cNvSpPr>
          <p:nvPr>
            <p:ph type="title"/>
          </p:nvPr>
        </p:nvSpPr>
        <p:spPr>
          <a:xfrm>
            <a:off x="2231136" y="84083"/>
            <a:ext cx="7729728" cy="1145627"/>
          </a:xfrm>
        </p:spPr>
        <p:txBody>
          <a:bodyPr/>
          <a:lstStyle/>
          <a:p>
            <a:r>
              <a:rPr lang="it-IT" dirty="0"/>
              <a:t>DIRITTI DI CREDITO</a:t>
            </a:r>
          </a:p>
        </p:txBody>
      </p:sp>
      <p:sp>
        <p:nvSpPr>
          <p:cNvPr id="3" name="Segnaposto contenuto 2">
            <a:extLst>
              <a:ext uri="{FF2B5EF4-FFF2-40B4-BE49-F238E27FC236}">
                <a16:creationId xmlns:a16="http://schemas.microsoft.com/office/drawing/2014/main" id="{3AF064C0-886B-D74C-8693-0551682156FF}"/>
              </a:ext>
            </a:extLst>
          </p:cNvPr>
          <p:cNvSpPr>
            <a:spLocks noGrp="1"/>
          </p:cNvSpPr>
          <p:nvPr>
            <p:ph idx="1"/>
          </p:nvPr>
        </p:nvSpPr>
        <p:spPr>
          <a:xfrm>
            <a:off x="504497" y="1524000"/>
            <a:ext cx="11372193" cy="5334000"/>
          </a:xfrm>
        </p:spPr>
        <p:txBody>
          <a:bodyPr>
            <a:noAutofit/>
          </a:bodyPr>
          <a:lstStyle/>
          <a:p>
            <a:r>
              <a:rPr lang="it-IT" sz="4000" dirty="0"/>
              <a:t>I diritti di credito:</a:t>
            </a:r>
          </a:p>
          <a:p>
            <a:pPr marL="0" indent="0">
              <a:buNone/>
            </a:pPr>
            <a:r>
              <a:rPr lang="it-IT" sz="4000" dirty="0"/>
              <a:t>- sono diritti </a:t>
            </a:r>
            <a:r>
              <a:rPr lang="it-IT" sz="4000" i="1" u="sng" dirty="0"/>
              <a:t>mediati</a:t>
            </a:r>
            <a:r>
              <a:rPr lang="it-IT" sz="4000" dirty="0"/>
              <a:t>, perché necessitano della collaborazione del </a:t>
            </a:r>
            <a:r>
              <a:rPr lang="it-IT" sz="4000" i="1" dirty="0"/>
              <a:t>debitore</a:t>
            </a:r>
            <a:r>
              <a:rPr lang="it-IT" sz="4000" dirty="0"/>
              <a:t>. </a:t>
            </a:r>
          </a:p>
          <a:p>
            <a:pPr marL="0" indent="0">
              <a:buNone/>
            </a:pPr>
            <a:r>
              <a:rPr lang="it-IT" sz="4000" dirty="0"/>
              <a:t>- sono diritti </a:t>
            </a:r>
            <a:r>
              <a:rPr lang="it-IT" sz="4000" i="1" u="sng" dirty="0"/>
              <a:t>relativi</a:t>
            </a:r>
            <a:r>
              <a:rPr lang="it-IT" sz="4000" dirty="0"/>
              <a:t>: possono essere fatti valere solo nei confronti del debitore. </a:t>
            </a:r>
          </a:p>
          <a:p>
            <a:pPr marL="0" indent="0">
              <a:buNone/>
            </a:pPr>
            <a:r>
              <a:rPr lang="it-IT" sz="4000" dirty="0"/>
              <a:t>- sono diritti </a:t>
            </a:r>
            <a:r>
              <a:rPr lang="it-IT" sz="4000" i="1" u="sng" dirty="0"/>
              <a:t>atipici</a:t>
            </a:r>
            <a:r>
              <a:rPr lang="it-IT" sz="4000" dirty="0"/>
              <a:t>, cioè in numero aperto: le parti possono crearne con il contenuto più vario, purché non illecito.</a:t>
            </a:r>
          </a:p>
          <a:p>
            <a:pPr marL="0" indent="0">
              <a:buNone/>
            </a:pPr>
            <a:endParaRPr lang="it-IT" sz="4000" dirty="0"/>
          </a:p>
        </p:txBody>
      </p:sp>
    </p:spTree>
    <p:extLst>
      <p:ext uri="{BB962C8B-B14F-4D97-AF65-F5344CB8AC3E}">
        <p14:creationId xmlns:p14="http://schemas.microsoft.com/office/powerpoint/2010/main" val="2527623152"/>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5CFE7C5-CD92-A445-B596-CFBA063A84B2}"/>
              </a:ext>
            </a:extLst>
          </p:cNvPr>
          <p:cNvSpPr>
            <a:spLocks noGrp="1"/>
          </p:cNvSpPr>
          <p:nvPr>
            <p:ph type="title"/>
          </p:nvPr>
        </p:nvSpPr>
        <p:spPr>
          <a:xfrm>
            <a:off x="2231136" y="147146"/>
            <a:ext cx="7729728" cy="756744"/>
          </a:xfrm>
        </p:spPr>
        <p:txBody>
          <a:bodyPr>
            <a:normAutofit/>
          </a:bodyPr>
          <a:lstStyle/>
          <a:p>
            <a:r>
              <a:rPr lang="it-IT" b="1" dirty="0"/>
              <a:t>ROMANO</a:t>
            </a:r>
          </a:p>
        </p:txBody>
      </p:sp>
      <p:sp>
        <p:nvSpPr>
          <p:cNvPr id="3" name="Segnaposto contenuto 2">
            <a:extLst>
              <a:ext uri="{FF2B5EF4-FFF2-40B4-BE49-F238E27FC236}">
                <a16:creationId xmlns:a16="http://schemas.microsoft.com/office/drawing/2014/main" id="{D0A005E9-35BB-A348-92B2-34E9C4348A94}"/>
              </a:ext>
            </a:extLst>
          </p:cNvPr>
          <p:cNvSpPr>
            <a:spLocks noGrp="1"/>
          </p:cNvSpPr>
          <p:nvPr>
            <p:ph idx="1"/>
          </p:nvPr>
        </p:nvSpPr>
        <p:spPr>
          <a:xfrm>
            <a:off x="2126032" y="935368"/>
            <a:ext cx="7729728" cy="5833294"/>
          </a:xfrm>
        </p:spPr>
        <p:txBody>
          <a:bodyPr>
            <a:normAutofit/>
          </a:bodyPr>
          <a:lstStyle/>
          <a:p>
            <a:r>
              <a:rPr lang="it-IT" sz="3200" b="1" dirty="0"/>
              <a:t>DIRITTO ROMANO = </a:t>
            </a:r>
            <a:r>
              <a:rPr lang="it-IT" sz="3200" dirty="0"/>
              <a:t>norme che regolarono la vita della comunità romana dalla sua fondazione (</a:t>
            </a:r>
            <a:r>
              <a:rPr lang="it-IT" sz="3200" b="1" dirty="0"/>
              <a:t>754 a.C</a:t>
            </a:r>
            <a:r>
              <a:rPr lang="it-IT" sz="3200" dirty="0"/>
              <a:t>.) fino alla morte dell’imperatore Giustiniano (</a:t>
            </a:r>
            <a:r>
              <a:rPr lang="it-IT" sz="3200" b="1" dirty="0"/>
              <a:t>565 d.C.</a:t>
            </a:r>
            <a:r>
              <a:rPr lang="it-IT" sz="3200" dirty="0"/>
              <a:t>).</a:t>
            </a:r>
          </a:p>
        </p:txBody>
      </p:sp>
      <p:pic>
        <p:nvPicPr>
          <p:cNvPr id="5" name="Immagine 4">
            <a:extLst>
              <a:ext uri="{FF2B5EF4-FFF2-40B4-BE49-F238E27FC236}">
                <a16:creationId xmlns:a16="http://schemas.microsoft.com/office/drawing/2014/main" id="{E76F43E0-BA0B-074A-8AA8-9BB6FAF63225}"/>
              </a:ext>
            </a:extLst>
          </p:cNvPr>
          <p:cNvPicPr>
            <a:picLocks noChangeAspect="1"/>
          </p:cNvPicPr>
          <p:nvPr/>
        </p:nvPicPr>
        <p:blipFill>
          <a:blip r:embed="rId2"/>
          <a:stretch>
            <a:fillRect/>
          </a:stretch>
        </p:blipFill>
        <p:spPr>
          <a:xfrm>
            <a:off x="4635062" y="3062670"/>
            <a:ext cx="2921876" cy="3443181"/>
          </a:xfrm>
          <a:prstGeom prst="rect">
            <a:avLst/>
          </a:prstGeom>
        </p:spPr>
      </p:pic>
      <p:sp>
        <p:nvSpPr>
          <p:cNvPr id="6" name="CasellaDiTesto 5">
            <a:extLst>
              <a:ext uri="{FF2B5EF4-FFF2-40B4-BE49-F238E27FC236}">
                <a16:creationId xmlns:a16="http://schemas.microsoft.com/office/drawing/2014/main" id="{A6B7C59A-796B-F745-8E5F-C4B014739D32}"/>
              </a:ext>
            </a:extLst>
          </p:cNvPr>
          <p:cNvSpPr txBox="1"/>
          <p:nvPr/>
        </p:nvSpPr>
        <p:spPr>
          <a:xfrm>
            <a:off x="7788166" y="5980386"/>
            <a:ext cx="2172698" cy="646331"/>
          </a:xfrm>
          <a:prstGeom prst="rect">
            <a:avLst/>
          </a:prstGeom>
          <a:noFill/>
        </p:spPr>
        <p:txBody>
          <a:bodyPr wrap="square" rtlCol="0">
            <a:spAutoFit/>
          </a:bodyPr>
          <a:lstStyle/>
          <a:p>
            <a:r>
              <a:rPr lang="it-IT" dirty="0"/>
              <a:t>GIUSTINIANO (527-565 d.C.)</a:t>
            </a:r>
          </a:p>
        </p:txBody>
      </p:sp>
    </p:spTree>
    <p:extLst>
      <p:ext uri="{BB962C8B-B14F-4D97-AF65-F5344CB8AC3E}">
        <p14:creationId xmlns:p14="http://schemas.microsoft.com/office/powerpoint/2010/main" val="614524677"/>
      </p:ext>
    </p:extLst>
  </p:cSld>
  <p:clrMapOvr>
    <a:masterClrMapping/>
  </p:clrMapOvr>
  <p:transition spd="slow">
    <p:wipe/>
  </p:transition>
</p:sld>
</file>

<file path=ppt/theme/theme1.xml><?xml version="1.0" encoding="utf-8"?>
<a:theme xmlns:a="http://schemas.openxmlformats.org/drawingml/2006/main" name="Pacco">
  <a:themeElements>
    <a:clrScheme name="Parcel">
      <a:dk1>
        <a:srgbClr val="000000"/>
      </a:dk1>
      <a:lt1>
        <a:srgbClr val="FFFFFF"/>
      </a:lt1>
      <a:dk2>
        <a:srgbClr val="4A5356"/>
      </a:dk2>
      <a:lt2>
        <a:srgbClr val="E8E3CE"/>
      </a:lt2>
      <a:accent1>
        <a:srgbClr val="F6A21D"/>
      </a:accent1>
      <a:accent2>
        <a:srgbClr val="9BAFB5"/>
      </a:accent2>
      <a:accent3>
        <a:srgbClr val="C96731"/>
      </a:accent3>
      <a:accent4>
        <a:srgbClr val="9CA383"/>
      </a:accent4>
      <a:accent5>
        <a:srgbClr val="87795D"/>
      </a:accent5>
      <a:accent6>
        <a:srgbClr val="A0988C"/>
      </a:accent6>
      <a:hlink>
        <a:srgbClr val="00B0F0"/>
      </a:hlink>
      <a:folHlink>
        <a:srgbClr val="738F97"/>
      </a:folHlink>
    </a:clrScheme>
    <a:fontScheme name="Parcel">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Parcel">
      <a:fillStyleLst>
        <a:solidFill>
          <a:schemeClr val="phClr"/>
        </a:solidFill>
        <a:gradFill rotWithShape="1">
          <a:gsLst>
            <a:gs pos="0">
              <a:schemeClr val="phClr">
                <a:tint val="80000"/>
                <a:satMod val="107000"/>
                <a:lumMod val="103000"/>
              </a:schemeClr>
            </a:gs>
            <a:gs pos="100000">
              <a:schemeClr val="phClr">
                <a:tint val="82000"/>
                <a:satMod val="109000"/>
                <a:lumMod val="103000"/>
              </a:schemeClr>
            </a:gs>
          </a:gsLst>
          <a:lin ang="5400000" scaled="0"/>
        </a:gradFill>
        <a:gradFill rotWithShape="1">
          <a:gsLst>
            <a:gs pos="0">
              <a:schemeClr val="phClr">
                <a:tint val="97000"/>
                <a:satMod val="100000"/>
                <a:lumMod val="102000"/>
              </a:schemeClr>
            </a:gs>
            <a:gs pos="50000">
              <a:schemeClr val="phClr">
                <a:shade val="100000"/>
                <a:satMod val="103000"/>
                <a:lumMod val="100000"/>
              </a:schemeClr>
            </a:gs>
            <a:gs pos="100000">
              <a:schemeClr val="phClr">
                <a:shade val="93000"/>
                <a:satMod val="11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effectStyle>
        <a:effectStyle>
          <a:effectLst>
            <a:outerShdw blurRad="55880" dist="15240" dir="5400000" algn="ctr" rotWithShape="0">
              <a:srgbClr val="000000">
                <a:alpha val="45000"/>
              </a:srgbClr>
            </a:outerShdw>
          </a:effectLst>
          <a:scene3d>
            <a:camera prst="orthographicFront">
              <a:rot lat="0" lon="0" rev="0"/>
            </a:camera>
            <a:lightRig rig="brightRoom" dir="tl"/>
          </a:scene3d>
          <a:sp3d prstMaterial="dkEdge">
            <a:bevelT w="0" h="0"/>
          </a:sp3d>
        </a:effectStyle>
      </a:effectStyleLst>
      <a:bgFillStyleLst>
        <a:solidFill>
          <a:schemeClr val="phClr"/>
        </a:solidFill>
        <a:solidFill>
          <a:schemeClr val="phClr">
            <a:tint val="95000"/>
            <a:satMod val="170000"/>
          </a:schemeClr>
        </a:solidFill>
        <a:gradFill rotWithShape="1">
          <a:gsLst>
            <a:gs pos="0">
              <a:schemeClr val="phClr">
                <a:tint val="97000"/>
                <a:shade val="100000"/>
                <a:satMod val="185000"/>
                <a:lumMod val="120000"/>
              </a:schemeClr>
            </a:gs>
            <a:gs pos="100000">
              <a:schemeClr val="phClr">
                <a:tint val="96000"/>
                <a:shade val="95000"/>
                <a:satMod val="215000"/>
                <a:lumMod val="80000"/>
              </a:schemeClr>
            </a:gs>
          </a:gsLst>
          <a:path path="circle">
            <a:fillToRect l="50000" t="55000" r="125000" b="100000"/>
          </a:path>
        </a:gradFill>
      </a:bgFillStyleLst>
    </a:fmtScheme>
  </a:themeElements>
  <a:objectDefaults/>
  <a:extraClrSchemeLst/>
  <a:extLst>
    <a:ext uri="{05A4C25C-085E-4340-85A3-A5531E510DB2}">
      <thm15:themeFamily xmlns:thm15="http://schemas.microsoft.com/office/thememl/2012/main" name="Parcel" id="{8BEC4385-4EB9-4D53-BFB5-0EA123736B6D}" vid="{4DB32801-28C0-48B0-8C1D-A9A58613615A}"/>
    </a:ext>
  </a:extLst>
</a:theme>
</file>

<file path=docProps/app.xml><?xml version="1.0" encoding="utf-8"?>
<Properties xmlns="http://schemas.openxmlformats.org/officeDocument/2006/extended-properties" xmlns:vt="http://schemas.openxmlformats.org/officeDocument/2006/docPropsVTypes">
  <Template>Pacco</Template>
  <TotalTime>7156</TotalTime>
  <Words>1860</Words>
  <Application>Microsoft Macintosh PowerPoint</Application>
  <PresentationFormat>Widescreen</PresentationFormat>
  <Paragraphs>108</Paragraphs>
  <Slides>29</Slides>
  <Notes>0</Notes>
  <HiddenSlides>0</HiddenSlides>
  <MMClips>0</MMClips>
  <ScaleCrop>false</ScaleCrop>
  <HeadingPairs>
    <vt:vector size="6" baseType="variant">
      <vt:variant>
        <vt:lpstr>Caratteri utilizzati</vt:lpstr>
      </vt:variant>
      <vt:variant>
        <vt:i4>2</vt:i4>
      </vt:variant>
      <vt:variant>
        <vt:lpstr>Tema</vt:lpstr>
      </vt:variant>
      <vt:variant>
        <vt:i4>1</vt:i4>
      </vt:variant>
      <vt:variant>
        <vt:lpstr>Titoli diapositive</vt:lpstr>
      </vt:variant>
      <vt:variant>
        <vt:i4>29</vt:i4>
      </vt:variant>
    </vt:vector>
  </HeadingPairs>
  <TitlesOfParts>
    <vt:vector size="32" baseType="lpstr">
      <vt:lpstr>Arial</vt:lpstr>
      <vt:lpstr>Gill Sans MT</vt:lpstr>
      <vt:lpstr>Pacco</vt:lpstr>
      <vt:lpstr>ISTITUZIONI  DI DIRITTO ROMANO   Prof. Paola Lambrini </vt:lpstr>
      <vt:lpstr>1) COSA SI STUDIA?</vt:lpstr>
      <vt:lpstr>DIRITTO</vt:lpstr>
      <vt:lpstr>Presentazione standard di PowerPoint</vt:lpstr>
      <vt:lpstr>DIRITTI REALI</vt:lpstr>
      <vt:lpstr>DIRITTI REALI</vt:lpstr>
      <vt:lpstr>DIRITTI DI CREDITO</vt:lpstr>
      <vt:lpstr>DIRITTI DI CREDITO</vt:lpstr>
      <vt:lpstr>ROMANO</vt:lpstr>
      <vt:lpstr>2) PERCHE’ SI STUDIA?</vt:lpstr>
      <vt:lpstr>Presentazione standard di PowerPoint</vt:lpstr>
      <vt:lpstr>Presentazione standard di PowerPoint</vt:lpstr>
      <vt:lpstr>Perché finisce nel 565 d.C.?</vt:lpstr>
      <vt:lpstr>Corpus iuris civilis</vt:lpstr>
      <vt:lpstr>CORPUS IURIS CIVILIS</vt:lpstr>
      <vt:lpstr>SECONDA VITA DEL DIRITTO ROMANO</vt:lpstr>
      <vt:lpstr>NASCONO LE UNIVERSITA’</vt:lpstr>
      <vt:lpstr>Diritto comune europeo</vt:lpstr>
      <vt:lpstr>CODIFICAZIONI</vt:lpstr>
      <vt:lpstr>Codici civili europei</vt:lpstr>
      <vt:lpstr>Ordinamenti di tradizione romanistica</vt:lpstr>
      <vt:lpstr>Anche fuori dall’europa</vt:lpstr>
      <vt:lpstr>Futuro codice civile europeo?</vt:lpstr>
      <vt:lpstr>Dimensione casistica</vt:lpstr>
      <vt:lpstr>Importanza dei giuristi</vt:lpstr>
      <vt:lpstr>3) COME SI STUDIA?  MANUALI CONSIGLIATI</vt:lpstr>
      <vt:lpstr>PARTE SPECIALE</vt:lpstr>
      <vt:lpstr>IMPORTANZA DEL DIRITTO ROMANO</vt:lpstr>
      <vt:lpstr>Presentazione standard di PowerPoint</vt:lpstr>
    </vt:vector>
  </TitlesOfParts>
  <Company/>
  <LinksUpToDate>false</LinksUpToDate>
  <SharedDoc>false</SharedDoc>
  <HyperlinksChanged>false</HyperlinksChanged>
  <AppVersion>16.0016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ISTITUZIONI  DI DIRITTO ROMANO   Prof. Paola Lambrini </dc:title>
  <dc:creator>Utente di Microsoft Office</dc:creator>
  <cp:lastModifiedBy>Utente di Microsoft Office</cp:lastModifiedBy>
  <cp:revision>25</cp:revision>
  <dcterms:created xsi:type="dcterms:W3CDTF">2018-09-26T06:44:37Z</dcterms:created>
  <dcterms:modified xsi:type="dcterms:W3CDTF">2021-09-28T07:21:16Z</dcterms:modified>
</cp:coreProperties>
</file>