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6"/>
  </p:notesMasterIdLst>
  <p:sldIdLst>
    <p:sldId id="309" r:id="rId2"/>
    <p:sldId id="268" r:id="rId3"/>
    <p:sldId id="314" r:id="rId4"/>
    <p:sldId id="270" r:id="rId5"/>
    <p:sldId id="272" r:id="rId6"/>
    <p:sldId id="273" r:id="rId7"/>
    <p:sldId id="292" r:id="rId8"/>
    <p:sldId id="274" r:id="rId9"/>
    <p:sldId id="325" r:id="rId10"/>
    <p:sldId id="326" r:id="rId11"/>
    <p:sldId id="275" r:id="rId12"/>
    <p:sldId id="276" r:id="rId13"/>
    <p:sldId id="277" r:id="rId14"/>
    <p:sldId id="279" r:id="rId15"/>
    <p:sldId id="280" r:id="rId16"/>
    <p:sldId id="269" r:id="rId17"/>
    <p:sldId id="321" r:id="rId18"/>
    <p:sldId id="271" r:id="rId19"/>
    <p:sldId id="283" r:id="rId20"/>
    <p:sldId id="284" r:id="rId21"/>
    <p:sldId id="285" r:id="rId22"/>
    <p:sldId id="353" r:id="rId23"/>
    <p:sldId id="469" r:id="rId24"/>
    <p:sldId id="286" r:id="rId25"/>
    <p:sldId id="289" r:id="rId26"/>
    <p:sldId id="294" r:id="rId27"/>
    <p:sldId id="296" r:id="rId28"/>
    <p:sldId id="295" r:id="rId29"/>
    <p:sldId id="297" r:id="rId30"/>
    <p:sldId id="293" r:id="rId31"/>
    <p:sldId id="298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5275-7CE1-474C-9396-2D18079C9FC2}" type="datetimeFigureOut">
              <a:rPr lang="it-IT" smtClean="0"/>
              <a:t>25/07/21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8F4E6-910E-3E4F-B02D-AF4DFB056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F1F5AF81-19FE-D04C-9491-0853B26D7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5DB89C-4F69-C541-BCD7-3B45B812FFB6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E0473E1-72A6-E947-AFB3-E095AB8A3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4E13C4B-FFE8-5C41-AF1A-A40A37A4B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7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uccessi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D3228-8683-BB49-B63D-56AB94D9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651641"/>
            <a:ext cx="10625958" cy="1786759"/>
          </a:xfrm>
        </p:spPr>
        <p:txBody>
          <a:bodyPr/>
          <a:lstStyle/>
          <a:p>
            <a:r>
              <a:rPr lang="it-IT" b="1" dirty="0"/>
              <a:t>ISTITUZIONI DI DIRITTO ROMANO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48686-9DFF-2141-9BA9-98EAD3F4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2638044"/>
            <a:ext cx="11477297" cy="3101983"/>
          </a:xfrm>
        </p:spPr>
        <p:txBody>
          <a:bodyPr>
            <a:normAutofit/>
          </a:bodyPr>
          <a:lstStyle/>
          <a:p>
            <a:pPr algn="ctr"/>
            <a:endParaRPr lang="it-IT" sz="4800" b="1" dirty="0"/>
          </a:p>
          <a:p>
            <a:pPr algn="ctr"/>
            <a:r>
              <a:rPr lang="it-IT" sz="4800" dirty="0"/>
              <a:t>Prof. Paola </a:t>
            </a:r>
            <a:r>
              <a:rPr lang="it-IT" sz="4800" dirty="0" err="1"/>
              <a:t>Lambrini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8258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45F32-13AC-2D41-8624-A9BD82B0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572"/>
            <a:ext cx="7729728" cy="945931"/>
          </a:xfrm>
        </p:spPr>
        <p:txBody>
          <a:bodyPr/>
          <a:lstStyle/>
          <a:p>
            <a:r>
              <a:rPr lang="it-IT" dirty="0"/>
              <a:t>PRETORE PEREGRINO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3EB2C-3EEC-9E4F-9322-4FD3650F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14" y="1219200"/>
            <a:ext cx="10321158" cy="5244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Nel </a:t>
            </a:r>
            <a:r>
              <a:rPr lang="it-IT" sz="2800" b="1" dirty="0"/>
              <a:t>242 </a:t>
            </a:r>
            <a:r>
              <a:rPr lang="it-IT" sz="2800" dirty="0"/>
              <a:t>viene istituito un secondo pretore, il pretore peregrino, con </a:t>
            </a:r>
            <a:r>
              <a:rPr lang="it-IT" sz="2800" i="1" dirty="0" err="1"/>
              <a:t>iurisdictio</a:t>
            </a:r>
            <a:r>
              <a:rPr lang="it-IT" sz="2800" i="1" dirty="0"/>
              <a:t> inter </a:t>
            </a:r>
            <a:r>
              <a:rPr lang="it-IT" sz="2800" i="1" dirty="0" err="1"/>
              <a:t>cives</a:t>
            </a:r>
            <a:r>
              <a:rPr lang="it-IT" sz="2800" i="1" dirty="0"/>
              <a:t> et </a:t>
            </a:r>
            <a:r>
              <a:rPr lang="it-IT" sz="2800" i="1" dirty="0" err="1"/>
              <a:t>peregrinos</a:t>
            </a:r>
            <a:r>
              <a:rPr lang="it-IT" sz="2800" dirty="0"/>
              <a:t> oppure anche </a:t>
            </a:r>
            <a:r>
              <a:rPr lang="it-IT" sz="2800" i="1" dirty="0"/>
              <a:t>inter </a:t>
            </a:r>
            <a:r>
              <a:rPr lang="it-IT" sz="2800" i="1" dirty="0" err="1"/>
              <a:t>peregrinos</a:t>
            </a:r>
            <a:r>
              <a:rPr lang="it-IT" sz="2800" dirty="0"/>
              <a:t>. </a:t>
            </a:r>
          </a:p>
          <a:p>
            <a:pPr marL="0" indent="0" algn="just">
              <a:buNone/>
            </a:pPr>
            <a:r>
              <a:rPr lang="it-IT" sz="2800" dirty="0"/>
              <a:t>egli organizzò una tutela giurisdizionale sulla base del proprio </a:t>
            </a:r>
            <a:r>
              <a:rPr lang="it-IT" sz="2800" i="1" dirty="0" err="1"/>
              <a:t>imperium</a:t>
            </a:r>
            <a:r>
              <a:rPr lang="it-IT" sz="2800" dirty="0"/>
              <a:t> (</a:t>
            </a:r>
            <a:r>
              <a:rPr lang="it-IT" sz="2800" b="1" dirty="0"/>
              <a:t>potere di dare ordini con la possibilità di farli eseguire</a:t>
            </a:r>
            <a:r>
              <a:rPr lang="it-IT" sz="2800" dirty="0"/>
              <a:t>) al quale le parti si sottomettevano volontariamente: dava istruzioni al giudice privato, dopo averle concordate con le parti, e garantiva lo svolgimento del processo e l'esecuzione della sentenza con i propri mezzi coercitivi. </a:t>
            </a:r>
          </a:p>
          <a:p>
            <a:pPr marL="0" indent="0" algn="just">
              <a:buNone/>
            </a:pPr>
            <a:r>
              <a:rPr lang="it-IT" sz="2800" dirty="0"/>
              <a:t>Infatti, quando attore e convenuto di comune accordo chiedevano al pretore di utilizzare delle formalità processuali diverse, il pretore, in base al suo </a:t>
            </a:r>
            <a:r>
              <a:rPr lang="it-IT" sz="2800" i="1" dirty="0" err="1"/>
              <a:t>imperium</a:t>
            </a:r>
            <a:r>
              <a:rPr lang="it-IT" sz="2800" dirty="0"/>
              <a:t> poteva concederle e garantirne l’esecuzione. 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681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E442E-699F-5B4B-9579-4B15B0BD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5821"/>
            <a:ext cx="7729728" cy="830317"/>
          </a:xfrm>
        </p:spPr>
        <p:txBody>
          <a:bodyPr/>
          <a:lstStyle/>
          <a:p>
            <a:r>
              <a:rPr lang="it-IT" i="1" dirty="0"/>
              <a:t>FIDES BONA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4A92F0-79C3-E84C-96C8-0029B6EB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376856"/>
            <a:ext cx="7729728" cy="4363172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</a:t>
            </a:r>
            <a:r>
              <a:rPr lang="it-IT" sz="3200" b="1" i="1" dirty="0" err="1"/>
              <a:t>fides</a:t>
            </a:r>
            <a:r>
              <a:rPr lang="it-IT" sz="3200" b="1" i="1" dirty="0"/>
              <a:t> bona </a:t>
            </a:r>
            <a:r>
              <a:rPr lang="it-IT" sz="3200" dirty="0"/>
              <a:t>è il più importante criterio normativo per l’</a:t>
            </a:r>
            <a:r>
              <a:rPr lang="it-IT" sz="3200" u="sng" dirty="0"/>
              <a:t>individuazione delle regole </a:t>
            </a:r>
            <a:r>
              <a:rPr lang="it-IT" sz="3200" dirty="0"/>
              <a:t>da applicarsi ai nuovi rapporti: è la </a:t>
            </a:r>
            <a:r>
              <a:rPr lang="it-IT" sz="3200" i="1" u="sng" dirty="0" err="1"/>
              <a:t>fides</a:t>
            </a:r>
            <a:r>
              <a:rPr lang="it-IT" sz="3200" i="1" u="sng" dirty="0"/>
              <a:t> </a:t>
            </a:r>
            <a:r>
              <a:rPr lang="it-IT" sz="3200" u="sng" dirty="0"/>
              <a:t>del </a:t>
            </a:r>
            <a:r>
              <a:rPr lang="it-IT" sz="3200" i="1" u="sng" dirty="0"/>
              <a:t>bonus </a:t>
            </a:r>
            <a:r>
              <a:rPr lang="it-IT" sz="3200" i="1" u="sng" dirty="0" err="1"/>
              <a:t>vir</a:t>
            </a:r>
            <a:r>
              <a:rPr lang="it-IT" sz="3200" i="1" u="sng" dirty="0"/>
              <a:t> </a:t>
            </a:r>
            <a:r>
              <a:rPr lang="it-IT" sz="3200" i="1" dirty="0"/>
              <a:t>(</a:t>
            </a:r>
            <a:r>
              <a:rPr lang="it-IT" sz="3200" dirty="0"/>
              <a:t>=uomo di media correttezza), cioè la correttezza standard che le persone di ordinaria diligenza usano nei loro rapporti, la fedeltà alla parola data e la persuasione che occorre comportarsi correttamente e lealmente.</a:t>
            </a:r>
          </a:p>
          <a:p>
            <a:pPr algn="just"/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560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91B8-8505-794F-ACA3-F5E377C7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053" y="186927"/>
            <a:ext cx="7729728" cy="822066"/>
          </a:xfrm>
        </p:spPr>
        <p:txBody>
          <a:bodyPr/>
          <a:lstStyle/>
          <a:p>
            <a:r>
              <a:rPr lang="it-IT" i="1" dirty="0"/>
              <a:t>IUS GENTIUM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527FB-E06C-254E-82F9-FAD33C32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17" y="1261242"/>
            <a:ext cx="9228083" cy="5675586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Tutti i nuovi rapporti basati sulla buona fede essi vennero a costituire il </a:t>
            </a:r>
            <a:r>
              <a:rPr lang="it-IT" sz="3600" b="1" i="1" dirty="0" err="1"/>
              <a:t>ius</a:t>
            </a:r>
            <a:r>
              <a:rPr lang="it-IT" sz="3600" b="1" i="1" dirty="0"/>
              <a:t> </a:t>
            </a:r>
            <a:r>
              <a:rPr lang="it-IT" sz="3600" b="1" i="1" dirty="0" err="1"/>
              <a:t>gentium</a:t>
            </a:r>
            <a:r>
              <a:rPr lang="it-IT" sz="3600" dirty="0"/>
              <a:t>, (diritto delle genti), quel complesso di norme e istituti utilizzabili sia dai romani che dagli stranieri.</a:t>
            </a:r>
          </a:p>
          <a:p>
            <a:pPr algn="just"/>
            <a:r>
              <a:rPr lang="it-IT" sz="3600" dirty="0"/>
              <a:t>Si ritiene che alla base del </a:t>
            </a:r>
            <a:r>
              <a:rPr lang="it-IT" sz="3600" i="1" dirty="0" err="1"/>
              <a:t>ius</a:t>
            </a:r>
            <a:r>
              <a:rPr lang="it-IT" sz="3600" i="1" dirty="0"/>
              <a:t> </a:t>
            </a:r>
            <a:r>
              <a:rPr lang="it-IT" sz="3600" i="1" dirty="0" err="1"/>
              <a:t>gentium</a:t>
            </a:r>
            <a:r>
              <a:rPr lang="it-IT" sz="3600" i="1" dirty="0"/>
              <a:t> </a:t>
            </a:r>
            <a:r>
              <a:rPr lang="it-IT" sz="3600" dirty="0"/>
              <a:t>ci sia un patrimonio giuridico di fondo comune a tutti i popoli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557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F22C1-5242-3544-83E8-C4D4EE29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4083"/>
            <a:ext cx="7729728" cy="903889"/>
          </a:xfrm>
        </p:spPr>
        <p:txBody>
          <a:bodyPr/>
          <a:lstStyle/>
          <a:p>
            <a:r>
              <a:rPr lang="it-IT" i="1" u="sng" dirty="0"/>
              <a:t>IUS CIVILE – IUS HONORARIUM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9DD935-0265-1942-A1EE-E7B56565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261242"/>
            <a:ext cx="11225048" cy="5213130"/>
          </a:xfrm>
        </p:spPr>
        <p:txBody>
          <a:bodyPr>
            <a:normAutofit/>
          </a:bodyPr>
          <a:lstStyle/>
          <a:p>
            <a:r>
              <a:rPr lang="it-IT" sz="2800" dirty="0"/>
              <a:t>Distinzione basata sulle fonti di produzione.</a:t>
            </a:r>
          </a:p>
          <a:p>
            <a:pPr marL="0" indent="0">
              <a:buNone/>
            </a:pPr>
            <a:r>
              <a:rPr lang="it-IT" sz="2800" dirty="0"/>
              <a:t>I pretori sono strumento dei giuristi (come i Consoli sono strumento del Senato); il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honorarium</a:t>
            </a:r>
            <a:r>
              <a:rPr lang="it-IT" sz="2800" i="1" dirty="0"/>
              <a:t> viva </a:t>
            </a:r>
            <a:r>
              <a:rPr lang="it-IT" sz="2800" i="1" dirty="0" err="1"/>
              <a:t>vox</a:t>
            </a:r>
            <a:r>
              <a:rPr lang="it-IT" sz="2800" i="1" dirty="0"/>
              <a:t> est </a:t>
            </a:r>
            <a:r>
              <a:rPr lang="it-IT" sz="2800" i="1" dirty="0" err="1"/>
              <a:t>iuris</a:t>
            </a:r>
            <a:r>
              <a:rPr lang="it-IT" sz="2800" i="1" dirty="0"/>
              <a:t> </a:t>
            </a:r>
            <a:r>
              <a:rPr lang="it-IT" sz="2800" i="1" dirty="0" err="1"/>
              <a:t>civilis</a:t>
            </a:r>
            <a:r>
              <a:rPr lang="it-IT" sz="2800" dirty="0"/>
              <a:t>, nei confronti del quale ha funzione:</a:t>
            </a:r>
          </a:p>
          <a:p>
            <a:r>
              <a:rPr lang="it-IT" sz="2800" dirty="0"/>
              <a:t>a) </a:t>
            </a:r>
            <a:r>
              <a:rPr lang="it-IT" sz="2800" u="sng" dirty="0" err="1"/>
              <a:t>adiutoria</a:t>
            </a:r>
            <a:r>
              <a:rPr lang="it-IT" sz="2800" dirty="0"/>
              <a:t>: dà una tutela più efficace 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b) </a:t>
            </a:r>
            <a:r>
              <a:rPr lang="it-IT" sz="2800" u="sng" dirty="0"/>
              <a:t>integrativa</a:t>
            </a:r>
            <a:r>
              <a:rPr lang="it-IT" sz="2800" dirty="0"/>
              <a:t>: colma una lacuna</a:t>
            </a:r>
            <a:endParaRPr lang="it-IT" sz="2800" i="1" dirty="0"/>
          </a:p>
          <a:p>
            <a:pPr marL="0" indent="0">
              <a:buNone/>
            </a:pPr>
            <a:r>
              <a:rPr lang="it-IT" sz="2800" dirty="0"/>
              <a:t> </a:t>
            </a:r>
          </a:p>
          <a:p>
            <a:r>
              <a:rPr lang="it-IT" sz="2800" dirty="0"/>
              <a:t>c) </a:t>
            </a:r>
            <a:r>
              <a:rPr lang="it-IT" sz="2800" u="sng" dirty="0"/>
              <a:t>correttiva</a:t>
            </a:r>
            <a:r>
              <a:rPr lang="it-IT" sz="2800" dirty="0"/>
              <a:t>: elimina risultati iniqui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72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EDBD8-AABF-824E-B666-6E682424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2248"/>
            <a:ext cx="7729728" cy="125073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DIRITTO CLASSICO </a:t>
            </a:r>
            <a:r>
              <a:rPr lang="it-IT" dirty="0"/>
              <a:t>(</a:t>
            </a:r>
            <a:r>
              <a:rPr lang="it-IT" b="1" dirty="0"/>
              <a:t>23 a.C. – 235 d.C.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A888F4-156A-C845-9B3F-F1AF9F0D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8" y="1681656"/>
            <a:ext cx="10825654" cy="5176344"/>
          </a:xfrm>
        </p:spPr>
        <p:txBody>
          <a:bodyPr>
            <a:normAutofit/>
          </a:bodyPr>
          <a:lstStyle/>
          <a:p>
            <a:r>
              <a:rPr lang="it-IT" sz="2400" dirty="0"/>
              <a:t>All’antico </a:t>
            </a:r>
            <a:r>
              <a:rPr lang="it-IT" sz="2400" i="1" dirty="0" err="1"/>
              <a:t>ius</a:t>
            </a:r>
            <a:r>
              <a:rPr lang="it-IT" sz="2400" i="1" dirty="0"/>
              <a:t> civile </a:t>
            </a:r>
            <a:r>
              <a:rPr lang="it-IT" sz="2400" dirty="0"/>
              <a:t>e al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honorarium</a:t>
            </a:r>
            <a:r>
              <a:rPr lang="it-IT" sz="2400" dirty="0"/>
              <a:t> si aggiunge il </a:t>
            </a:r>
            <a:r>
              <a:rPr lang="it-IT" sz="2400" b="1" i="1" u="sng" dirty="0" err="1"/>
              <a:t>ius</a:t>
            </a:r>
            <a:r>
              <a:rPr lang="it-IT" sz="2400" b="1" i="1" u="sng" dirty="0"/>
              <a:t> </a:t>
            </a:r>
            <a:r>
              <a:rPr lang="it-IT" sz="2400" b="1" i="1" u="sng" dirty="0" err="1"/>
              <a:t>extraordinarium</a:t>
            </a:r>
            <a:r>
              <a:rPr lang="it-IT" sz="2400" b="1" u="sng" dirty="0"/>
              <a:t> </a:t>
            </a:r>
            <a:r>
              <a:rPr lang="it-IT" sz="2400" dirty="0"/>
              <a:t>creato da:</a:t>
            </a:r>
          </a:p>
          <a:p>
            <a:pPr marL="0" indent="0">
              <a:buNone/>
            </a:pPr>
            <a:endParaRPr lang="it-IT" sz="2400" dirty="0"/>
          </a:p>
          <a:p>
            <a:pPr lvl="0"/>
            <a:r>
              <a:rPr lang="it-IT" sz="2400" u="sng" dirty="0"/>
              <a:t>SENATOCONSULTI</a:t>
            </a:r>
            <a:r>
              <a:rPr lang="it-IT" sz="2400" i="1" u="sng" dirty="0"/>
              <a:t> </a:t>
            </a:r>
            <a:r>
              <a:rPr lang="it-IT" sz="2400" dirty="0"/>
              <a:t>nel I secolo d.C. </a:t>
            </a:r>
          </a:p>
          <a:p>
            <a:pPr lvl="0"/>
            <a:r>
              <a:rPr lang="it-IT" sz="2400" u="sng" dirty="0"/>
              <a:t>COSTITUZIONI IMPERIALI</a:t>
            </a:r>
            <a:r>
              <a:rPr lang="it-IT" sz="2400" dirty="0"/>
              <a:t>: </a:t>
            </a:r>
          </a:p>
          <a:p>
            <a:pPr lvl="0"/>
            <a:r>
              <a:rPr lang="it-IT" sz="2400" dirty="0"/>
              <a:t>1) </a:t>
            </a:r>
            <a:r>
              <a:rPr lang="it-IT" sz="2400" b="1" dirty="0"/>
              <a:t>editti </a:t>
            </a:r>
            <a:r>
              <a:rPr lang="it-IT" sz="2400" dirty="0"/>
              <a:t>(a carattere generale)</a:t>
            </a:r>
          </a:p>
          <a:p>
            <a:r>
              <a:rPr lang="it-IT" sz="2400" dirty="0"/>
              <a:t>2) </a:t>
            </a:r>
            <a:r>
              <a:rPr lang="it-IT" sz="2400" b="1" dirty="0"/>
              <a:t>mandati </a:t>
            </a:r>
            <a:r>
              <a:rPr lang="it-IT" sz="2400" dirty="0"/>
              <a:t>(a carattere generale)</a:t>
            </a:r>
          </a:p>
          <a:p>
            <a:r>
              <a:rPr lang="it-IT" sz="2400" dirty="0"/>
              <a:t>3) </a:t>
            </a:r>
            <a:r>
              <a:rPr lang="it-IT" sz="2400" u="sng" dirty="0"/>
              <a:t>rescritti o epistole </a:t>
            </a:r>
            <a:r>
              <a:rPr lang="it-IT" sz="2400" dirty="0"/>
              <a:t>(a carattere particolare)</a:t>
            </a:r>
          </a:p>
          <a:p>
            <a:r>
              <a:rPr lang="it-IT" sz="2400" dirty="0"/>
              <a:t>4) </a:t>
            </a:r>
            <a:r>
              <a:rPr lang="it-IT" sz="2400" u="sng" dirty="0"/>
              <a:t>decreti </a:t>
            </a:r>
            <a:r>
              <a:rPr lang="it-IT" sz="2400" dirty="0"/>
              <a:t>(a carattere particolare = sentenze  emanate nel</a:t>
            </a:r>
          </a:p>
          <a:p>
            <a:pPr marL="0" indent="0">
              <a:buNone/>
            </a:pPr>
            <a:r>
              <a:rPr lang="it-IT" sz="2400" b="1" dirty="0"/>
              <a:t>		</a:t>
            </a:r>
            <a:r>
              <a:rPr lang="it-IT" sz="2400" b="1" u="sng" dirty="0"/>
              <a:t>nuovo processo della </a:t>
            </a:r>
            <a:r>
              <a:rPr lang="it-IT" sz="2400" b="1" i="1" u="sng" dirty="0" err="1"/>
              <a:t>cognitio</a:t>
            </a:r>
            <a:r>
              <a:rPr lang="it-IT" sz="2400" b="1" i="1" u="sng" dirty="0"/>
              <a:t> extra </a:t>
            </a:r>
            <a:r>
              <a:rPr lang="it-IT" sz="2400" b="1" i="1" u="sng" dirty="0" err="1"/>
              <a:t>ordinem</a:t>
            </a:r>
            <a:r>
              <a:rPr lang="it-IT" sz="2400" dirty="0"/>
              <a:t>)</a:t>
            </a:r>
          </a:p>
          <a:p>
            <a:pPr lvl="0"/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962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63E27-B83F-714E-94AC-4299FD93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8166"/>
            <a:ext cx="7729728" cy="1040524"/>
          </a:xfrm>
        </p:spPr>
        <p:txBody>
          <a:bodyPr/>
          <a:lstStyle/>
          <a:p>
            <a:r>
              <a:rPr lang="it-IT" dirty="0"/>
              <a:t>ACCENTRAMENTO DELLE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13366-B218-FF4B-A4E3-37AC56DB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366346"/>
            <a:ext cx="11729545" cy="4897820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Le fonti di produzione vanno lentamente accentrandosi nelle mani del Principe: </a:t>
            </a:r>
          </a:p>
          <a:p>
            <a:pPr algn="just"/>
            <a:r>
              <a:rPr lang="it-IT" sz="2800" dirty="0"/>
              <a:t>la </a:t>
            </a:r>
            <a:r>
              <a:rPr lang="it-IT" sz="2800" i="1" dirty="0" err="1"/>
              <a:t>lex</a:t>
            </a:r>
            <a:r>
              <a:rPr lang="it-IT" sz="2800" i="1" dirty="0"/>
              <a:t> </a:t>
            </a:r>
            <a:r>
              <a:rPr lang="it-IT" sz="2800" i="1" dirty="0" err="1"/>
              <a:t>publica</a:t>
            </a:r>
            <a:r>
              <a:rPr lang="it-IT" sz="2800" i="1" dirty="0"/>
              <a:t> </a:t>
            </a:r>
            <a:r>
              <a:rPr lang="it-IT" sz="2800" dirty="0"/>
              <a:t>sparisce nel corso del I sec. d.C. </a:t>
            </a:r>
          </a:p>
          <a:p>
            <a:pPr algn="just"/>
            <a:r>
              <a:rPr lang="it-IT" sz="2800" dirty="0"/>
              <a:t>l’editto del pretore viene “codificato” nel 130 d.C. su ordine dato da Adriano al giurista Salvio Giuliano.</a:t>
            </a:r>
          </a:p>
          <a:p>
            <a:pPr algn="just"/>
            <a:r>
              <a:rPr lang="it-IT" sz="2800" dirty="0"/>
              <a:t>Nel 212 l’editto di Caracalla estende la cittadinanza romana a tutti gli abitanti dell’Impero: è la fine del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gentium</a:t>
            </a:r>
            <a:r>
              <a:rPr lang="it-IT" sz="2800" dirty="0"/>
              <a:t>.</a:t>
            </a:r>
          </a:p>
          <a:p>
            <a:pPr marL="0" indent="0" algn="just">
              <a:buNone/>
            </a:pP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063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ED16C-960C-9946-9B24-987EFBC9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584" y="176417"/>
            <a:ext cx="7729728" cy="1188720"/>
          </a:xfrm>
        </p:spPr>
        <p:txBody>
          <a:bodyPr/>
          <a:lstStyle/>
          <a:p>
            <a:r>
              <a:rPr lang="it-IT" dirty="0"/>
              <a:t>FONTI DI PRODUZIONE </a:t>
            </a:r>
            <a:br>
              <a:rPr lang="it-IT" dirty="0"/>
            </a:br>
            <a:r>
              <a:rPr lang="it-IT" dirty="0"/>
              <a:t>DEL DIRITTO ROMANO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4ECD60-0F22-4140-9396-B68CB7F4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1618593"/>
            <a:ext cx="11761075" cy="466659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4300" u="sng" dirty="0"/>
              <a:t>Istituzioni di Gaio I,2 </a:t>
            </a:r>
            <a:r>
              <a:rPr lang="it-IT" sz="4300" dirty="0"/>
              <a:t>(II sec. d.C.): </a:t>
            </a:r>
            <a:r>
              <a:rPr lang="it-IT" sz="4300" i="1" dirty="0" err="1"/>
              <a:t>Constant</a:t>
            </a:r>
            <a:r>
              <a:rPr lang="it-IT" sz="4300" i="1" dirty="0"/>
              <a:t> </a:t>
            </a:r>
            <a:r>
              <a:rPr lang="it-IT" sz="4300" i="1" dirty="0" err="1"/>
              <a:t>autem</a:t>
            </a:r>
            <a:r>
              <a:rPr lang="it-IT" sz="4300" i="1" dirty="0"/>
              <a:t> </a:t>
            </a:r>
            <a:r>
              <a:rPr lang="it-IT" sz="4300" i="1" dirty="0" err="1"/>
              <a:t>iura</a:t>
            </a:r>
            <a:r>
              <a:rPr lang="it-IT" sz="4300" i="1" dirty="0"/>
              <a:t> </a:t>
            </a:r>
            <a:r>
              <a:rPr lang="it-IT" sz="4300" i="1" dirty="0" err="1"/>
              <a:t>populi</a:t>
            </a:r>
            <a:r>
              <a:rPr lang="it-IT" sz="4300" i="1" dirty="0"/>
              <a:t> romani ex </a:t>
            </a:r>
            <a:r>
              <a:rPr lang="it-IT" sz="4300" i="1" dirty="0" err="1"/>
              <a:t>legibus</a:t>
            </a:r>
            <a:r>
              <a:rPr lang="it-IT" sz="4300" i="1" dirty="0"/>
              <a:t>, </a:t>
            </a:r>
            <a:r>
              <a:rPr lang="it-IT" sz="4300" i="1" dirty="0" err="1"/>
              <a:t>plebiscitis</a:t>
            </a:r>
            <a:r>
              <a:rPr lang="it-IT" sz="4300" i="1" dirty="0"/>
              <a:t>, </a:t>
            </a:r>
            <a:r>
              <a:rPr lang="it-IT" sz="4300" i="1" dirty="0" err="1"/>
              <a:t>senatoconsultis</a:t>
            </a:r>
            <a:r>
              <a:rPr lang="it-IT" sz="4300" i="1" dirty="0"/>
              <a:t>, </a:t>
            </a:r>
            <a:r>
              <a:rPr lang="it-IT" sz="4300" i="1" dirty="0" err="1"/>
              <a:t>constitutionibus</a:t>
            </a:r>
            <a:r>
              <a:rPr lang="it-IT" sz="4300" i="1" dirty="0"/>
              <a:t> </a:t>
            </a:r>
            <a:r>
              <a:rPr lang="it-IT" sz="4300" i="1" dirty="0" err="1"/>
              <a:t>principum</a:t>
            </a:r>
            <a:r>
              <a:rPr lang="it-IT" sz="4300" i="1" dirty="0"/>
              <a:t> </a:t>
            </a:r>
            <a:r>
              <a:rPr lang="it-IT" sz="4300" i="1" dirty="0" err="1"/>
              <a:t>edictis</a:t>
            </a:r>
            <a:r>
              <a:rPr lang="it-IT" sz="4300" i="1" dirty="0"/>
              <a:t> </a:t>
            </a:r>
            <a:r>
              <a:rPr lang="it-IT" sz="4300" i="1" dirty="0" err="1"/>
              <a:t>eorum</a:t>
            </a:r>
            <a:r>
              <a:rPr lang="it-IT" sz="4300" i="1" dirty="0"/>
              <a:t> qui </a:t>
            </a:r>
            <a:r>
              <a:rPr lang="it-IT" sz="4300" i="1" dirty="0" err="1"/>
              <a:t>ius</a:t>
            </a:r>
            <a:r>
              <a:rPr lang="it-IT" sz="4300" i="1" dirty="0"/>
              <a:t> </a:t>
            </a:r>
            <a:r>
              <a:rPr lang="it-IT" sz="4300" i="1" dirty="0" err="1"/>
              <a:t>edicendi</a:t>
            </a:r>
            <a:r>
              <a:rPr lang="it-IT" sz="4300" i="1" dirty="0"/>
              <a:t> </a:t>
            </a:r>
            <a:r>
              <a:rPr lang="it-IT" sz="4300" i="1" dirty="0" err="1"/>
              <a:t>habent</a:t>
            </a:r>
            <a:r>
              <a:rPr lang="it-IT" sz="4300" i="1" dirty="0"/>
              <a:t>, </a:t>
            </a:r>
            <a:r>
              <a:rPr lang="it-IT" sz="4300" i="1" dirty="0" err="1"/>
              <a:t>responsis</a:t>
            </a:r>
            <a:r>
              <a:rPr lang="it-IT" sz="4300" i="1" dirty="0"/>
              <a:t> </a:t>
            </a:r>
            <a:r>
              <a:rPr lang="it-IT" sz="4300" i="1" dirty="0" err="1"/>
              <a:t>prudentium</a:t>
            </a:r>
            <a:r>
              <a:rPr lang="it-IT" sz="4300" i="1" dirty="0"/>
              <a:t> </a:t>
            </a:r>
          </a:p>
          <a:p>
            <a:pPr marL="0" indent="0" algn="just">
              <a:buNone/>
            </a:pPr>
            <a:endParaRPr lang="it-IT" sz="3500" i="1" dirty="0"/>
          </a:p>
          <a:p>
            <a:pPr algn="just"/>
            <a:r>
              <a:rPr lang="it-IT" sz="3000" dirty="0"/>
              <a:t>(Gli ordinamenti giuridici del popolo romano sono costituiti da </a:t>
            </a:r>
            <a:r>
              <a:rPr lang="it-IT" sz="3000" b="1" u="sng" dirty="0"/>
              <a:t>leggi</a:t>
            </a:r>
            <a:r>
              <a:rPr lang="it-IT" sz="3000" dirty="0"/>
              <a:t>, </a:t>
            </a:r>
            <a:r>
              <a:rPr lang="it-IT" sz="3000" b="1" u="sng" dirty="0"/>
              <a:t>plebisciti</a:t>
            </a:r>
            <a:r>
              <a:rPr lang="it-IT" sz="3000" dirty="0"/>
              <a:t>, </a:t>
            </a:r>
            <a:r>
              <a:rPr lang="it-IT" sz="3000" b="1" u="sng" dirty="0"/>
              <a:t>senatoconsulti</a:t>
            </a:r>
            <a:r>
              <a:rPr lang="it-IT" sz="3000" dirty="0"/>
              <a:t>, </a:t>
            </a:r>
            <a:r>
              <a:rPr lang="it-IT" sz="3000" b="1" u="sng" dirty="0"/>
              <a:t>costituzioni dei principi</a:t>
            </a:r>
            <a:r>
              <a:rPr lang="it-IT" sz="3000" dirty="0"/>
              <a:t>, </a:t>
            </a:r>
            <a:r>
              <a:rPr lang="it-IT" sz="3000" b="1" u="sng" dirty="0"/>
              <a:t>editti dei magistrati competenti</a:t>
            </a:r>
            <a:r>
              <a:rPr lang="it-IT" sz="3000" dirty="0"/>
              <a:t>, </a:t>
            </a:r>
            <a:r>
              <a:rPr lang="it-IT" sz="3000" b="1" u="sng" dirty="0"/>
              <a:t>responsi dei giuristi</a:t>
            </a:r>
            <a:r>
              <a:rPr lang="it-IT" sz="3000" u="sng" dirty="0"/>
              <a:t>)</a:t>
            </a:r>
            <a:r>
              <a:rPr lang="it-IT" sz="3500" dirty="0"/>
              <a:t>. </a:t>
            </a:r>
          </a:p>
          <a:p>
            <a:pPr algn="just"/>
            <a:endParaRPr lang="it-IT" sz="2800" dirty="0"/>
          </a:p>
          <a:p>
            <a:pPr marL="0" indent="0" algn="just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85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5B2F-1636-6E4C-AB2C-6BA9162D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01" y="144885"/>
            <a:ext cx="7729728" cy="1011253"/>
          </a:xfrm>
        </p:spPr>
        <p:txBody>
          <a:bodyPr/>
          <a:lstStyle/>
          <a:p>
            <a:pPr algn="ctr"/>
            <a:r>
              <a:rPr lang="it-IT" dirty="0"/>
              <a:t>ISTITUZIONI DI GAIO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A53EB2-D232-1C47-9C92-D810AAC1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7" y="1418897"/>
            <a:ext cx="11529849" cy="54391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it-IT" sz="2800" dirty="0"/>
              <a:t>Manuale scritto verso la metà del II secolo d.C., che ebbe molta fortuna in età postclassica per la sua chiarezza e semplicità.</a:t>
            </a:r>
          </a:p>
          <a:p>
            <a:pPr algn="just"/>
            <a:r>
              <a:rPr lang="it-IT" sz="2800" dirty="0"/>
              <a:t>È l’unica opera di un giurista classico che ci è pervenuta per intero, grazie a un palinsesto trovato nella Biblioteca capitolare di Verona nel 1816.</a:t>
            </a:r>
          </a:p>
          <a:p>
            <a:pPr algn="just"/>
            <a:r>
              <a:rPr lang="it-IT" sz="2800" dirty="0"/>
              <a:t>È diviso in 4 libri. Dopo un breve preambolo sulle fonti di produzione del diritto, espongono tutto il sistema del diritto privato romano secondo uno schema tripartito:</a:t>
            </a:r>
          </a:p>
          <a:p>
            <a:pPr algn="just"/>
            <a:r>
              <a:rPr lang="it-IT" sz="2800" dirty="0"/>
              <a:t>1) </a:t>
            </a:r>
            <a:r>
              <a:rPr lang="it-IT" sz="2800" b="1" i="1" dirty="0" err="1"/>
              <a:t>personae</a:t>
            </a:r>
            <a:r>
              <a:rPr lang="it-IT" sz="2800" b="1" dirty="0"/>
              <a:t>: </a:t>
            </a:r>
            <a:r>
              <a:rPr lang="it-IT" sz="2800" dirty="0"/>
              <a:t>rapporti personali </a:t>
            </a:r>
            <a:endParaRPr lang="it-IT" sz="2800" b="1" i="1" dirty="0"/>
          </a:p>
          <a:p>
            <a:pPr algn="just"/>
            <a:r>
              <a:rPr lang="it-IT" sz="2800" dirty="0"/>
              <a:t>2) </a:t>
            </a:r>
            <a:r>
              <a:rPr lang="it-IT" sz="2800" b="1" i="1" dirty="0"/>
              <a:t>res</a:t>
            </a:r>
            <a:r>
              <a:rPr lang="it-IT" sz="2800" i="1" dirty="0"/>
              <a:t> =</a:t>
            </a:r>
            <a:r>
              <a:rPr lang="it-IT" sz="2800" dirty="0"/>
              <a:t> rapporti patrimoniali, sia reali</a:t>
            </a:r>
            <a:r>
              <a:rPr lang="it-IT" sz="2800" i="1" dirty="0"/>
              <a:t> </a:t>
            </a:r>
            <a:r>
              <a:rPr lang="it-IT" sz="2800" dirty="0"/>
              <a:t>che obbligatori che di successione ereditaria.</a:t>
            </a:r>
          </a:p>
          <a:p>
            <a:pPr algn="just"/>
            <a:r>
              <a:rPr lang="it-IT" sz="2800" dirty="0"/>
              <a:t>3) </a:t>
            </a:r>
            <a:r>
              <a:rPr lang="it-IT" sz="2800" b="1" i="1" dirty="0" err="1"/>
              <a:t>actiones</a:t>
            </a:r>
            <a:r>
              <a:rPr lang="it-IT" sz="2800" b="1" i="1" dirty="0"/>
              <a:t> </a:t>
            </a:r>
            <a:r>
              <a:rPr lang="it-IT" sz="2800" i="1" dirty="0"/>
              <a:t>=</a:t>
            </a:r>
            <a:r>
              <a:rPr lang="it-IT" sz="2800" dirty="0"/>
              <a:t> tutela dei diritti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BC3AA9-17F5-9D48-B58D-129C247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BBE-D5F4-C24A-9638-DE948ED9BFA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6550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F9141-0814-2D4A-8D1F-5D894179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06D7B-1B25-D44F-A365-42808C82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652E510E-1520-4C47-A6BA-E86BDBBB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6978871" cy="66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7DE90-30E6-8D4F-A670-BF3F207D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15" y="-210207"/>
            <a:ext cx="7729728" cy="1365137"/>
          </a:xfrm>
        </p:spPr>
        <p:txBody>
          <a:bodyPr/>
          <a:lstStyle/>
          <a:p>
            <a:r>
              <a:rPr lang="it-IT" b="1" dirty="0"/>
              <a:t>DIRITTO POSTCLASSICO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b="1" dirty="0"/>
              <a:t>235 d.C. – 565 d.C.</a:t>
            </a:r>
            <a:r>
              <a:rPr lang="it-IT" dirty="0"/>
              <a:t>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EADF6F-5BD1-1044-BF7B-D03ED445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7" y="1261241"/>
            <a:ext cx="11225049" cy="52236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Ormai fonti vive del diritto sono solo:</a:t>
            </a:r>
          </a:p>
          <a:p>
            <a:pPr algn="just"/>
            <a:r>
              <a:rPr lang="it-IT" sz="2800" dirty="0"/>
              <a:t>1) </a:t>
            </a:r>
            <a:r>
              <a:rPr lang="it-IT" sz="2800" b="1" dirty="0"/>
              <a:t>COSTITUZIONI IMPERIALI</a:t>
            </a:r>
            <a:r>
              <a:rPr lang="it-IT" sz="2800" dirty="0"/>
              <a:t>: ora chiamate </a:t>
            </a:r>
            <a:r>
              <a:rPr lang="it-IT" sz="2800" i="1" u="sng" dirty="0" err="1"/>
              <a:t>leges</a:t>
            </a:r>
            <a:r>
              <a:rPr lang="it-IT" sz="2800" dirty="0"/>
              <a:t> e raccolte in </a:t>
            </a:r>
            <a:r>
              <a:rPr lang="it-IT" sz="2800" i="1" dirty="0" err="1"/>
              <a:t>codices</a:t>
            </a:r>
            <a:r>
              <a:rPr lang="it-IT" sz="2800" i="1" dirty="0"/>
              <a:t>.</a:t>
            </a:r>
            <a:endParaRPr lang="it-IT" sz="2800" dirty="0"/>
          </a:p>
          <a:p>
            <a:pPr algn="just"/>
            <a:r>
              <a:rPr lang="it-IT" sz="2800" dirty="0"/>
              <a:t>2) </a:t>
            </a:r>
            <a:r>
              <a:rPr lang="it-IT" sz="2800" b="1" dirty="0"/>
              <a:t>CONSUETUDINE:</a:t>
            </a:r>
            <a:r>
              <a:rPr lang="it-IT" sz="2800" dirty="0"/>
              <a:t> osservanza generale, spontanea e costante per lungo tempo di un comportamento da parte di una collettività con l'</a:t>
            </a:r>
            <a:r>
              <a:rPr lang="it-IT" sz="2800" i="1" dirty="0" err="1"/>
              <a:t>opinio</a:t>
            </a:r>
            <a:r>
              <a:rPr lang="it-IT" sz="2800" i="1" dirty="0"/>
              <a:t> </a:t>
            </a:r>
            <a:r>
              <a:rPr lang="it-IT" sz="2800" i="1" dirty="0" err="1"/>
              <a:t>iuris</a:t>
            </a:r>
            <a:r>
              <a:rPr lang="it-IT" sz="2800" i="1" dirty="0"/>
              <a:t> </a:t>
            </a:r>
            <a:r>
              <a:rPr lang="it-IT" sz="2800" i="1" dirty="0" err="1"/>
              <a:t>atque</a:t>
            </a:r>
            <a:r>
              <a:rPr lang="it-IT" sz="2800" i="1" dirty="0"/>
              <a:t> </a:t>
            </a:r>
            <a:r>
              <a:rPr lang="it-IT" sz="2800" i="1" dirty="0" err="1"/>
              <a:t>necessitatis</a:t>
            </a:r>
            <a:r>
              <a:rPr lang="it-IT" sz="2800" dirty="0"/>
              <a:t>, cioè la convinzione di obbedire ad una norma giuridica. Vale solo quella </a:t>
            </a:r>
            <a:r>
              <a:rPr lang="it-IT" sz="2800" i="1" dirty="0" err="1"/>
              <a:t>secundum</a:t>
            </a:r>
            <a:r>
              <a:rPr lang="it-IT" sz="2800" i="1" dirty="0"/>
              <a:t> </a:t>
            </a:r>
            <a:r>
              <a:rPr lang="it-IT" sz="2800" i="1" dirty="0" err="1"/>
              <a:t>legem</a:t>
            </a:r>
            <a:r>
              <a:rPr lang="it-IT" sz="2800" dirty="0"/>
              <a:t> (ove non disponga alcuna costituzione imperiale), mai </a:t>
            </a:r>
            <a:r>
              <a:rPr lang="it-IT" sz="2800" i="1" dirty="0"/>
              <a:t>contra </a:t>
            </a:r>
            <a:r>
              <a:rPr lang="it-IT" sz="2800" i="1" dirty="0" err="1"/>
              <a:t>legem</a:t>
            </a:r>
            <a:r>
              <a:rPr lang="it-IT" sz="2800" dirty="0"/>
              <a:t>.</a:t>
            </a:r>
          </a:p>
          <a:p>
            <a:pPr algn="just"/>
            <a:r>
              <a:rPr lang="it-IT" sz="2800" dirty="0"/>
              <a:t>L’unico processo rimasto è quello della </a:t>
            </a:r>
            <a:r>
              <a:rPr lang="it-IT" sz="2800" i="1" dirty="0" err="1"/>
              <a:t>cognitio</a:t>
            </a:r>
            <a:r>
              <a:rPr lang="it-IT" sz="2800" i="1" dirty="0"/>
              <a:t> extra </a:t>
            </a:r>
            <a:r>
              <a:rPr lang="it-IT" sz="2800" i="1" dirty="0" err="1"/>
              <a:t>ordinem</a:t>
            </a:r>
            <a:r>
              <a:rPr lang="it-IT" sz="2800" dirty="0"/>
              <a:t> (quello formulare viene abolito anche formalmente da Costanzo e Costante nel 342 d.C.)</a:t>
            </a:r>
            <a:r>
              <a:rPr lang="it-IT" sz="2800" i="1" dirty="0"/>
              <a:t>.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 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636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9E161-B704-FB45-96B9-95E441C9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ARCO TEMPORALE DI RIFERIMENTO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B8F969-459E-A247-BAFF-C32C0EEC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3" y="2638044"/>
            <a:ext cx="10436773" cy="3478977"/>
          </a:xfrm>
        </p:spPr>
        <p:txBody>
          <a:bodyPr>
            <a:normAutofit/>
          </a:bodyPr>
          <a:lstStyle/>
          <a:p>
            <a:r>
              <a:rPr lang="it-IT" sz="3200" b="1" u="sng" dirty="0"/>
              <a:t>754 a.C. – 565 d.C.</a:t>
            </a:r>
            <a:br>
              <a:rPr lang="it-IT" sz="3200" b="1" u="sng" dirty="0"/>
            </a:br>
            <a:br>
              <a:rPr lang="it-IT" sz="3200" b="1" u="sng" dirty="0"/>
            </a:br>
            <a:br>
              <a:rPr lang="it-IT" sz="3200" dirty="0"/>
            </a:br>
            <a:r>
              <a:rPr lang="it-IT" sz="3200" b="1" dirty="0"/>
              <a:t> </a:t>
            </a:r>
            <a:r>
              <a:rPr lang="it-IT" sz="3200" b="1" u="sng" dirty="0"/>
              <a:t>476 d.C.</a:t>
            </a:r>
            <a:r>
              <a:rPr lang="it-IT" sz="3200" dirty="0"/>
              <a:t> = Fine dell’impero romano d’Occidente</a:t>
            </a:r>
            <a:r>
              <a:rPr lang="it-IT" sz="3200" b="1" dirty="0"/>
              <a:t> </a:t>
            </a:r>
            <a:br>
              <a:rPr lang="it-IT" sz="3200" b="1" dirty="0"/>
            </a:br>
            <a:br>
              <a:rPr lang="it-IT" sz="3200" b="1" dirty="0"/>
            </a:br>
            <a:r>
              <a:rPr lang="it-IT" sz="3200" b="1" u="sng" dirty="0"/>
              <a:t>1453 d.C.</a:t>
            </a:r>
            <a:r>
              <a:rPr lang="it-IT" sz="3200" dirty="0"/>
              <a:t> = Fine dell’impero romano d’Oriente</a:t>
            </a:r>
          </a:p>
        </p:txBody>
      </p:sp>
    </p:spTree>
    <p:extLst>
      <p:ext uri="{BB962C8B-B14F-4D97-AF65-F5344CB8AC3E}">
        <p14:creationId xmlns:p14="http://schemas.microsoft.com/office/powerpoint/2010/main" val="25332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F02B4-4CBB-7646-9F6E-76E812BF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6124"/>
            <a:ext cx="7729728" cy="1008993"/>
          </a:xfrm>
        </p:spPr>
        <p:txBody>
          <a:bodyPr>
            <a:normAutofit/>
          </a:bodyPr>
          <a:lstStyle/>
          <a:p>
            <a:r>
              <a:rPr lang="it-IT" u="sng" dirty="0"/>
              <a:t>COMPILAZIONI di </a:t>
            </a:r>
            <a:r>
              <a:rPr lang="it-IT" i="1" u="sng" dirty="0"/>
              <a:t>IURA e LEGES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26A5B0-0B4A-E840-804C-18E279B7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379" y="1397876"/>
            <a:ext cx="10363200" cy="480322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Il materiale giuridico del passato resta in vita, perché senza di esso molte controversie non si sarebbero potute risolvere. </a:t>
            </a:r>
          </a:p>
          <a:p>
            <a:pPr algn="just"/>
            <a:r>
              <a:rPr lang="it-IT" sz="2800" dirty="0"/>
              <a:t>Esso è ridotto alle antiche costituzioni imperiali (</a:t>
            </a:r>
            <a:r>
              <a:rPr lang="it-IT" sz="2800" i="1" dirty="0"/>
              <a:t>LEGES</a:t>
            </a:r>
            <a:r>
              <a:rPr lang="it-IT" sz="2800" dirty="0"/>
              <a:t>) e alle opere dei giuristi (</a:t>
            </a:r>
            <a:r>
              <a:rPr lang="it-IT" sz="2800" i="1" dirty="0"/>
              <a:t>IURA</a:t>
            </a:r>
            <a:r>
              <a:rPr lang="it-IT" sz="2800" dirty="0"/>
              <a:t>), considerate sintesi e veicolo del materiale giuridico del passato, visto nel suo insieme. </a:t>
            </a:r>
          </a:p>
          <a:p>
            <a:pPr algn="just"/>
            <a:r>
              <a:rPr lang="it-IT" sz="2800" dirty="0"/>
              <a:t>Si cominciano a creare delle COMPILAZIONI che rispondono all’esigenza di rendere facilmente conoscibile, ridurre e semplificare radicalmente tutto il materiale che poteva essere utilizzato nella pratica dei processi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435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F07FC-DA45-EC4A-84BF-DE62E826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7145"/>
            <a:ext cx="7729728" cy="956441"/>
          </a:xfrm>
        </p:spPr>
        <p:txBody>
          <a:bodyPr>
            <a:normAutofit fontScale="90000"/>
          </a:bodyPr>
          <a:lstStyle/>
          <a:p>
            <a:r>
              <a:rPr lang="it-IT" b="1" u="sng" dirty="0"/>
              <a:t>Codice Teodosiano (TEODOSIO II)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B48EC-CAA5-964B-B3C2-53A45767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9" y="1282262"/>
            <a:ext cx="10604938" cy="4981904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Prima compilazione </a:t>
            </a:r>
            <a:r>
              <a:rPr lang="it-IT" sz="3200" u="sng" dirty="0"/>
              <a:t>ufficiale </a:t>
            </a:r>
            <a:r>
              <a:rPr lang="it-IT" sz="3200" dirty="0"/>
              <a:t>di costituzioni imperiali. </a:t>
            </a:r>
          </a:p>
          <a:p>
            <a:pPr algn="just"/>
            <a:r>
              <a:rPr lang="it-IT" sz="3200" dirty="0"/>
              <a:t>Pubblicato a Costantinopoli nel 438 da Teodosio II; recepito in Occidente, entra in vigore l’anno successivo. Ricompone temporaneamente l'</a:t>
            </a:r>
            <a:r>
              <a:rPr lang="it-IT" sz="3200" b="1" dirty="0"/>
              <a:t>unità legislativa dell’impero</a:t>
            </a:r>
            <a:r>
              <a:rPr lang="it-IT" sz="3200" dirty="0"/>
              <a:t>. </a:t>
            </a:r>
          </a:p>
          <a:p>
            <a:pPr algn="just"/>
            <a:r>
              <a:rPr lang="it-IT" sz="3200" dirty="0"/>
              <a:t>Tratta soprattutto la materia del diritto pubblico.  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67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>
            <a:extLst>
              <a:ext uri="{FF2B5EF4-FFF2-40B4-BE49-F238E27FC236}">
                <a16:creationId xmlns:a16="http://schemas.microsoft.com/office/drawing/2014/main" id="{C6ED09A3-03DE-CF40-9556-7D6CF149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014413"/>
          </a:xfrm>
        </p:spPr>
        <p:txBody>
          <a:bodyPr/>
          <a:lstStyle/>
          <a:p>
            <a:pPr>
              <a:defRPr/>
            </a:pPr>
            <a:r>
              <a:rPr lang="it-IT" altLang="it-IT" dirty="0">
                <a:solidFill>
                  <a:srgbClr val="FF0000"/>
                </a:solidFill>
              </a:rPr>
              <a:t>L’imperatore Giustiniano</a:t>
            </a:r>
            <a:endParaRPr lang="la-Latn" altLang="it-IT" dirty="0">
              <a:solidFill>
                <a:srgbClr val="FF0000"/>
              </a:solidFill>
            </a:endParaRP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D523204C-3B3D-674C-ACEF-5FCABBE27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888" y="1214438"/>
            <a:ext cx="9515476" cy="5529262"/>
          </a:xfrm>
          <a:noFill/>
        </p:spPr>
      </p:pic>
    </p:spTree>
    <p:extLst>
      <p:ext uri="{BB962C8B-B14F-4D97-AF65-F5344CB8AC3E}">
        <p14:creationId xmlns:p14="http://schemas.microsoft.com/office/powerpoint/2010/main" val="29015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7B14B-05B8-5A4F-BF5B-80C61B61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588"/>
            <a:ext cx="7729728" cy="871537"/>
          </a:xfrm>
        </p:spPr>
        <p:txBody>
          <a:bodyPr/>
          <a:lstStyle/>
          <a:p>
            <a:r>
              <a:rPr lang="it-IT" i="1" dirty="0"/>
              <a:t>CORPUS IURIS CIVILIS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DB8AA-DB04-4B4C-B40D-152F53F1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9" y="1143000"/>
            <a:ext cx="9086850" cy="5514975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600" dirty="0"/>
              <a:t>L’imperatore d’oriente Giustiniano si propone di riorganizzare l’impero, mirando anche a una ridefinizione e risistemazione del diritto romano.</a:t>
            </a:r>
          </a:p>
          <a:p>
            <a:pPr algn="just"/>
            <a:r>
              <a:rPr lang="it-IT" sz="3600" dirty="0"/>
              <a:t>Nell’arco di pochi anni (528-535) tutto il diritto precedente viene selezionato e raccolto nel Corpus </a:t>
            </a:r>
            <a:r>
              <a:rPr lang="it-IT" sz="3600" dirty="0" err="1"/>
              <a:t>Iuris</a:t>
            </a:r>
            <a:r>
              <a:rPr lang="it-IT" sz="3600" dirty="0"/>
              <a:t> </a:t>
            </a:r>
            <a:r>
              <a:rPr lang="it-IT" sz="3600" dirty="0" err="1"/>
              <a:t>Civilis</a:t>
            </a:r>
            <a:r>
              <a:rPr lang="it-IT" sz="3600" dirty="0"/>
              <a:t> , l’opera alla quale l’imperatore ha legato il suo nome (denominato anche Codice giustinianeo ) e che costituirà un fondamento della giurisprudenza europea.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4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5D46C-70C5-3D48-BB1B-D55683F6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998483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CORPUS IURIS CIVILIS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74E15-D2A0-E14B-B6E6-5FDAC17B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082566"/>
            <a:ext cx="11466786" cy="5775434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/>
              <a:t>PRIMO CODICE:</a:t>
            </a:r>
            <a:r>
              <a:rPr lang="it-IT" sz="3200" dirty="0"/>
              <a:t> 528-529</a:t>
            </a:r>
          </a:p>
          <a:p>
            <a:pPr lvl="0" algn="just"/>
            <a:r>
              <a:rPr lang="it-IT" sz="3200" b="1" dirty="0"/>
              <a:t> 1) DIGESTO</a:t>
            </a:r>
            <a:r>
              <a:rPr lang="it-IT" sz="3200" dirty="0"/>
              <a:t> O </a:t>
            </a:r>
            <a:r>
              <a:rPr lang="it-IT" sz="3200" b="1" dirty="0"/>
              <a:t>PANDETTE: </a:t>
            </a:r>
            <a:r>
              <a:rPr lang="it-IT" sz="3200" dirty="0"/>
              <a:t>530-533. Raccolta di </a:t>
            </a:r>
            <a:r>
              <a:rPr lang="it-IT" sz="3200" i="1" dirty="0" err="1"/>
              <a:t>iura</a:t>
            </a:r>
            <a:r>
              <a:rPr lang="it-IT" sz="3200" dirty="0"/>
              <a:t>, ordinata in 50 libri.</a:t>
            </a:r>
          </a:p>
          <a:p>
            <a:pPr algn="just"/>
            <a:endParaRPr lang="it-IT" sz="3200" dirty="0"/>
          </a:p>
          <a:p>
            <a:pPr algn="just"/>
            <a:r>
              <a:rPr lang="it-IT" sz="3200" dirty="0"/>
              <a:t>2) </a:t>
            </a:r>
            <a:r>
              <a:rPr lang="it-IT" sz="3200" b="1" dirty="0"/>
              <a:t>ISTITUZIONI</a:t>
            </a:r>
            <a:r>
              <a:rPr lang="it-IT" sz="3200" dirty="0"/>
              <a:t>: 533. Manuale, diviso in 4 libri.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dirty="0"/>
              <a:t>3) </a:t>
            </a:r>
            <a:r>
              <a:rPr lang="it-IT" sz="3200" b="1" dirty="0"/>
              <a:t>CODICE (secondo)</a:t>
            </a:r>
            <a:r>
              <a:rPr lang="it-IT" sz="3200" dirty="0"/>
              <a:t>: 534. Raccolta di </a:t>
            </a:r>
            <a:r>
              <a:rPr lang="it-IT" sz="3200" i="1" dirty="0" err="1"/>
              <a:t>leges</a:t>
            </a:r>
            <a:r>
              <a:rPr lang="it-IT" sz="3200" dirty="0"/>
              <a:t>, divisa in 12 libri.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dirty="0"/>
              <a:t>4) </a:t>
            </a:r>
            <a:r>
              <a:rPr lang="it-IT" sz="3200" b="1" dirty="0"/>
              <a:t>NOVELLE</a:t>
            </a:r>
            <a:r>
              <a:rPr lang="it-IT" sz="3200" dirty="0"/>
              <a:t>: </a:t>
            </a:r>
            <a:r>
              <a:rPr lang="it-IT" sz="3200" i="1" dirty="0" err="1"/>
              <a:t>leges</a:t>
            </a:r>
            <a:r>
              <a:rPr lang="it-IT" sz="3200" dirty="0"/>
              <a:t> emanate</a:t>
            </a:r>
            <a:r>
              <a:rPr lang="it-IT" sz="3200" b="1" dirty="0"/>
              <a:t> </a:t>
            </a:r>
            <a:r>
              <a:rPr lang="it-IT" sz="3200" dirty="0"/>
              <a:t>da Giustiniano dopo il secondo codice</a:t>
            </a:r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25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7F751-0026-CC4E-B090-32A05599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766"/>
          </a:xfrm>
        </p:spPr>
        <p:txBody>
          <a:bodyPr/>
          <a:lstStyle/>
          <a:p>
            <a:pPr algn="ctr"/>
            <a:r>
              <a:rPr lang="it-IT" b="1" dirty="0"/>
              <a:t>PRIMO CODICE </a:t>
            </a:r>
            <a:r>
              <a:rPr lang="it-IT" dirty="0"/>
              <a:t>pubblicato nel 529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7BAD0-3400-214F-94E1-31472727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7876"/>
            <a:ext cx="8915400" cy="4513346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Sostituisce i vecchi codici i quali non possono </a:t>
            </a:r>
            <a:r>
              <a:rPr lang="it-IT" sz="3200" dirty="0" err="1"/>
              <a:t>piuù</a:t>
            </a:r>
            <a:r>
              <a:rPr lang="it-IT" sz="3200" dirty="0"/>
              <a:t> essere utilizzarti, sotto pena di falso.</a:t>
            </a:r>
          </a:p>
          <a:p>
            <a:pPr algn="just"/>
            <a:r>
              <a:rPr lang="it-IT" sz="3200" dirty="0"/>
              <a:t>Di questa prima stesura c’è pervenuto solo una parte dell’indice tramite un papiro egiziano. Dal confronto tra questo indice e il secondo codice si nota una profonda disarmonia tra i due. </a:t>
            </a:r>
          </a:p>
        </p:txBody>
      </p:sp>
    </p:spTree>
    <p:extLst>
      <p:ext uri="{BB962C8B-B14F-4D97-AF65-F5344CB8AC3E}">
        <p14:creationId xmlns:p14="http://schemas.microsoft.com/office/powerpoint/2010/main" val="411574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32A02-25DB-D14E-A1A2-59E873C1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5104"/>
            <a:ext cx="8911687" cy="1093076"/>
          </a:xfrm>
        </p:spPr>
        <p:txBody>
          <a:bodyPr/>
          <a:lstStyle/>
          <a:p>
            <a:pPr algn="ctr"/>
            <a:r>
              <a:rPr lang="it-IT" b="1" i="1" dirty="0"/>
              <a:t>DIGESTA</a:t>
            </a:r>
            <a:r>
              <a:rPr lang="it-IT" dirty="0"/>
              <a:t> O </a:t>
            </a:r>
            <a:r>
              <a:rPr lang="it-IT" b="1" i="1" dirty="0"/>
              <a:t>PANDECTAE </a:t>
            </a:r>
            <a:r>
              <a:rPr lang="it-IT" i="1" dirty="0"/>
              <a:t>533</a:t>
            </a:r>
            <a:br>
              <a:rPr lang="it-IT" dirty="0"/>
            </a:br>
            <a:r>
              <a:rPr lang="it-IT" sz="2000" i="1" dirty="0"/>
              <a:t>(</a:t>
            </a:r>
            <a:r>
              <a:rPr lang="it-IT" sz="2000" i="1" dirty="0" err="1"/>
              <a:t>digerere</a:t>
            </a:r>
            <a:r>
              <a:rPr lang="it-IT" sz="2000" i="1" dirty="0"/>
              <a:t>)                   (</a:t>
            </a:r>
            <a:r>
              <a:rPr lang="it-IT" sz="2000" i="1" dirty="0" err="1"/>
              <a:t>pandekomai</a:t>
            </a:r>
            <a:r>
              <a:rPr lang="it-IT" sz="2000" i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5F363-1A2E-754D-B932-CE9DACE0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80"/>
            <a:ext cx="8915400" cy="47130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200" dirty="0"/>
              <a:t>Nel 530 viene nominata una commissione di 16 membri, presieduti da </a:t>
            </a:r>
            <a:r>
              <a:rPr lang="it-IT" sz="3200" dirty="0" err="1"/>
              <a:t>Triboniano</a:t>
            </a:r>
            <a:r>
              <a:rPr lang="it-IT" sz="3200" dirty="0"/>
              <a:t>, incaricati di fare un’antologia sistematica di brani giurisprudenziali classici </a:t>
            </a:r>
            <a:r>
              <a:rPr lang="it-IT" sz="3200" i="1" dirty="0"/>
              <a:t>(</a:t>
            </a:r>
            <a:r>
              <a:rPr lang="it-IT" sz="3200" i="1" dirty="0" err="1"/>
              <a:t>iura</a:t>
            </a:r>
            <a:r>
              <a:rPr lang="it-IT" sz="3200" i="1" dirty="0"/>
              <a:t>)</a:t>
            </a:r>
            <a:r>
              <a:rPr lang="it-IT" sz="3200" dirty="0"/>
              <a:t> e autorizzati a fare aggiunte, modifiche, cancellazioni allo scopo di </a:t>
            </a:r>
          </a:p>
          <a:p>
            <a:r>
              <a:rPr lang="it-IT" sz="3200" dirty="0"/>
              <a:t>1) ABBREVIARE: </a:t>
            </a:r>
          </a:p>
          <a:p>
            <a:r>
              <a:rPr lang="it-IT" sz="3200" dirty="0"/>
              <a:t>2) ELIMINARE LE CONTROVERSIE</a:t>
            </a:r>
          </a:p>
          <a:p>
            <a:r>
              <a:rPr lang="it-IT" sz="3200" dirty="0"/>
              <a:t>3) CANCELLARE ISTITUTI ESTINTI</a:t>
            </a:r>
          </a:p>
          <a:p>
            <a:r>
              <a:rPr lang="it-IT" sz="3200" dirty="0"/>
              <a:t>4) ESTENDERE L’APPLICAZIONE DEI CASI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39051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C3E96-C350-B94A-B93E-176C402B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63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D0CDC-EF89-EB43-ACAE-990F596A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45628"/>
            <a:ext cx="8915400" cy="5391806"/>
          </a:xfrm>
        </p:spPr>
        <p:txBody>
          <a:bodyPr>
            <a:normAutofit/>
          </a:bodyPr>
          <a:lstStyle/>
          <a:p>
            <a:pPr algn="just"/>
            <a:r>
              <a:rPr lang="it-IT" sz="3500" dirty="0"/>
              <a:t>Il Digesto è composto di 50 libri, divisi in titoli con una rubrica che indica la materia trattata; all’interno di ciascun titolo sono contenuti brani di giuristi, dei quali si ricorda il nome e l’opera da cui è tratto il frammento.</a:t>
            </a:r>
          </a:p>
          <a:p>
            <a:pPr algn="just"/>
            <a:r>
              <a:rPr lang="it-IT" sz="3500" dirty="0"/>
              <a:t>Sono utilizzati 39 autori</a:t>
            </a:r>
          </a:p>
          <a:p>
            <a:pPr algn="just"/>
            <a:r>
              <a:rPr lang="it-IT" sz="3500" dirty="0"/>
              <a:t>La compilazione segue l’ordine sistematico dell’editto perpetuo e i temi trattati riguardano soprattutto il diritto privato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6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26790-3580-A64F-AFBD-CED19A20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42" y="361352"/>
            <a:ext cx="8911687" cy="4571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1025" name="Picture 1" descr="page2image1798016">
            <a:extLst>
              <a:ext uri="{FF2B5EF4-FFF2-40B4-BE49-F238E27FC236}">
                <a16:creationId xmlns:a16="http://schemas.microsoft.com/office/drawing/2014/main" id="{65D623B6-1BC8-4547-8D57-8BF202EDF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6" y="361352"/>
            <a:ext cx="5202620" cy="63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3319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7135B-6452-8840-8B39-258E2551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9698"/>
            <a:ext cx="8911687" cy="107205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INSTITUTIONES </a:t>
            </a:r>
            <a:r>
              <a:rPr lang="it-IT" i="1" dirty="0"/>
              <a:t>533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1EAA9-9E2A-B54A-8697-7B161A56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8" y="1587062"/>
            <a:ext cx="10731062" cy="4740166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Manuale ufficiale per le scuole di diritto, ma aveva anche forza di legge.</a:t>
            </a:r>
          </a:p>
          <a:p>
            <a:pPr algn="just"/>
            <a:r>
              <a:rPr lang="it-IT" sz="3600" dirty="0"/>
              <a:t>Segue lo stesso ordine delle Istituzioni di Gaio</a:t>
            </a:r>
          </a:p>
          <a:p>
            <a:pPr algn="just"/>
            <a:r>
              <a:rPr lang="it-IT" sz="3600" dirty="0"/>
              <a:t>Sono composte con materiale tratto dalle Istituzioni </a:t>
            </a:r>
            <a:r>
              <a:rPr lang="it-IT" sz="3600" dirty="0" err="1"/>
              <a:t>gaiane</a:t>
            </a:r>
            <a:r>
              <a:rPr lang="it-IT" sz="3600" dirty="0"/>
              <a:t>, dalle </a:t>
            </a:r>
            <a:r>
              <a:rPr lang="it-IT" sz="3600" i="1" dirty="0"/>
              <a:t>Res </a:t>
            </a:r>
            <a:r>
              <a:rPr lang="it-IT" sz="3600" i="1" dirty="0" err="1"/>
              <a:t>cottidianae</a:t>
            </a:r>
            <a:r>
              <a:rPr lang="it-IT" sz="3600" dirty="0"/>
              <a:t> e dalle Istituzioni di Fiorentino, Marciano, Paolo e </a:t>
            </a:r>
            <a:r>
              <a:rPr lang="it-IT" sz="3600" dirty="0" err="1"/>
              <a:t>Ulpiano</a:t>
            </a:r>
            <a:r>
              <a:rPr lang="it-IT" sz="3600" dirty="0"/>
              <a:t>. Sono ricompresi anche passi opera dei compilatori, che espongono le riforme di Giustiniano e riassumono le sue costituzioni.</a:t>
            </a:r>
          </a:p>
        </p:txBody>
      </p:sp>
    </p:spTree>
    <p:extLst>
      <p:ext uri="{BB962C8B-B14F-4D97-AF65-F5344CB8AC3E}">
        <p14:creationId xmlns:p14="http://schemas.microsoft.com/office/powerpoint/2010/main" val="23035952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77394-978E-5B4E-9719-387DDEE3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PUBBLICO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37A8A1-FF3B-D148-898E-4E8053A3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52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/>
              <a:t>754 – 509 a.C.</a:t>
            </a:r>
            <a:r>
              <a:rPr lang="it-IT" sz="2800" dirty="0"/>
              <a:t>: MONARCHIA</a:t>
            </a:r>
            <a:br>
              <a:rPr lang="it-IT" sz="2800" dirty="0"/>
            </a:br>
            <a:r>
              <a:rPr lang="it-IT" sz="2800" dirty="0"/>
              <a:t> </a:t>
            </a:r>
            <a:br>
              <a:rPr lang="it-IT" sz="2800" dirty="0"/>
            </a:br>
            <a:r>
              <a:rPr lang="it-IT" sz="2800" b="1" dirty="0"/>
              <a:t>509 – 23 a.C.</a:t>
            </a:r>
            <a:r>
              <a:rPr lang="it-IT" sz="2800" dirty="0"/>
              <a:t>: REPUBBLICA</a:t>
            </a:r>
            <a:br>
              <a:rPr lang="it-IT" sz="2800" dirty="0"/>
            </a:br>
            <a:r>
              <a:rPr lang="it-IT" sz="2800" dirty="0"/>
              <a:t> </a:t>
            </a:r>
            <a:br>
              <a:rPr lang="it-IT" sz="2800" dirty="0"/>
            </a:br>
            <a:r>
              <a:rPr lang="it-IT" sz="2800" b="1" dirty="0"/>
              <a:t>23 a.C. – 235 d.C.</a:t>
            </a:r>
            <a:r>
              <a:rPr lang="it-IT" sz="2800" dirty="0"/>
              <a:t>: PRINCIPATO</a:t>
            </a:r>
            <a:br>
              <a:rPr lang="it-IT" sz="2800" dirty="0"/>
            </a:br>
            <a:r>
              <a:rPr lang="it-IT" sz="2800" dirty="0"/>
              <a:t> </a:t>
            </a:r>
            <a:br>
              <a:rPr lang="it-IT" sz="2800" dirty="0"/>
            </a:br>
            <a:r>
              <a:rPr lang="it-IT" sz="2800" b="1" dirty="0"/>
              <a:t>235 d.C. – 565 d.C.</a:t>
            </a:r>
            <a:r>
              <a:rPr lang="it-IT" sz="2800" dirty="0"/>
              <a:t>: DOMINATO </a:t>
            </a:r>
          </a:p>
        </p:txBody>
      </p:sp>
    </p:spTree>
    <p:extLst>
      <p:ext uri="{BB962C8B-B14F-4D97-AF65-F5344CB8AC3E}">
        <p14:creationId xmlns:p14="http://schemas.microsoft.com/office/powerpoint/2010/main" val="31880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367A3-1B64-AA4E-BED5-088DBCC8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8" y="0"/>
            <a:ext cx="8911687" cy="178676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E4B559-1B98-9B4F-A266-F8A6C2B4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862" y="0"/>
            <a:ext cx="6632028" cy="6858000"/>
          </a:xfrm>
        </p:spPr>
      </p:pic>
    </p:spTree>
    <p:extLst>
      <p:ext uri="{BB962C8B-B14F-4D97-AF65-F5344CB8AC3E}">
        <p14:creationId xmlns:p14="http://schemas.microsoft.com/office/powerpoint/2010/main" val="241198534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41590-B55E-2B4B-AB15-CABD7C0F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061545"/>
          </a:xfrm>
        </p:spPr>
        <p:txBody>
          <a:bodyPr/>
          <a:lstStyle/>
          <a:p>
            <a:r>
              <a:rPr lang="it-IT" b="1" i="1" dirty="0"/>
              <a:t>CODEX </a:t>
            </a:r>
            <a:r>
              <a:rPr lang="it-IT" i="1" dirty="0"/>
              <a:t>(REPETITAE PRAELECTIONIS) </a:t>
            </a:r>
            <a:r>
              <a:rPr lang="it-IT" dirty="0"/>
              <a:t>534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4CE7A5-8002-CF4F-A0EF-C86D418E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14" y="1618592"/>
            <a:ext cx="10169798" cy="4582511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Necessario sia per ricomprendervi l’abbondante legislazione degli anni immediatamente successivi al primo codice, sia per coordinare il codice col digesto.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dirty="0"/>
              <a:t>12 libri (in ricordo delle 12 tavole), divisi in titoli</a:t>
            </a:r>
          </a:p>
          <a:p>
            <a:pPr algn="just"/>
            <a:r>
              <a:rPr lang="it-IT" sz="3200" dirty="0"/>
              <a:t>7 libri trattano di diritto privato.</a:t>
            </a:r>
          </a:p>
          <a:p>
            <a:pPr algn="just"/>
            <a:r>
              <a:rPr lang="it-IT" sz="3200" dirty="0"/>
              <a:t>La costituzione più antica è un rescritto di Adriano.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33161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DC48A-E96C-F246-8DDC-54E6163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4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049" name="Picture 1" descr="page3image1797344">
            <a:extLst>
              <a:ext uri="{FF2B5EF4-FFF2-40B4-BE49-F238E27FC236}">
                <a16:creationId xmlns:a16="http://schemas.microsoft.com/office/drawing/2014/main" id="{79F6B72F-AF8B-974F-B7BA-C820CEBE1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02" y="0"/>
            <a:ext cx="67896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451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E5831-701E-7446-9EBA-D0DE4308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6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NOVELLAE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ADAF5-EC13-6E41-9AD9-F47CE81D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79"/>
            <a:ext cx="8915400" cy="4713043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Giustiniano aveva programmato una raccolta ufficiale delle costituzioni emanate dopo il secondo codice, ma il proposito non fu mai attuato.</a:t>
            </a:r>
          </a:p>
          <a:p>
            <a:pPr algn="just"/>
            <a:r>
              <a:rPr lang="it-IT" sz="3200" dirty="0"/>
              <a:t>Vennero fatte delle raccolte private</a:t>
            </a:r>
          </a:p>
          <a:p>
            <a:pPr algn="just"/>
            <a:r>
              <a:rPr lang="it-IT" sz="3200" dirty="0"/>
              <a:t>Rivelano un mondo diverso da quello delle altre parti della compilazione. I testi sono più ampi e stilisticamente ridondanti, perché non hanno subito il processo di </a:t>
            </a:r>
            <a:r>
              <a:rPr lang="it-IT" sz="3200" dirty="0" err="1"/>
              <a:t>massimazione</a:t>
            </a:r>
            <a:r>
              <a:rPr lang="it-IT" sz="3200" dirty="0"/>
              <a:t>, essendo mancata una raccolta ufficiale</a:t>
            </a:r>
          </a:p>
        </p:txBody>
      </p:sp>
    </p:spTree>
    <p:extLst>
      <p:ext uri="{BB962C8B-B14F-4D97-AF65-F5344CB8AC3E}">
        <p14:creationId xmlns:p14="http://schemas.microsoft.com/office/powerpoint/2010/main" val="73343891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4C951-8822-6549-AAC7-2AFAA8B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399392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E28B0-ED62-A74A-A99F-EEEB4229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93683"/>
            <a:ext cx="8915400" cy="5217539"/>
          </a:xfrm>
        </p:spPr>
        <p:txBody>
          <a:bodyPr>
            <a:noAutofit/>
          </a:bodyPr>
          <a:lstStyle/>
          <a:p>
            <a:r>
              <a:rPr lang="it-IT" sz="2800" dirty="0"/>
              <a:t>Nel 554 tutte le parti della compilazione entrano in vigore anche in Italia.</a:t>
            </a:r>
          </a:p>
          <a:p>
            <a:endParaRPr lang="it-IT" sz="2800" dirty="0"/>
          </a:p>
          <a:p>
            <a:pPr algn="just"/>
            <a:r>
              <a:rPr lang="it-IT" sz="2800" dirty="0"/>
              <a:t>TUTTO CIO’ CHE NON ERA CONTENUTO NELLA COMPILAZIONE PERDEVA VALORE</a:t>
            </a:r>
            <a:r>
              <a:rPr lang="it-IT" sz="2800"/>
              <a:t>. </a:t>
            </a:r>
          </a:p>
          <a:p>
            <a:pPr algn="just"/>
            <a:r>
              <a:rPr lang="it-IT" sz="2800"/>
              <a:t>Giustiniano </a:t>
            </a:r>
            <a:r>
              <a:rPr lang="it-IT" sz="2800" dirty="0"/>
              <a:t>non voleva che si facessero commenti alla sua opera perché voleva la certezza del diritto.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Paradossalmente il Digesto è forse il libro che ha avuto più commenti.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95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90685-BF64-604B-B507-BE18C3EF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02" y="228968"/>
            <a:ext cx="7729728" cy="1188720"/>
          </a:xfrm>
        </p:spPr>
        <p:txBody>
          <a:bodyPr/>
          <a:lstStyle/>
          <a:p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PRIVATO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EB915-667B-E64B-AEB2-7F43CED8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660634"/>
            <a:ext cx="8857278" cy="4887311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r>
              <a:rPr lang="it-IT" sz="3200" b="1" dirty="0"/>
              <a:t>754 – 242 a.C.</a:t>
            </a:r>
            <a:r>
              <a:rPr lang="it-IT" sz="3200" dirty="0"/>
              <a:t>: DIRITTO ARCAICO (</a:t>
            </a:r>
            <a:r>
              <a:rPr lang="it-IT" sz="3200" b="1" dirty="0"/>
              <a:t>450</a:t>
            </a:r>
            <a:r>
              <a:rPr lang="it-IT" sz="3200" dirty="0"/>
              <a:t>: XII TAVOLE)</a:t>
            </a:r>
            <a:br>
              <a:rPr lang="it-IT" sz="3200" dirty="0"/>
            </a:br>
            <a:r>
              <a:rPr lang="it-IT" sz="3200" dirty="0"/>
              <a:t> </a:t>
            </a:r>
            <a:br>
              <a:rPr lang="it-IT" sz="3200" dirty="0"/>
            </a:br>
            <a:r>
              <a:rPr lang="it-IT" sz="3200" b="1" dirty="0"/>
              <a:t>242 a.C. – 23 a.C.</a:t>
            </a:r>
            <a:r>
              <a:rPr lang="it-IT" sz="3200" dirty="0"/>
              <a:t>: DIRITTO PRECLASSICO</a:t>
            </a:r>
            <a:br>
              <a:rPr lang="it-IT" sz="3200" dirty="0"/>
            </a:br>
            <a:r>
              <a:rPr lang="it-IT" sz="3200" dirty="0"/>
              <a:t> </a:t>
            </a:r>
            <a:br>
              <a:rPr lang="it-IT" sz="3200" dirty="0"/>
            </a:br>
            <a:r>
              <a:rPr lang="it-IT" sz="3200" b="1" dirty="0"/>
              <a:t>23 a.C. – 235 d.C.</a:t>
            </a:r>
            <a:r>
              <a:rPr lang="it-IT" sz="3200" dirty="0"/>
              <a:t>: DIRITTO CLASSICO</a:t>
            </a:r>
            <a:br>
              <a:rPr lang="it-IT" sz="3200" dirty="0"/>
            </a:br>
            <a:r>
              <a:rPr lang="it-IT" sz="3200" dirty="0"/>
              <a:t> </a:t>
            </a:r>
            <a:br>
              <a:rPr lang="it-IT" sz="3200" dirty="0"/>
            </a:br>
            <a:r>
              <a:rPr lang="it-IT" sz="3200" b="1" dirty="0"/>
              <a:t>235 d.C. – 565 d.C.</a:t>
            </a:r>
            <a:r>
              <a:rPr lang="it-IT" sz="3200" dirty="0"/>
              <a:t>: DIRITTO POSTCLASSICO </a:t>
            </a:r>
          </a:p>
        </p:txBody>
      </p:sp>
    </p:spTree>
    <p:extLst>
      <p:ext uri="{BB962C8B-B14F-4D97-AF65-F5344CB8AC3E}">
        <p14:creationId xmlns:p14="http://schemas.microsoft.com/office/powerpoint/2010/main" val="3205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FB30A-82D0-474D-86BD-038C3DD0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053" y="165906"/>
            <a:ext cx="7729728" cy="100074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DIRITTO ARCAICO (754 – 242 a.C.)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ADA2DD-8A53-4041-87E0-0E58F9C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324303"/>
            <a:ext cx="10562896" cy="5360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Esiste solo il </a:t>
            </a:r>
            <a:r>
              <a:rPr lang="it-IT" sz="2800" b="1" i="1" u="sng" dirty="0" err="1"/>
              <a:t>ius</a:t>
            </a:r>
            <a:r>
              <a:rPr lang="it-IT" sz="2800" b="1" i="1" u="sng" dirty="0"/>
              <a:t> civile </a:t>
            </a:r>
            <a:r>
              <a:rPr lang="it-IT" sz="2800" dirty="0"/>
              <a:t>(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Quiritium</a:t>
            </a:r>
            <a:r>
              <a:rPr lang="it-IT" sz="2800" dirty="0"/>
              <a:t>), diritto rigido e formalistico, utilizzabile solo dai cittadini romani, che trae fonte da:</a:t>
            </a:r>
          </a:p>
          <a:p>
            <a:r>
              <a:rPr lang="it-IT" sz="2800" dirty="0"/>
              <a:t>	a) </a:t>
            </a:r>
            <a:r>
              <a:rPr lang="it-IT" sz="2800" b="1" i="1" dirty="0"/>
              <a:t>Mores </a:t>
            </a:r>
            <a:r>
              <a:rPr lang="it-IT" sz="2800" b="1" i="1" dirty="0" err="1"/>
              <a:t>maiorum</a:t>
            </a:r>
            <a:r>
              <a:rPr lang="it-IT" sz="2800" b="1" dirty="0"/>
              <a:t> (</a:t>
            </a:r>
            <a:r>
              <a:rPr lang="it-IT" dirty="0"/>
              <a:t>consuetudini che regolavano la pacifica convivenza tra le </a:t>
            </a:r>
            <a:r>
              <a:rPr lang="it-IT" i="1" dirty="0" err="1"/>
              <a:t>familiae</a:t>
            </a:r>
            <a:r>
              <a:rPr lang="it-IT" sz="2800" b="1" dirty="0"/>
              <a:t>)</a:t>
            </a:r>
            <a:r>
              <a:rPr lang="it-IT" sz="2800" dirty="0"/>
              <a:t>+ </a:t>
            </a:r>
            <a:r>
              <a:rPr lang="it-IT" sz="2800" b="1" i="1" dirty="0" err="1"/>
              <a:t>interpretatio</a:t>
            </a:r>
            <a:r>
              <a:rPr lang="it-IT" sz="2800" b="1" i="1" dirty="0"/>
              <a:t> </a:t>
            </a:r>
            <a:r>
              <a:rPr lang="it-IT" sz="2800" b="1" dirty="0"/>
              <a:t>dei Pontefici </a:t>
            </a:r>
          </a:p>
          <a:p>
            <a:pPr marL="0" indent="0" algn="just">
              <a:buNone/>
            </a:pPr>
            <a:r>
              <a:rPr lang="it-IT" sz="2800" b="1" dirty="0">
                <a:sym typeface="Symbol" pitchFamily="2" charset="2"/>
              </a:rPr>
              <a:t>				</a:t>
            </a:r>
            <a:r>
              <a:rPr lang="it-IT" sz="2800" dirty="0">
                <a:sym typeface="Symbol" pitchFamily="2" charset="2"/>
              </a:rPr>
              <a:t></a:t>
            </a: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	b) </a:t>
            </a:r>
            <a:r>
              <a:rPr lang="it-IT" sz="2800" b="1" dirty="0"/>
              <a:t>Legge delle XII Tavole </a:t>
            </a:r>
            <a:r>
              <a:rPr lang="it-IT" sz="2800" dirty="0"/>
              <a:t>(451-450 a.C.) </a:t>
            </a:r>
          </a:p>
          <a:p>
            <a:pPr marL="0" indent="0" algn="just">
              <a:buNone/>
            </a:pPr>
            <a:r>
              <a:rPr lang="it-IT" sz="2800" dirty="0"/>
              <a:t>	c) </a:t>
            </a:r>
            <a:r>
              <a:rPr lang="it-IT" sz="2800" b="1" i="1" dirty="0" err="1"/>
              <a:t>Leges</a:t>
            </a:r>
            <a:r>
              <a:rPr lang="it-IT" sz="2800" b="1" i="1" dirty="0"/>
              <a:t> </a:t>
            </a:r>
            <a:r>
              <a:rPr lang="it-IT" sz="2800" dirty="0"/>
              <a:t>(</a:t>
            </a:r>
            <a:r>
              <a:rPr lang="it-IT" sz="2800" i="1" dirty="0" err="1"/>
              <a:t>publicae</a:t>
            </a:r>
            <a:r>
              <a:rPr lang="it-IT" sz="2800" i="1" dirty="0"/>
              <a:t> </a:t>
            </a:r>
            <a:r>
              <a:rPr lang="it-IT" sz="2800" dirty="0"/>
              <a:t>o </a:t>
            </a:r>
            <a:r>
              <a:rPr lang="it-IT" sz="2800" i="1" dirty="0" err="1"/>
              <a:t>rogatae</a:t>
            </a:r>
            <a:r>
              <a:rPr lang="it-IT" sz="2800" dirty="0"/>
              <a:t>)</a:t>
            </a:r>
            <a:r>
              <a:rPr lang="it-IT" sz="2800" i="1" dirty="0"/>
              <a:t> </a:t>
            </a:r>
            <a:r>
              <a:rPr lang="it-IT" sz="2800" dirty="0"/>
              <a:t>+ </a:t>
            </a:r>
            <a:r>
              <a:rPr lang="it-IT" sz="2800" b="1" dirty="0"/>
              <a:t>plebisciti </a:t>
            </a:r>
            <a:r>
              <a:rPr lang="it-IT" sz="2800" dirty="0"/>
              <a:t>(equiparati alle leggi nel 286 a.C.)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Si applica il processo delle </a:t>
            </a:r>
            <a:r>
              <a:rPr lang="it-IT" sz="2800" i="1" dirty="0" err="1"/>
              <a:t>legis</a:t>
            </a:r>
            <a:r>
              <a:rPr lang="it-IT" sz="2800" i="1" dirty="0"/>
              <a:t> </a:t>
            </a:r>
            <a:r>
              <a:rPr lang="it-IT" sz="2800" i="1" dirty="0" err="1"/>
              <a:t>actiones</a:t>
            </a:r>
            <a:r>
              <a:rPr lang="it-IT" sz="2800" i="1" dirty="0"/>
              <a:t>.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367 a.C. creazione del pretore urbano</a:t>
            </a:r>
          </a:p>
          <a:p>
            <a:pPr algn="just"/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309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D8FC7-F07B-C24A-98BD-F9A64D42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317" y="154823"/>
            <a:ext cx="4750676" cy="4571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7A3A45-96EF-6D4D-A822-F8940EF5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Riprodu</a:t>
            </a:r>
            <a:r>
              <a:rPr lang="it-IT" dirty="0"/>
              <a:t>-</a:t>
            </a:r>
            <a:br>
              <a:rPr lang="it-IT" dirty="0"/>
            </a:br>
            <a:r>
              <a:rPr lang="it-IT" dirty="0"/>
              <a:t>zione</a:t>
            </a:r>
            <a:br>
              <a:rPr lang="it-IT" dirty="0"/>
            </a:br>
            <a:r>
              <a:rPr lang="it-IT" dirty="0"/>
              <a:t>della</a:t>
            </a:r>
            <a:br>
              <a:rPr lang="it-IT" dirty="0"/>
            </a:br>
            <a:r>
              <a:rPr lang="it-IT" dirty="0"/>
              <a:t>prima </a:t>
            </a:r>
            <a:br>
              <a:rPr lang="it-IT" dirty="0"/>
            </a:br>
            <a:r>
              <a:rPr lang="it-IT" dirty="0"/>
              <a:t>delle </a:t>
            </a:r>
          </a:p>
          <a:p>
            <a:r>
              <a:rPr lang="it-IT" dirty="0"/>
              <a:t>XII Tavole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2BA3A85-5926-0B4E-A486-1551634393F6}"/>
              </a:ext>
            </a:extLst>
          </p:cNvPr>
          <p:cNvSpPr txBox="1">
            <a:spLocks/>
          </p:cNvSpPr>
          <p:nvPr/>
        </p:nvSpPr>
        <p:spPr bwMode="black">
          <a:xfrm>
            <a:off x="2589212" y="109104"/>
            <a:ext cx="8911687" cy="4571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/>
              <a:t>Riprodu-</a:t>
            </a:r>
            <a:br>
              <a:rPr lang="it-IT" sz="1800"/>
            </a:br>
            <a:r>
              <a:rPr lang="it-IT" sz="1800"/>
              <a:t>zione</a:t>
            </a:r>
            <a:br>
              <a:rPr lang="it-IT" sz="1800"/>
            </a:br>
            <a:r>
              <a:rPr lang="it-IT" sz="1800"/>
              <a:t>della</a:t>
            </a:r>
            <a:br>
              <a:rPr lang="it-IT" sz="1800"/>
            </a:br>
            <a:r>
              <a:rPr lang="it-IT" sz="1800"/>
              <a:t>prima </a:t>
            </a:r>
            <a:br>
              <a:rPr lang="it-IT" sz="1800"/>
            </a:br>
            <a:r>
              <a:rPr lang="it-IT" sz="1800"/>
              <a:t>Tavola</a:t>
            </a:r>
            <a:endParaRPr lang="it-IT" sz="18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D52A41-B290-AE4D-AE3C-E269866E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54823"/>
            <a:ext cx="5202620" cy="62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0B53B64-82CD-364F-B5B3-D3B4EB0FC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136" y="126124"/>
            <a:ext cx="7729728" cy="1460938"/>
          </a:xfrm>
        </p:spPr>
        <p:txBody>
          <a:bodyPr/>
          <a:lstStyle/>
          <a:p>
            <a:pPr>
              <a:defRPr/>
            </a:pPr>
            <a:r>
              <a:rPr lang="it-IT" altLang="it-IT" sz="4000" dirty="0">
                <a:solidFill>
                  <a:srgbClr val="FF0000"/>
                </a:solidFill>
              </a:rPr>
              <a:t>LA </a:t>
            </a:r>
            <a:r>
              <a:rPr lang="it-IT" altLang="it-IT" sz="4000" dirty="0" err="1">
                <a:solidFill>
                  <a:srgbClr val="FF0000"/>
                </a:solidFill>
              </a:rPr>
              <a:t>LEGGe</a:t>
            </a:r>
            <a:r>
              <a:rPr lang="it-IT" altLang="it-IT" sz="4000" dirty="0">
                <a:solidFill>
                  <a:srgbClr val="FF0000"/>
                </a:solidFill>
              </a:rPr>
              <a:t> DELLE XII TAVOLE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E755D04-2A17-AC46-A897-42635461F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700214"/>
            <a:ext cx="11540358" cy="49688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600" dirty="0"/>
              <a:t>Abbracciano ogni campo del diritto: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600" dirty="0"/>
              <a:t>Per il </a:t>
            </a:r>
            <a:r>
              <a:rPr lang="it-IT" altLang="it-IT" sz="2600" i="1" u="sng" dirty="0">
                <a:solidFill>
                  <a:srgbClr val="FF3300"/>
                </a:solidFill>
              </a:rPr>
              <a:t>diritto di famiglia</a:t>
            </a:r>
            <a:r>
              <a:rPr lang="it-IT" altLang="it-IT" sz="2600" i="1" u="sng" dirty="0"/>
              <a:t> </a:t>
            </a:r>
            <a:r>
              <a:rPr lang="it-IT" altLang="it-IT" sz="2600" dirty="0"/>
              <a:t>viene limitata la potestà del </a:t>
            </a:r>
            <a:r>
              <a:rPr lang="it-IT" altLang="it-IT" sz="2600" i="1" dirty="0"/>
              <a:t>pater </a:t>
            </a:r>
            <a:r>
              <a:rPr lang="it-IT" altLang="it-IT" sz="2600" i="1" dirty="0" err="1"/>
              <a:t>familias</a:t>
            </a:r>
            <a:r>
              <a:rPr lang="it-IT" altLang="it-IT" sz="2600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600" dirty="0"/>
              <a:t>Riguardo al </a:t>
            </a:r>
            <a:r>
              <a:rPr lang="it-IT" altLang="it-IT" sz="2600" i="1" u="sng" dirty="0">
                <a:solidFill>
                  <a:srgbClr val="FF3300"/>
                </a:solidFill>
              </a:rPr>
              <a:t>diritto di </a:t>
            </a:r>
            <a:r>
              <a:rPr lang="it-IT" altLang="it-IT" sz="2600" i="1" u="sng" dirty="0">
                <a:solidFill>
                  <a:srgbClr val="FF3300"/>
                </a:solidFill>
                <a:hlinkClick r:id="rId3"/>
              </a:rPr>
              <a:t>successione</a:t>
            </a:r>
            <a:r>
              <a:rPr lang="it-IT" altLang="it-IT" sz="2600" dirty="0"/>
              <a:t> viene riconosciuta la libertà di fare testamento e viene stabilito a quali parenti e in quale ordine doveva essere spartita l’eredità nel caso in cui il defunto non avesse lasciato il testamento.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600" dirty="0"/>
              <a:t>Per il </a:t>
            </a:r>
            <a:r>
              <a:rPr lang="it-IT" altLang="it-IT" sz="2600" i="1" u="sng" dirty="0">
                <a:solidFill>
                  <a:srgbClr val="FF3300"/>
                </a:solidFill>
              </a:rPr>
              <a:t>diritto penale</a:t>
            </a:r>
            <a:r>
              <a:rPr lang="it-IT" altLang="it-IT" sz="2600" dirty="0"/>
              <a:t> in alcuni casi vale ancora la legge del taglione.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600" dirty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600" dirty="0"/>
              <a:t>In sostanza queste leggi erano conservatrici e favorevoli alle classi più abbienti, però per il semplice fatto di essere scritte assicuravano la certezza del diritto.</a:t>
            </a:r>
          </a:p>
        </p:txBody>
      </p:sp>
    </p:spTree>
    <p:extLst>
      <p:ext uri="{BB962C8B-B14F-4D97-AF65-F5344CB8AC3E}">
        <p14:creationId xmlns:p14="http://schemas.microsoft.com/office/powerpoint/2010/main" val="14867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E174F-ADBD-4F43-977C-85E7ACC3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0717"/>
            <a:ext cx="7729728" cy="1303283"/>
          </a:xfrm>
        </p:spPr>
        <p:txBody>
          <a:bodyPr/>
          <a:lstStyle/>
          <a:p>
            <a:r>
              <a:rPr lang="it-IT" b="1" dirty="0"/>
              <a:t>DIRITTO PRECLASSICO </a:t>
            </a:r>
            <a:br>
              <a:rPr lang="it-IT" b="1" dirty="0"/>
            </a:br>
            <a:r>
              <a:rPr lang="it-IT" b="1" dirty="0"/>
              <a:t>(242 a.C. – 23 a.C.)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431770-865E-CF48-9247-7341343A9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" y="1524000"/>
            <a:ext cx="10899228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Al </a:t>
            </a:r>
            <a:r>
              <a:rPr lang="it-IT" sz="2800" i="1" dirty="0" err="1"/>
              <a:t>ius</a:t>
            </a:r>
            <a:r>
              <a:rPr lang="it-IT" sz="2800" i="1" dirty="0"/>
              <a:t> civile </a:t>
            </a:r>
            <a:r>
              <a:rPr lang="it-IT" sz="2800" dirty="0"/>
              <a:t>si affianca il </a:t>
            </a:r>
            <a:r>
              <a:rPr lang="it-IT" sz="2800" b="1" i="1" u="sng" dirty="0" err="1"/>
              <a:t>ius</a:t>
            </a:r>
            <a:r>
              <a:rPr lang="it-IT" sz="2800" b="1" i="1" u="sng" dirty="0"/>
              <a:t> </a:t>
            </a:r>
            <a:r>
              <a:rPr lang="it-IT" sz="2800" b="1" i="1" u="sng" dirty="0" err="1"/>
              <a:t>honorarium</a:t>
            </a:r>
            <a:r>
              <a:rPr lang="it-IT" sz="2800" b="1" u="sng" dirty="0"/>
              <a:t> </a:t>
            </a:r>
            <a:r>
              <a:rPr lang="it-IT" sz="2800" dirty="0"/>
              <a:t>creato dai pretori:</a:t>
            </a:r>
          </a:p>
          <a:p>
            <a:pPr marL="0" indent="0" algn="just">
              <a:buNone/>
            </a:pPr>
            <a:r>
              <a:rPr lang="it-IT" sz="2800" dirty="0"/>
              <a:t> </a:t>
            </a:r>
          </a:p>
          <a:p>
            <a:pPr lvl="0" algn="just"/>
            <a:r>
              <a:rPr lang="it-IT" sz="2800" dirty="0"/>
              <a:t>PRETORE URBANO: 367 a.C. (ha </a:t>
            </a:r>
            <a:r>
              <a:rPr lang="it-IT" sz="2800" i="1" dirty="0" err="1"/>
              <a:t>iurisdictio</a:t>
            </a:r>
            <a:r>
              <a:rPr lang="it-IT" sz="2800" dirty="0"/>
              <a:t> tra cittadini)</a:t>
            </a:r>
          </a:p>
          <a:p>
            <a:pPr algn="just"/>
            <a:endParaRPr lang="it-IT" sz="2800" dirty="0"/>
          </a:p>
          <a:p>
            <a:pPr lvl="0" algn="just"/>
            <a:r>
              <a:rPr lang="it-IT" sz="2800" dirty="0"/>
              <a:t>PRETORE PEREGRINO 242 (ha </a:t>
            </a:r>
            <a:r>
              <a:rPr lang="it-IT" sz="2800" i="1" dirty="0" err="1"/>
              <a:t>iurisdictio</a:t>
            </a:r>
            <a:r>
              <a:rPr lang="it-IT" sz="2800" dirty="0"/>
              <a:t> tra cittadini e stranieri o tra stranieri)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Nasce il processo formulare (</a:t>
            </a:r>
            <a:r>
              <a:rPr lang="it-IT" sz="2800" i="1" dirty="0"/>
              <a:t>per </a:t>
            </a:r>
            <a:r>
              <a:rPr lang="it-IT" sz="2800" i="1" dirty="0" err="1"/>
              <a:t>formulas</a:t>
            </a:r>
            <a:r>
              <a:rPr lang="it-IT" sz="2800" dirty="0"/>
              <a:t>).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971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330A2-D3E9-F146-BD58-FBF16595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7655"/>
            <a:ext cx="7729728" cy="1124607"/>
          </a:xfrm>
        </p:spPr>
        <p:txBody>
          <a:bodyPr/>
          <a:lstStyle/>
          <a:p>
            <a:r>
              <a:rPr lang="it-IT" dirty="0"/>
              <a:t>PRETORE URBANO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0F1A3-F116-854A-B2FC-6F2EA9E44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618593"/>
            <a:ext cx="11372194" cy="4950373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Si tratta di un magistrato della Repubblica, creato nel </a:t>
            </a:r>
            <a:r>
              <a:rPr lang="it-IT" sz="3200" b="1" dirty="0"/>
              <a:t>367 a.C</a:t>
            </a:r>
            <a:r>
              <a:rPr lang="it-IT" sz="3200" dirty="0"/>
              <a:t>., come collega minore dei consoli, quindi magistrato </a:t>
            </a:r>
            <a:r>
              <a:rPr lang="it-IT" sz="3200" i="1" dirty="0" err="1"/>
              <a:t>cum</a:t>
            </a:r>
            <a:r>
              <a:rPr lang="it-IT" sz="3200" i="1" dirty="0"/>
              <a:t> imperio</a:t>
            </a:r>
            <a:r>
              <a:rPr lang="it-IT" sz="3200" dirty="0"/>
              <a:t>, eletto ogni anno dai comizi centuriati. Dura in carica un anno. </a:t>
            </a:r>
          </a:p>
          <a:p>
            <a:pPr algn="just"/>
            <a:r>
              <a:rPr lang="it-IT" sz="3200" dirty="0"/>
              <a:t>Ha loro stesso </a:t>
            </a:r>
            <a:r>
              <a:rPr lang="it-IT" sz="3200" i="1" dirty="0" err="1"/>
              <a:t>imperium</a:t>
            </a:r>
            <a:r>
              <a:rPr lang="it-IT" sz="3200" i="1" dirty="0"/>
              <a:t> </a:t>
            </a:r>
            <a:r>
              <a:rPr lang="it-IT" sz="3200" dirty="0"/>
              <a:t>dei consoli, ma una </a:t>
            </a:r>
            <a:r>
              <a:rPr lang="it-IT" sz="3200" i="1" dirty="0" err="1"/>
              <a:t>potestas</a:t>
            </a:r>
            <a:r>
              <a:rPr lang="it-IT" sz="3200" dirty="0"/>
              <a:t> minore, di modo che è soggetto alla loro </a:t>
            </a:r>
            <a:r>
              <a:rPr lang="it-IT" sz="3200" i="1" dirty="0" err="1"/>
              <a:t>intercessio</a:t>
            </a:r>
            <a:r>
              <a:rPr lang="it-IT" sz="3200" dirty="0"/>
              <a:t>. </a:t>
            </a:r>
          </a:p>
          <a:p>
            <a:pPr algn="just"/>
            <a:r>
              <a:rPr lang="it-IT" sz="3200" dirty="0"/>
              <a:t>È stato introdotto però con la specifica competenza di esercitare la </a:t>
            </a:r>
            <a:r>
              <a:rPr lang="it-IT" sz="3200" i="1" dirty="0" err="1"/>
              <a:t>iurisdictio</a:t>
            </a:r>
            <a:r>
              <a:rPr lang="it-IT" sz="3200" i="1" dirty="0"/>
              <a:t> inter </a:t>
            </a:r>
            <a:r>
              <a:rPr lang="it-IT" sz="3200" i="1" dirty="0" err="1"/>
              <a:t>cives</a:t>
            </a:r>
            <a:r>
              <a:rPr lang="it-IT" sz="3200" dirty="0"/>
              <a:t>, cioè determinare la norma da applicare al rapporto concreto sottoposto alla sua cognizione.</a:t>
            </a:r>
          </a:p>
        </p:txBody>
      </p:sp>
    </p:spTree>
    <p:extLst>
      <p:ext uri="{BB962C8B-B14F-4D97-AF65-F5344CB8AC3E}">
        <p14:creationId xmlns:p14="http://schemas.microsoft.com/office/powerpoint/2010/main" val="1244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15896</TotalTime>
  <Words>2044</Words>
  <Application>Microsoft Macintosh PowerPoint</Application>
  <PresentationFormat>Widescreen</PresentationFormat>
  <Paragraphs>149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 MT</vt:lpstr>
      <vt:lpstr>Symbol</vt:lpstr>
      <vt:lpstr>Times New Roman</vt:lpstr>
      <vt:lpstr>Pacco</vt:lpstr>
      <vt:lpstr>ISTITUZIONI DI DIRITTO ROMANO </vt:lpstr>
      <vt:lpstr>ARCO TEMPORALE DI RIFERIMENTO</vt:lpstr>
      <vt:lpstr>PERIODIZZAZIONE  DI DIRITTO PUBBLICO</vt:lpstr>
      <vt:lpstr>PERIODIZZAZIONE  DI DIRITTO PRIVATO</vt:lpstr>
      <vt:lpstr>DIRITTO ARCAICO (754 – 242 a.C.) </vt:lpstr>
      <vt:lpstr>Presentazione standard di PowerPoint</vt:lpstr>
      <vt:lpstr>LA LEGGe DELLE XII TAVOLE</vt:lpstr>
      <vt:lpstr>DIRITTO PRECLASSICO  (242 a.C. – 23 a.C.) </vt:lpstr>
      <vt:lpstr>PRETORE URBANO</vt:lpstr>
      <vt:lpstr>PRETORE PEREGRINO</vt:lpstr>
      <vt:lpstr>FIDES BONA</vt:lpstr>
      <vt:lpstr>IUS GENTIUM</vt:lpstr>
      <vt:lpstr>IUS CIVILE – IUS HONORARIUM</vt:lpstr>
      <vt:lpstr>DIRITTO CLASSICO (23 a.C. – 235 d.C.) </vt:lpstr>
      <vt:lpstr>ACCENTRAMENTO DELLE FONTI</vt:lpstr>
      <vt:lpstr>FONTI DI PRODUZIONE  DEL DIRITTO ROMANO</vt:lpstr>
      <vt:lpstr>ISTITUZIONI DI GAIO</vt:lpstr>
      <vt:lpstr>Presentazione standard di PowerPoint</vt:lpstr>
      <vt:lpstr>DIRITTO POSTCLASSICO  (235 d.C. – 565 d.C.) </vt:lpstr>
      <vt:lpstr>COMPILAZIONI di IURA e LEGES</vt:lpstr>
      <vt:lpstr>Codice Teodosiano (TEODOSIO II)</vt:lpstr>
      <vt:lpstr>L’imperatore Giustiniano</vt:lpstr>
      <vt:lpstr>CORPUS IURIS CIVILIS</vt:lpstr>
      <vt:lpstr>CORPUS IURIS CIVILIS </vt:lpstr>
      <vt:lpstr>PRIMO CODICE pubblicato nel 529 </vt:lpstr>
      <vt:lpstr>DIGESTA O PANDECTAE 533 (digerere)                   (pandekomai)</vt:lpstr>
      <vt:lpstr>Presentazione standard di PowerPoint</vt:lpstr>
      <vt:lpstr>Presentazione standard di PowerPoint</vt:lpstr>
      <vt:lpstr>INSTITUTIONES 533 </vt:lpstr>
      <vt:lpstr>Presentazione standard di PowerPoint</vt:lpstr>
      <vt:lpstr>CODEX (REPETITAE PRAELECTIONIS) 534</vt:lpstr>
      <vt:lpstr>Presentazione standard di PowerPoint</vt:lpstr>
      <vt:lpstr>NOVELLAE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ISTITUZIONI  DI DIRITTO ROMANO   Prof. Paola Lambrini </dc:title>
  <dc:creator>Utente di Microsoft Office</dc:creator>
  <cp:lastModifiedBy>Utente di Microsoft Office</cp:lastModifiedBy>
  <cp:revision>56</cp:revision>
  <dcterms:created xsi:type="dcterms:W3CDTF">2018-09-26T06:44:37Z</dcterms:created>
  <dcterms:modified xsi:type="dcterms:W3CDTF">2021-07-25T15:22:59Z</dcterms:modified>
</cp:coreProperties>
</file>