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57" r:id="rId4"/>
    <p:sldId id="261" r:id="rId5"/>
    <p:sldId id="259" r:id="rId6"/>
    <p:sldId id="262" r:id="rId7"/>
    <p:sldId id="263" r:id="rId8"/>
    <p:sldId id="276" r:id="rId9"/>
    <p:sldId id="277" r:id="rId10"/>
    <p:sldId id="278" r:id="rId11"/>
    <p:sldId id="264" r:id="rId12"/>
    <p:sldId id="301" r:id="rId13"/>
    <p:sldId id="300" r:id="rId14"/>
    <p:sldId id="265" r:id="rId15"/>
    <p:sldId id="266" r:id="rId16"/>
    <p:sldId id="267" r:id="rId17"/>
    <p:sldId id="268" r:id="rId18"/>
    <p:sldId id="302" r:id="rId19"/>
    <p:sldId id="303" r:id="rId20"/>
    <p:sldId id="269" r:id="rId21"/>
    <p:sldId id="270" r:id="rId22"/>
    <p:sldId id="307" r:id="rId23"/>
    <p:sldId id="271" r:id="rId24"/>
    <p:sldId id="294" r:id="rId25"/>
    <p:sldId id="296" r:id="rId26"/>
    <p:sldId id="299" r:id="rId27"/>
    <p:sldId id="295" r:id="rId28"/>
    <p:sldId id="297" r:id="rId29"/>
    <p:sldId id="298" r:id="rId30"/>
    <p:sldId id="279" r:id="rId31"/>
    <p:sldId id="304" r:id="rId32"/>
    <p:sldId id="305" r:id="rId33"/>
    <p:sldId id="306" r:id="rId34"/>
    <p:sldId id="285"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43"/>
  </p:normalViewPr>
  <p:slideViewPr>
    <p:cSldViewPr snapToGrid="0" snapToObjects="1">
      <p:cViewPr varScale="1">
        <p:scale>
          <a:sx n="121" d="100"/>
          <a:sy n="121" d="100"/>
        </p:scale>
        <p:origin x="200" y="3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12/18/21</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‹N›</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
Secondo livello
Terzo livello
Quarto livello
Quinto livello</a:t>
            </a:r>
            <a:endParaRPr lang="en-US" dirty="0"/>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it-IT"/>
              <a:t>Modifica gli stili del testo dello schema
Secondo livello
Terzo livello
Quarto livello
Quinto livello</a:t>
            </a:r>
            <a:endParaRPr lang="en-US" dirty="0"/>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it-IT"/>
              <a:t>Fare clic per modificare lo stile del titolo dello schema</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it-IT"/>
              <a:t>Modifica gli stili del testo dello schema
Secondo livello
Terzo livello
Quarto livello
Quinto livello</a:t>
            </a:r>
            <a:endParaRPr lang="en-US" dirty="0"/>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8" name="Title 1"/>
          <p:cNvSpPr>
            <a:spLocks noGrp="1"/>
          </p:cNvSpPr>
          <p:nvPr>
            <p:ph type="title"/>
          </p:nvPr>
        </p:nvSpPr>
        <p:spPr>
          <a:xfrm>
            <a:off x="685801" y="609600"/>
            <a:ext cx="10131425" cy="1456267"/>
          </a:xfrm>
        </p:spPr>
        <p:txBody>
          <a:bodyPr/>
          <a:lstStyle/>
          <a:p>
            <a:r>
              <a:rPr lang="it-IT"/>
              <a:t>Fare clic per modificare lo stile del titolo dello schema</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nchor="ct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it-IT"/>
              <a:t>Modifica gli stili del testo dello schema
Secondo livello
Terzo livello
Quarto livello
Quinto livello</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it-IT"/>
              <a:t>Modifica gli stili del testo dello schema
Secondo livello
Terzo livello
Quarto livello
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12/18/21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12/18/21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it-IT"/>
              <a:t>Fare clic per modificare lo stile del titolo dello schema</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12/18/21</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1AFCE6-F92C-A04B-B07E-11919526E2F4}"/>
              </a:ext>
            </a:extLst>
          </p:cNvPr>
          <p:cNvSpPr>
            <a:spLocks noGrp="1"/>
          </p:cNvSpPr>
          <p:nvPr>
            <p:ph type="ctrTitle"/>
          </p:nvPr>
        </p:nvSpPr>
        <p:spPr/>
        <p:txBody>
          <a:bodyPr>
            <a:normAutofit/>
          </a:bodyPr>
          <a:lstStyle/>
          <a:p>
            <a:pPr algn="ctr"/>
            <a:r>
              <a:rPr lang="it-IT" sz="6000" dirty="0"/>
              <a:t>SUCCESSIONI</a:t>
            </a:r>
          </a:p>
        </p:txBody>
      </p:sp>
      <p:sp>
        <p:nvSpPr>
          <p:cNvPr id="3" name="Sottotitolo 2">
            <a:extLst>
              <a:ext uri="{FF2B5EF4-FFF2-40B4-BE49-F238E27FC236}">
                <a16:creationId xmlns:a16="http://schemas.microsoft.com/office/drawing/2014/main" id="{E1C90A03-9061-7147-8CD8-A5FD1B4A4E01}"/>
              </a:ext>
            </a:extLst>
          </p:cNvPr>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41044847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18B9B9-9F7D-F549-B923-B9D56EFEBA44}"/>
              </a:ext>
            </a:extLst>
          </p:cNvPr>
          <p:cNvSpPr>
            <a:spLocks noGrp="1"/>
          </p:cNvSpPr>
          <p:nvPr>
            <p:ph type="title"/>
          </p:nvPr>
        </p:nvSpPr>
        <p:spPr/>
        <p:txBody>
          <a:bodyPr/>
          <a:lstStyle/>
          <a:p>
            <a:r>
              <a:rPr lang="it-IT" dirty="0"/>
              <a:t>MADRE-FIGLIO</a:t>
            </a:r>
            <a:br>
              <a:rPr lang="it-IT" dirty="0"/>
            </a:br>
            <a:endParaRPr lang="it-IT" dirty="0"/>
          </a:p>
        </p:txBody>
      </p:sp>
      <p:sp>
        <p:nvSpPr>
          <p:cNvPr id="3" name="Segnaposto contenuto 2">
            <a:extLst>
              <a:ext uri="{FF2B5EF4-FFF2-40B4-BE49-F238E27FC236}">
                <a16:creationId xmlns:a16="http://schemas.microsoft.com/office/drawing/2014/main" id="{8FF94A47-FC22-F34F-B48C-5AB905BBB306}"/>
              </a:ext>
            </a:extLst>
          </p:cNvPr>
          <p:cNvSpPr>
            <a:spLocks noGrp="1"/>
          </p:cNvSpPr>
          <p:nvPr>
            <p:ph idx="1"/>
          </p:nvPr>
        </p:nvSpPr>
        <p:spPr>
          <a:xfrm>
            <a:off x="685801" y="1639615"/>
            <a:ext cx="10131425" cy="4677102"/>
          </a:xfrm>
        </p:spPr>
        <p:txBody>
          <a:bodyPr>
            <a:normAutofit/>
          </a:bodyPr>
          <a:lstStyle/>
          <a:p>
            <a:pPr algn="just"/>
            <a:r>
              <a:rPr lang="it-IT" sz="2800" u="sng" dirty="0"/>
              <a:t>Senatoconsulto Tertulliano </a:t>
            </a:r>
            <a:r>
              <a:rPr lang="it-IT" sz="2800" dirty="0"/>
              <a:t>(sotto Adriano): dispone che la madre con </a:t>
            </a:r>
            <a:r>
              <a:rPr lang="it-IT" sz="2800" i="1" dirty="0" err="1"/>
              <a:t>ius</a:t>
            </a:r>
            <a:r>
              <a:rPr lang="it-IT" sz="2800" i="1" dirty="0"/>
              <a:t> </a:t>
            </a:r>
            <a:r>
              <a:rPr lang="it-IT" sz="2800" i="1" dirty="0" err="1"/>
              <a:t>liberorum</a:t>
            </a:r>
            <a:r>
              <a:rPr lang="it-IT" sz="2800" dirty="0"/>
              <a:t> possa succedere ai figli maschi.</a:t>
            </a:r>
          </a:p>
          <a:p>
            <a:pPr marL="0" indent="0" algn="just">
              <a:buNone/>
            </a:pPr>
            <a:endParaRPr lang="it-IT" sz="2800" dirty="0"/>
          </a:p>
          <a:p>
            <a:pPr algn="just"/>
            <a:r>
              <a:rPr lang="it-IT" sz="2800" u="sng" dirty="0"/>
              <a:t>Senatoconsulto </a:t>
            </a:r>
            <a:r>
              <a:rPr lang="it-IT" sz="2800" u="sng" dirty="0" err="1"/>
              <a:t>Orfiziano</a:t>
            </a:r>
            <a:r>
              <a:rPr lang="it-IT" sz="2800" dirty="0"/>
              <a:t> (178 d.C.): prevede che il figlio possa succedere alla madre.</a:t>
            </a:r>
          </a:p>
          <a:p>
            <a:pPr algn="just"/>
            <a:endParaRPr lang="it-IT" sz="2800" dirty="0"/>
          </a:p>
        </p:txBody>
      </p:sp>
    </p:spTree>
    <p:extLst>
      <p:ext uri="{BB962C8B-B14F-4D97-AF65-F5344CB8AC3E}">
        <p14:creationId xmlns:p14="http://schemas.microsoft.com/office/powerpoint/2010/main" val="2018174081"/>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9E802E-BC1B-FB45-8297-C0A7F42D131E}"/>
              </a:ext>
            </a:extLst>
          </p:cNvPr>
          <p:cNvSpPr>
            <a:spLocks noGrp="1"/>
          </p:cNvSpPr>
          <p:nvPr>
            <p:ph type="title"/>
          </p:nvPr>
        </p:nvSpPr>
        <p:spPr>
          <a:xfrm>
            <a:off x="685801" y="241739"/>
            <a:ext cx="10131425" cy="1524000"/>
          </a:xfrm>
        </p:spPr>
        <p:txBody>
          <a:bodyPr>
            <a:normAutofit fontScale="90000"/>
          </a:bodyPr>
          <a:lstStyle/>
          <a:p>
            <a:pPr algn="ctr"/>
            <a:r>
              <a:rPr lang="it-IT" b="1" dirty="0"/>
              <a:t>SUCCESSIONE LEGITTIMA PRETORIA:</a:t>
            </a:r>
            <a:br>
              <a:rPr lang="it-IT" dirty="0"/>
            </a:br>
            <a:r>
              <a:rPr lang="it-IT" b="1" i="1" u="sng" dirty="0"/>
              <a:t>BONORUM POSSESSIO SINE TABULIS</a:t>
            </a:r>
            <a:br>
              <a:rPr lang="it-IT" dirty="0"/>
            </a:br>
            <a:endParaRPr lang="it-IT" dirty="0"/>
          </a:p>
        </p:txBody>
      </p:sp>
      <p:sp>
        <p:nvSpPr>
          <p:cNvPr id="3" name="Segnaposto contenuto 2">
            <a:extLst>
              <a:ext uri="{FF2B5EF4-FFF2-40B4-BE49-F238E27FC236}">
                <a16:creationId xmlns:a16="http://schemas.microsoft.com/office/drawing/2014/main" id="{08B4AE6A-E1FB-D342-9F84-81A27CFD19A6}"/>
              </a:ext>
            </a:extLst>
          </p:cNvPr>
          <p:cNvSpPr>
            <a:spLocks noGrp="1"/>
          </p:cNvSpPr>
          <p:nvPr>
            <p:ph idx="1"/>
          </p:nvPr>
        </p:nvSpPr>
        <p:spPr>
          <a:xfrm>
            <a:off x="685801" y="1671145"/>
            <a:ext cx="11285482" cy="4729655"/>
          </a:xfrm>
        </p:spPr>
        <p:txBody>
          <a:bodyPr>
            <a:normAutofit fontScale="92500"/>
          </a:bodyPr>
          <a:lstStyle/>
          <a:p>
            <a:pPr marL="0" indent="0" algn="just">
              <a:buNone/>
            </a:pPr>
            <a:r>
              <a:rPr lang="it-IT" sz="2800" b="1" dirty="0"/>
              <a:t>4 CLASSI DI SUCCESSIBILI (NON </a:t>
            </a:r>
            <a:r>
              <a:rPr lang="it-IT" sz="2800" b="1" i="1" dirty="0"/>
              <a:t>HEREDES </a:t>
            </a:r>
            <a:r>
              <a:rPr lang="it-IT" sz="2800" b="1" dirty="0"/>
              <a:t>MA </a:t>
            </a:r>
            <a:r>
              <a:rPr lang="it-IT" sz="2800" b="1" i="1" dirty="0"/>
              <a:t>POSSESSORES</a:t>
            </a:r>
            <a:r>
              <a:rPr lang="it-IT" sz="2800" b="1" dirty="0"/>
              <a:t> DELL’EREDITA’):</a:t>
            </a:r>
          </a:p>
          <a:p>
            <a:pPr algn="just"/>
            <a:r>
              <a:rPr lang="it-IT" sz="2800" dirty="0"/>
              <a:t>1) </a:t>
            </a:r>
            <a:r>
              <a:rPr lang="it-IT" sz="2800" i="1" u="sng" dirty="0"/>
              <a:t>LIBERI</a:t>
            </a:r>
            <a:r>
              <a:rPr lang="it-IT" sz="2800" i="1" dirty="0"/>
              <a:t>: </a:t>
            </a:r>
            <a:r>
              <a:rPr lang="it-IT" sz="2800" dirty="0"/>
              <a:t>I figli (</a:t>
            </a:r>
            <a:r>
              <a:rPr lang="it-IT" sz="2800" i="1" dirty="0"/>
              <a:t>sui </a:t>
            </a:r>
            <a:r>
              <a:rPr lang="it-IT" sz="2800" dirty="0"/>
              <a:t>e </a:t>
            </a:r>
            <a:r>
              <a:rPr lang="it-IT" sz="2800" i="1" dirty="0"/>
              <a:t>emancipati</a:t>
            </a:r>
            <a:r>
              <a:rPr lang="it-IT" sz="2800" dirty="0"/>
              <a:t>, questi ultimi, però, solo se figli naturali e previa </a:t>
            </a:r>
            <a:r>
              <a:rPr lang="it-IT" sz="2800" i="1" dirty="0"/>
              <a:t>COLLATIO</a:t>
            </a:r>
            <a:r>
              <a:rPr lang="it-IT" sz="2800" dirty="0"/>
              <a:t>)</a:t>
            </a:r>
          </a:p>
          <a:p>
            <a:pPr algn="just"/>
            <a:r>
              <a:rPr lang="it-IT" sz="2800" dirty="0"/>
              <a:t>2) </a:t>
            </a:r>
            <a:r>
              <a:rPr lang="it-IT" sz="2800" i="1" u="sng" dirty="0"/>
              <a:t>LEGITIMI </a:t>
            </a:r>
            <a:r>
              <a:rPr lang="it-IT" sz="2800" dirty="0"/>
              <a:t>(gli </a:t>
            </a:r>
            <a:r>
              <a:rPr lang="it-IT" sz="2800" i="1" dirty="0" err="1"/>
              <a:t>heredes</a:t>
            </a:r>
            <a:r>
              <a:rPr lang="it-IT" sz="2800" i="1" dirty="0"/>
              <a:t> </a:t>
            </a:r>
            <a:r>
              <a:rPr lang="it-IT" sz="2800" i="1" dirty="0" err="1"/>
              <a:t>legitimi</a:t>
            </a:r>
            <a:r>
              <a:rPr lang="it-IT" sz="2800" dirty="0"/>
              <a:t>, ovvero coloro che erano già riconosciuti eredi per il </a:t>
            </a:r>
            <a:r>
              <a:rPr lang="it-IT" sz="2800" i="1" dirty="0" err="1"/>
              <a:t>ius</a:t>
            </a:r>
            <a:r>
              <a:rPr lang="it-IT" sz="2800" i="1" dirty="0"/>
              <a:t> civile</a:t>
            </a:r>
            <a:r>
              <a:rPr lang="it-IT" sz="2800" dirty="0"/>
              <a:t>)</a:t>
            </a:r>
          </a:p>
          <a:p>
            <a:pPr algn="just"/>
            <a:r>
              <a:rPr lang="it-IT" sz="2800" dirty="0"/>
              <a:t>3) </a:t>
            </a:r>
            <a:r>
              <a:rPr lang="it-IT" sz="2800" i="1" u="sng" dirty="0"/>
              <a:t>COGNATI</a:t>
            </a:r>
            <a:r>
              <a:rPr lang="it-IT" sz="2800" u="sng" dirty="0"/>
              <a:t> </a:t>
            </a:r>
            <a:r>
              <a:rPr lang="it-IT" sz="2800" dirty="0"/>
              <a:t>(tutti i parenti di sangue sia in linea maschile sia in linea femminile)</a:t>
            </a:r>
          </a:p>
          <a:p>
            <a:pPr algn="just"/>
            <a:r>
              <a:rPr lang="it-IT" sz="2800" dirty="0"/>
              <a:t>4) </a:t>
            </a:r>
            <a:r>
              <a:rPr lang="it-IT" sz="2800" i="1" u="sng" dirty="0"/>
              <a:t>VIR ET UXOR </a:t>
            </a:r>
            <a:r>
              <a:rPr lang="it-IT" sz="2800" dirty="0"/>
              <a:t>(moglie e marito; ci si riferiva ai matrimoni </a:t>
            </a:r>
            <a:r>
              <a:rPr lang="it-IT" sz="2800" i="1" dirty="0"/>
              <a:t>sine </a:t>
            </a:r>
            <a:r>
              <a:rPr lang="it-IT" sz="2800" i="1" dirty="0" err="1"/>
              <a:t>manu</a:t>
            </a:r>
            <a:r>
              <a:rPr lang="it-IT" sz="2800" dirty="0"/>
              <a:t>).</a:t>
            </a:r>
          </a:p>
          <a:p>
            <a:pPr algn="just"/>
            <a:endParaRPr lang="it-IT" sz="2600" dirty="0"/>
          </a:p>
          <a:p>
            <a:pPr algn="just"/>
            <a:r>
              <a:rPr lang="it-IT" sz="2600" dirty="0"/>
              <a:t>La si chiede con l’i</a:t>
            </a:r>
            <a:r>
              <a:rPr lang="it-IT" sz="2600" b="1" dirty="0"/>
              <a:t>nterdetto </a:t>
            </a:r>
            <a:r>
              <a:rPr lang="it-IT" sz="2600" b="1" i="1" dirty="0"/>
              <a:t>quorum </a:t>
            </a:r>
            <a:r>
              <a:rPr lang="it-IT" sz="2600" b="1" i="1" dirty="0" err="1"/>
              <a:t>bonorum</a:t>
            </a:r>
            <a:endParaRPr lang="it-IT" sz="2600" dirty="0"/>
          </a:p>
          <a:p>
            <a:endParaRPr lang="it-IT" dirty="0"/>
          </a:p>
        </p:txBody>
      </p:sp>
    </p:spTree>
    <p:extLst>
      <p:ext uri="{BB962C8B-B14F-4D97-AF65-F5344CB8AC3E}">
        <p14:creationId xmlns:p14="http://schemas.microsoft.com/office/powerpoint/2010/main" val="1806786903"/>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A52934-BCA7-B040-B6E2-6158776085F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195785D-503C-744D-B234-AB5DECF8E367}"/>
              </a:ext>
            </a:extLst>
          </p:cNvPr>
          <p:cNvSpPr>
            <a:spLocks noGrp="1"/>
          </p:cNvSpPr>
          <p:nvPr>
            <p:ph idx="1"/>
          </p:nvPr>
        </p:nvSpPr>
        <p:spPr/>
        <p:txBody>
          <a:bodyPr>
            <a:normAutofit/>
          </a:bodyPr>
          <a:lstStyle/>
          <a:p>
            <a:pPr algn="just"/>
            <a:r>
              <a:rPr lang="it-IT" sz="3200" dirty="0"/>
              <a:t>In caso di conflitto tra erede e </a:t>
            </a:r>
            <a:r>
              <a:rPr lang="it-IT" sz="3200" i="1" dirty="0" err="1"/>
              <a:t>bonorum</a:t>
            </a:r>
            <a:r>
              <a:rPr lang="it-IT" sz="3200" i="1" dirty="0"/>
              <a:t> </a:t>
            </a:r>
            <a:r>
              <a:rPr lang="it-IT" sz="3200" i="1" dirty="0" err="1"/>
              <a:t>possessor</a:t>
            </a:r>
            <a:r>
              <a:rPr lang="it-IT" sz="3200" dirty="0"/>
              <a:t> si concede spesso a quest’ultimo (soprattutto se si tratta di </a:t>
            </a:r>
            <a:r>
              <a:rPr lang="it-IT" sz="3200" i="1" dirty="0" err="1"/>
              <a:t>bonorum</a:t>
            </a:r>
            <a:r>
              <a:rPr lang="it-IT" sz="3200" i="1" dirty="0"/>
              <a:t> </a:t>
            </a:r>
            <a:r>
              <a:rPr lang="it-IT" sz="3200" i="1" dirty="0" err="1"/>
              <a:t>possessor</a:t>
            </a:r>
            <a:r>
              <a:rPr lang="it-IT" sz="3200" dirty="0"/>
              <a:t> che viene prima dell’erede civile nell’ordine edittale) l’</a:t>
            </a:r>
            <a:r>
              <a:rPr lang="it-IT" sz="3200" i="1" dirty="0" err="1"/>
              <a:t>exceptio</a:t>
            </a:r>
            <a:r>
              <a:rPr lang="it-IT" sz="3200" i="1" dirty="0"/>
              <a:t> doli </a:t>
            </a:r>
            <a:r>
              <a:rPr lang="it-IT" sz="3200" i="1" dirty="0" err="1"/>
              <a:t>generalis</a:t>
            </a:r>
            <a:r>
              <a:rPr lang="it-IT" sz="3200" dirty="0"/>
              <a:t> contro l’</a:t>
            </a:r>
            <a:r>
              <a:rPr lang="it-IT" sz="3200" i="1" dirty="0" err="1"/>
              <a:t>hereditatis</a:t>
            </a:r>
            <a:r>
              <a:rPr lang="it-IT" sz="3200" i="1" dirty="0"/>
              <a:t> </a:t>
            </a:r>
            <a:r>
              <a:rPr lang="it-IT" sz="3200" i="1" dirty="0" err="1"/>
              <a:t>petitio</a:t>
            </a:r>
            <a:r>
              <a:rPr lang="it-IT" sz="3200" i="1" dirty="0"/>
              <a:t> </a:t>
            </a:r>
            <a:r>
              <a:rPr lang="it-IT" sz="3200" dirty="0"/>
              <a:t>del primo e si parla di </a:t>
            </a:r>
            <a:r>
              <a:rPr lang="it-IT" sz="3200" i="1" dirty="0" err="1"/>
              <a:t>bonorum</a:t>
            </a:r>
            <a:r>
              <a:rPr lang="it-IT" sz="3200" i="1" dirty="0"/>
              <a:t> </a:t>
            </a:r>
            <a:r>
              <a:rPr lang="it-IT" sz="3200" i="1" dirty="0" err="1"/>
              <a:t>possessio</a:t>
            </a:r>
            <a:r>
              <a:rPr lang="it-IT" sz="3200" i="1" dirty="0"/>
              <a:t> </a:t>
            </a:r>
            <a:r>
              <a:rPr lang="it-IT" sz="3200" i="1" dirty="0" err="1"/>
              <a:t>cum</a:t>
            </a:r>
            <a:r>
              <a:rPr lang="it-IT" sz="3200" i="1" dirty="0"/>
              <a:t> re</a:t>
            </a:r>
            <a:r>
              <a:rPr lang="it-IT" sz="3200" dirty="0"/>
              <a:t>.</a:t>
            </a:r>
          </a:p>
        </p:txBody>
      </p:sp>
    </p:spTree>
    <p:extLst>
      <p:ext uri="{BB962C8B-B14F-4D97-AF65-F5344CB8AC3E}">
        <p14:creationId xmlns:p14="http://schemas.microsoft.com/office/powerpoint/2010/main" val="15195343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B5FE2D-8ECD-5143-8C61-287C9341E0B0}"/>
              </a:ext>
            </a:extLst>
          </p:cNvPr>
          <p:cNvSpPr>
            <a:spLocks noGrp="1"/>
          </p:cNvSpPr>
          <p:nvPr>
            <p:ph type="title"/>
          </p:nvPr>
        </p:nvSpPr>
        <p:spPr/>
        <p:txBody>
          <a:bodyPr/>
          <a:lstStyle/>
          <a:p>
            <a:pPr algn="ctr"/>
            <a:r>
              <a:rPr lang="it-IT" dirty="0"/>
              <a:t>PATTI SUCCESSORI VIETATI</a:t>
            </a:r>
          </a:p>
        </p:txBody>
      </p:sp>
      <p:sp>
        <p:nvSpPr>
          <p:cNvPr id="3" name="Segnaposto contenuto 2">
            <a:extLst>
              <a:ext uri="{FF2B5EF4-FFF2-40B4-BE49-F238E27FC236}">
                <a16:creationId xmlns:a16="http://schemas.microsoft.com/office/drawing/2014/main" id="{0581C7E6-4EC0-8149-8C76-3DD96634236D}"/>
              </a:ext>
            </a:extLst>
          </p:cNvPr>
          <p:cNvSpPr>
            <a:spLocks noGrp="1"/>
          </p:cNvSpPr>
          <p:nvPr>
            <p:ph idx="1"/>
          </p:nvPr>
        </p:nvSpPr>
        <p:spPr>
          <a:xfrm>
            <a:off x="685801" y="2142067"/>
            <a:ext cx="10131425" cy="4437409"/>
          </a:xfrm>
        </p:spPr>
        <p:txBody>
          <a:bodyPr>
            <a:normAutofit/>
          </a:bodyPr>
          <a:lstStyle/>
          <a:p>
            <a:pPr algn="just"/>
            <a:r>
              <a:rPr lang="it-IT" sz="2800" dirty="0"/>
              <a:t>Per disporre delle proprie sostanze si può fare testamento.</a:t>
            </a:r>
          </a:p>
          <a:p>
            <a:pPr algn="just"/>
            <a:r>
              <a:rPr lang="it-IT" sz="2800" dirty="0"/>
              <a:t>Sono vietati i </a:t>
            </a:r>
            <a:r>
              <a:rPr lang="it-IT" sz="2800" b="1" dirty="0"/>
              <a:t>patti successori</a:t>
            </a:r>
            <a:r>
              <a:rPr lang="it-IT" sz="2800" dirty="0"/>
              <a:t>, cioè qualunque accordo tra privati diretto a regolare in vita la successione a titolo universale di un soggetto. </a:t>
            </a:r>
          </a:p>
          <a:p>
            <a:pPr algn="just"/>
            <a:r>
              <a:rPr lang="it-IT" sz="2800" dirty="0"/>
              <a:t>Sono considerati nulli perché contrari ai </a:t>
            </a:r>
            <a:r>
              <a:rPr lang="it-IT" sz="2800" i="1" dirty="0"/>
              <a:t>boni </a:t>
            </a:r>
            <a:r>
              <a:rPr lang="it-IT" sz="2800" i="1" dirty="0" err="1"/>
              <a:t>mores</a:t>
            </a:r>
            <a:r>
              <a:rPr lang="it-IT" sz="2800" dirty="0"/>
              <a:t>, in quanto si vuole che gli atti di disposizione delle proprie sostanze siano solo atti di ultima volontà e quindi liberamente revocabili fino all’ultimo istante di vita.</a:t>
            </a:r>
          </a:p>
          <a:p>
            <a:endParaRPr lang="it-IT" dirty="0"/>
          </a:p>
        </p:txBody>
      </p:sp>
    </p:spTree>
    <p:extLst>
      <p:ext uri="{BB962C8B-B14F-4D97-AF65-F5344CB8AC3E}">
        <p14:creationId xmlns:p14="http://schemas.microsoft.com/office/powerpoint/2010/main" val="39453885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693104E-4A07-6148-9148-CAC4A302167E}"/>
              </a:ext>
            </a:extLst>
          </p:cNvPr>
          <p:cNvSpPr>
            <a:spLocks noGrp="1"/>
          </p:cNvSpPr>
          <p:nvPr>
            <p:ph type="title"/>
          </p:nvPr>
        </p:nvSpPr>
        <p:spPr>
          <a:xfrm>
            <a:off x="685801" y="336332"/>
            <a:ext cx="10131425" cy="1229709"/>
          </a:xfrm>
        </p:spPr>
        <p:txBody>
          <a:bodyPr/>
          <a:lstStyle/>
          <a:p>
            <a:pPr algn="ctr"/>
            <a:r>
              <a:rPr lang="it-IT" b="1" dirty="0"/>
              <a:t>SUCCESSIONE TESTAMENTARIA</a:t>
            </a:r>
            <a:endParaRPr lang="it-IT" dirty="0"/>
          </a:p>
        </p:txBody>
      </p:sp>
      <p:sp>
        <p:nvSpPr>
          <p:cNvPr id="3" name="Segnaposto contenuto 2">
            <a:extLst>
              <a:ext uri="{FF2B5EF4-FFF2-40B4-BE49-F238E27FC236}">
                <a16:creationId xmlns:a16="http://schemas.microsoft.com/office/drawing/2014/main" id="{BA1C51CA-F526-774D-A41C-579A07364DA3}"/>
              </a:ext>
            </a:extLst>
          </p:cNvPr>
          <p:cNvSpPr>
            <a:spLocks noGrp="1"/>
          </p:cNvSpPr>
          <p:nvPr>
            <p:ph idx="1"/>
          </p:nvPr>
        </p:nvSpPr>
        <p:spPr>
          <a:xfrm>
            <a:off x="685801" y="1723697"/>
            <a:ext cx="10131425" cy="5023944"/>
          </a:xfrm>
        </p:spPr>
        <p:txBody>
          <a:bodyPr/>
          <a:lstStyle/>
          <a:p>
            <a:pPr algn="just"/>
            <a:r>
              <a:rPr lang="it-IT" sz="2800" dirty="0"/>
              <a:t>Il testamento è un negozio unilaterale, </a:t>
            </a:r>
            <a:r>
              <a:rPr lang="it-IT" sz="2800" i="1" dirty="0" err="1"/>
              <a:t>mortis</a:t>
            </a:r>
            <a:r>
              <a:rPr lang="it-IT" sz="2800" i="1" dirty="0"/>
              <a:t> causa,</a:t>
            </a:r>
            <a:r>
              <a:rPr lang="it-IT" sz="2800" dirty="0"/>
              <a:t> personalissimo.</a:t>
            </a:r>
          </a:p>
          <a:p>
            <a:pPr algn="just"/>
            <a:r>
              <a:rPr lang="it-IT" sz="2800" dirty="0"/>
              <a:t>Il testatore deve necessariamente essere titolare non solo della capacità giuridica ma anche di quella d’agire. </a:t>
            </a:r>
          </a:p>
          <a:p>
            <a:pPr algn="just"/>
            <a:r>
              <a:rPr lang="it-IT" sz="2800" dirty="0"/>
              <a:t>Il testamento può contenere varie disposizioni (legati, manomissioni, nomina di tutore, fedecommessi), ma non può prescindere da un’istituzione di erede: </a:t>
            </a:r>
            <a:r>
              <a:rPr lang="it-IT" sz="2800" b="1" i="1" u="sng" dirty="0" err="1"/>
              <a:t>Heredis</a:t>
            </a:r>
            <a:r>
              <a:rPr lang="it-IT" sz="2800" b="1" i="1" u="sng" dirty="0"/>
              <a:t> </a:t>
            </a:r>
            <a:r>
              <a:rPr lang="it-IT" sz="2800" b="1" i="1" u="sng" dirty="0" err="1"/>
              <a:t>institutio</a:t>
            </a:r>
            <a:r>
              <a:rPr lang="it-IT" sz="2800" b="1" i="1" u="sng" dirty="0"/>
              <a:t> est caput et </a:t>
            </a:r>
            <a:r>
              <a:rPr lang="it-IT" sz="2800" b="1" i="1" u="sng" dirty="0" err="1"/>
              <a:t>fundamentum</a:t>
            </a:r>
            <a:r>
              <a:rPr lang="it-IT" sz="2800" b="1" i="1" u="sng" dirty="0"/>
              <a:t> </a:t>
            </a:r>
            <a:r>
              <a:rPr lang="it-IT" sz="2800" b="1" i="1" u="sng" dirty="0" err="1"/>
              <a:t>totius</a:t>
            </a:r>
            <a:r>
              <a:rPr lang="it-IT" sz="2800" b="1" i="1" u="sng" dirty="0"/>
              <a:t> testamenti.</a:t>
            </a:r>
            <a:endParaRPr lang="it-IT" sz="2800" b="1" u="sng" dirty="0"/>
          </a:p>
          <a:p>
            <a:pPr algn="just"/>
            <a:endParaRPr lang="it-IT" dirty="0"/>
          </a:p>
        </p:txBody>
      </p:sp>
    </p:spTree>
    <p:extLst>
      <p:ext uri="{BB962C8B-B14F-4D97-AF65-F5344CB8AC3E}">
        <p14:creationId xmlns:p14="http://schemas.microsoft.com/office/powerpoint/2010/main" val="2792456461"/>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18372F-9C24-D24F-B0BF-5B49A05C7E92}"/>
              </a:ext>
            </a:extLst>
          </p:cNvPr>
          <p:cNvSpPr>
            <a:spLocks noGrp="1"/>
          </p:cNvSpPr>
          <p:nvPr>
            <p:ph type="title"/>
          </p:nvPr>
        </p:nvSpPr>
        <p:spPr>
          <a:xfrm>
            <a:off x="685801" y="73572"/>
            <a:ext cx="10131425" cy="1240221"/>
          </a:xfrm>
        </p:spPr>
        <p:txBody>
          <a:bodyPr/>
          <a:lstStyle/>
          <a:p>
            <a:pPr algn="ctr"/>
            <a:r>
              <a:rPr lang="it-IT" b="1" dirty="0"/>
              <a:t>TIPI DI TESTAMENTO CIVILE</a:t>
            </a:r>
            <a:endParaRPr lang="it-IT" dirty="0"/>
          </a:p>
        </p:txBody>
      </p:sp>
      <p:sp>
        <p:nvSpPr>
          <p:cNvPr id="3" name="Segnaposto contenuto 2">
            <a:extLst>
              <a:ext uri="{FF2B5EF4-FFF2-40B4-BE49-F238E27FC236}">
                <a16:creationId xmlns:a16="http://schemas.microsoft.com/office/drawing/2014/main" id="{1AD32CBD-7B73-2940-A0E6-D783A4F1177E}"/>
              </a:ext>
            </a:extLst>
          </p:cNvPr>
          <p:cNvSpPr>
            <a:spLocks noGrp="1"/>
          </p:cNvSpPr>
          <p:nvPr>
            <p:ph idx="1"/>
          </p:nvPr>
        </p:nvSpPr>
        <p:spPr>
          <a:xfrm>
            <a:off x="462455" y="1618593"/>
            <a:ext cx="11237639" cy="4845269"/>
          </a:xfrm>
        </p:spPr>
        <p:txBody>
          <a:bodyPr>
            <a:normAutofit/>
          </a:bodyPr>
          <a:lstStyle/>
          <a:p>
            <a:pPr algn="just"/>
            <a:r>
              <a:rPr lang="it-IT" sz="3200" dirty="0"/>
              <a:t>1) </a:t>
            </a:r>
            <a:r>
              <a:rPr lang="it-IT" sz="3200" i="1" dirty="0"/>
              <a:t>TESTAMENTUM CALATIS COMITIIS</a:t>
            </a:r>
            <a:r>
              <a:rPr lang="it-IT" sz="3200" dirty="0"/>
              <a:t>: orale, davanti ai comizi curiati;</a:t>
            </a:r>
          </a:p>
          <a:p>
            <a:pPr algn="just"/>
            <a:r>
              <a:rPr lang="it-IT" sz="3200" dirty="0"/>
              <a:t>2) </a:t>
            </a:r>
            <a:r>
              <a:rPr lang="it-IT" sz="3200" i="1" dirty="0"/>
              <a:t>TESTAMENTUM IN PROCINCTU</a:t>
            </a:r>
            <a:r>
              <a:rPr lang="it-IT" sz="3200" dirty="0"/>
              <a:t>: orale, davanti all’esercito schierato;</a:t>
            </a:r>
          </a:p>
          <a:p>
            <a:pPr algn="just"/>
            <a:r>
              <a:rPr lang="it-IT" sz="3200" dirty="0"/>
              <a:t>3) </a:t>
            </a:r>
            <a:r>
              <a:rPr lang="it-IT" sz="3200" i="1" dirty="0"/>
              <a:t>MANCIPATIO FAMILIAE: </a:t>
            </a:r>
            <a:r>
              <a:rPr lang="it-IT" sz="2800" dirty="0"/>
              <a:t>si tratta di un negozio fiduciario; il </a:t>
            </a:r>
            <a:r>
              <a:rPr lang="it-IT" sz="2800" i="1" dirty="0" err="1"/>
              <a:t>familiae</a:t>
            </a:r>
            <a:r>
              <a:rPr lang="it-IT" sz="2800" i="1" dirty="0"/>
              <a:t> </a:t>
            </a:r>
            <a:r>
              <a:rPr lang="it-IT" sz="2800" i="1" dirty="0" err="1"/>
              <a:t>emptor</a:t>
            </a:r>
            <a:r>
              <a:rPr lang="it-IT" sz="2800" i="1" dirty="0"/>
              <a:t> </a:t>
            </a:r>
            <a:r>
              <a:rPr lang="it-IT" sz="2800" dirty="0"/>
              <a:t>è una comparsa fittizia. Il testatore effettua di solito (per ragioni di segretezza) una </a:t>
            </a:r>
            <a:r>
              <a:rPr lang="it-IT" sz="2800" i="1" dirty="0" err="1"/>
              <a:t>nuncupatio</a:t>
            </a:r>
            <a:r>
              <a:rPr lang="it-IT" sz="2800" i="1" dirty="0"/>
              <a:t> </a:t>
            </a:r>
            <a:r>
              <a:rPr lang="it-IT" sz="2800" dirty="0"/>
              <a:t>di rinvio alle tavole testamentarie che tiene in mano.</a:t>
            </a:r>
            <a:r>
              <a:rPr lang="it-IT" sz="3200" dirty="0"/>
              <a:t>  </a:t>
            </a:r>
            <a:r>
              <a:rPr lang="it-IT" sz="3200" dirty="0" err="1"/>
              <a:t>Diventarà</a:t>
            </a:r>
            <a:r>
              <a:rPr lang="it-IT" sz="3200" dirty="0"/>
              <a:t> poi il </a:t>
            </a:r>
            <a:r>
              <a:rPr lang="it-IT" sz="3200" i="1" u="sng" dirty="0"/>
              <a:t>TESTAMENTUM PER AES ET LIBRAM</a:t>
            </a:r>
            <a:endParaRPr lang="it-IT" sz="3200" dirty="0"/>
          </a:p>
          <a:p>
            <a:pPr algn="just"/>
            <a:endParaRPr lang="it-IT" sz="3200" dirty="0"/>
          </a:p>
        </p:txBody>
      </p:sp>
    </p:spTree>
    <p:extLst>
      <p:ext uri="{BB962C8B-B14F-4D97-AF65-F5344CB8AC3E}">
        <p14:creationId xmlns:p14="http://schemas.microsoft.com/office/powerpoint/2010/main" val="1106988916"/>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47C581-4293-394D-BC5A-DC5E06293965}"/>
              </a:ext>
            </a:extLst>
          </p:cNvPr>
          <p:cNvSpPr>
            <a:spLocks noGrp="1"/>
          </p:cNvSpPr>
          <p:nvPr>
            <p:ph type="title"/>
          </p:nvPr>
        </p:nvSpPr>
        <p:spPr/>
        <p:txBody>
          <a:bodyPr/>
          <a:lstStyle/>
          <a:p>
            <a:pPr algn="ctr"/>
            <a:r>
              <a:rPr lang="it-IT" b="1" dirty="0"/>
              <a:t>TESTAMENTO PRETORIO: </a:t>
            </a:r>
            <a:br>
              <a:rPr lang="it-IT" b="1" dirty="0"/>
            </a:br>
            <a:r>
              <a:rPr lang="it-IT" i="1" dirty="0"/>
              <a:t>BONORUM POSSESSIO SECUNDUM TABULAS </a:t>
            </a:r>
            <a:endParaRPr lang="it-IT" dirty="0"/>
          </a:p>
        </p:txBody>
      </p:sp>
      <p:sp>
        <p:nvSpPr>
          <p:cNvPr id="3" name="Segnaposto contenuto 2">
            <a:extLst>
              <a:ext uri="{FF2B5EF4-FFF2-40B4-BE49-F238E27FC236}">
                <a16:creationId xmlns:a16="http://schemas.microsoft.com/office/drawing/2014/main" id="{A5255FA9-987A-4C4D-8339-EB407EBE4473}"/>
              </a:ext>
            </a:extLst>
          </p:cNvPr>
          <p:cNvSpPr>
            <a:spLocks noGrp="1"/>
          </p:cNvSpPr>
          <p:nvPr>
            <p:ph idx="1"/>
          </p:nvPr>
        </p:nvSpPr>
        <p:spPr/>
        <p:txBody>
          <a:bodyPr/>
          <a:lstStyle/>
          <a:p>
            <a:pPr marL="0" indent="0">
              <a:buNone/>
            </a:pPr>
            <a:r>
              <a:rPr lang="it-IT" sz="3200" i="1" dirty="0" err="1"/>
              <a:t>Tabulae</a:t>
            </a:r>
            <a:r>
              <a:rPr lang="it-IT" sz="3200" i="1" dirty="0"/>
              <a:t> </a:t>
            </a:r>
            <a:r>
              <a:rPr lang="it-IT" sz="3200" dirty="0"/>
              <a:t>scritte munite di 7 sigilli (</a:t>
            </a:r>
            <a:r>
              <a:rPr lang="it-IT" sz="3200" i="1" dirty="0" err="1"/>
              <a:t>familiae</a:t>
            </a:r>
            <a:r>
              <a:rPr lang="it-IT" sz="3200" i="1" dirty="0"/>
              <a:t> </a:t>
            </a:r>
            <a:r>
              <a:rPr lang="it-IT" sz="3200" i="1" dirty="0" err="1"/>
              <a:t>emptor</a:t>
            </a:r>
            <a:r>
              <a:rPr lang="it-IT" sz="3200" i="1" dirty="0"/>
              <a:t>, </a:t>
            </a:r>
            <a:r>
              <a:rPr lang="it-IT" sz="3200" i="1" dirty="0" err="1"/>
              <a:t>libripens</a:t>
            </a:r>
            <a:r>
              <a:rPr lang="it-IT" sz="3200" dirty="0"/>
              <a:t> e 5 testimoni puberi romani) e della sottoscrizione del testatore. </a:t>
            </a:r>
          </a:p>
          <a:p>
            <a:pPr marL="0" indent="0">
              <a:buNone/>
            </a:pPr>
            <a:r>
              <a:rPr lang="it-IT" sz="3200" dirty="0"/>
              <a:t>Atto scritto </a:t>
            </a:r>
            <a:r>
              <a:rPr lang="it-IT" sz="3200" i="1" dirty="0"/>
              <a:t>ad </a:t>
            </a:r>
            <a:r>
              <a:rPr lang="it-IT" sz="3200" i="1" dirty="0" err="1"/>
              <a:t>substantiam</a:t>
            </a:r>
            <a:r>
              <a:rPr lang="it-IT" sz="3200" dirty="0"/>
              <a:t>.</a:t>
            </a:r>
            <a:endParaRPr lang="it-IT" sz="3200" i="1" dirty="0"/>
          </a:p>
          <a:p>
            <a:endParaRPr lang="it-IT" dirty="0"/>
          </a:p>
        </p:txBody>
      </p:sp>
    </p:spTree>
    <p:extLst>
      <p:ext uri="{BB962C8B-B14F-4D97-AF65-F5344CB8AC3E}">
        <p14:creationId xmlns:p14="http://schemas.microsoft.com/office/powerpoint/2010/main" val="1215506898"/>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A12A35-748E-6D44-A1EF-DEA0B569E7B3}"/>
              </a:ext>
            </a:extLst>
          </p:cNvPr>
          <p:cNvSpPr>
            <a:spLocks noGrp="1"/>
          </p:cNvSpPr>
          <p:nvPr>
            <p:ph type="title"/>
          </p:nvPr>
        </p:nvSpPr>
        <p:spPr>
          <a:xfrm>
            <a:off x="685801" y="609600"/>
            <a:ext cx="10131425" cy="945931"/>
          </a:xfrm>
        </p:spPr>
        <p:txBody>
          <a:bodyPr>
            <a:normAutofit fontScale="90000"/>
          </a:bodyPr>
          <a:lstStyle/>
          <a:p>
            <a:pPr algn="ctr"/>
            <a:r>
              <a:rPr lang="it-IT" dirty="0"/>
              <a:t>SUCCESSIONE NECESSARIA FORMALE: diseredazione</a:t>
            </a:r>
          </a:p>
        </p:txBody>
      </p:sp>
      <p:sp>
        <p:nvSpPr>
          <p:cNvPr id="3" name="Segnaposto contenuto 2">
            <a:extLst>
              <a:ext uri="{FF2B5EF4-FFF2-40B4-BE49-F238E27FC236}">
                <a16:creationId xmlns:a16="http://schemas.microsoft.com/office/drawing/2014/main" id="{0BBB47BE-B13B-BB43-AACE-F78E14C5F39E}"/>
              </a:ext>
            </a:extLst>
          </p:cNvPr>
          <p:cNvSpPr>
            <a:spLocks noGrp="1"/>
          </p:cNvSpPr>
          <p:nvPr>
            <p:ph idx="1"/>
          </p:nvPr>
        </p:nvSpPr>
        <p:spPr>
          <a:xfrm>
            <a:off x="685801" y="1849821"/>
            <a:ext cx="10131425" cy="5008179"/>
          </a:xfrm>
        </p:spPr>
        <p:txBody>
          <a:bodyPr>
            <a:noAutofit/>
          </a:bodyPr>
          <a:lstStyle/>
          <a:p>
            <a:pPr algn="just"/>
            <a:r>
              <a:rPr lang="it-IT" sz="2800" b="1" i="1" u="sng" dirty="0"/>
              <a:t>Sui </a:t>
            </a:r>
            <a:r>
              <a:rPr lang="it-IT" sz="2800" b="1" i="1" u="sng" dirty="0" err="1"/>
              <a:t>heredes</a:t>
            </a:r>
            <a:r>
              <a:rPr lang="it-IT" sz="2800" b="1" i="1" u="sng" dirty="0"/>
              <a:t> aut </a:t>
            </a:r>
            <a:r>
              <a:rPr lang="it-IT" sz="2800" b="1" i="1" u="sng" dirty="0" err="1"/>
              <a:t>instituendi</a:t>
            </a:r>
            <a:r>
              <a:rPr lang="it-IT" sz="2800" b="1" i="1" u="sng" dirty="0"/>
              <a:t> </a:t>
            </a:r>
            <a:r>
              <a:rPr lang="it-IT" sz="2800" b="1" i="1" u="sng" dirty="0" err="1"/>
              <a:t>sunt</a:t>
            </a:r>
            <a:r>
              <a:rPr lang="it-IT" sz="2800" b="1" i="1" u="sng" dirty="0"/>
              <a:t> aut </a:t>
            </a:r>
            <a:r>
              <a:rPr lang="it-IT" sz="2800" b="1" i="1" u="sng" dirty="0" err="1"/>
              <a:t>exheredandi</a:t>
            </a:r>
            <a:endParaRPr lang="it-IT" sz="2800" b="1" u="sng" dirty="0"/>
          </a:p>
          <a:p>
            <a:pPr algn="just"/>
            <a:r>
              <a:rPr lang="it-IT" sz="2800" dirty="0"/>
              <a:t>La </a:t>
            </a:r>
            <a:r>
              <a:rPr lang="it-IT" sz="2800" i="1" dirty="0" err="1"/>
              <a:t>praeteritio</a:t>
            </a:r>
            <a:r>
              <a:rPr lang="it-IT" sz="2800" i="1" dirty="0"/>
              <a:t> </a:t>
            </a:r>
            <a:r>
              <a:rPr lang="it-IT" sz="2800" dirty="0"/>
              <a:t>di un </a:t>
            </a:r>
            <a:r>
              <a:rPr lang="it-IT" sz="2800" i="1" dirty="0" err="1"/>
              <a:t>suus</a:t>
            </a:r>
            <a:r>
              <a:rPr lang="it-IT" sz="2800" i="1" dirty="0"/>
              <a:t> </a:t>
            </a:r>
            <a:r>
              <a:rPr lang="it-IT" sz="2800" dirty="0"/>
              <a:t>comporta l’invalidità totale del testamento: si passa alla successione intestata.</a:t>
            </a:r>
          </a:p>
          <a:p>
            <a:pPr algn="just"/>
            <a:r>
              <a:rPr lang="it-IT" sz="2800" dirty="0"/>
              <a:t>La </a:t>
            </a:r>
            <a:r>
              <a:rPr lang="it-IT" sz="2800" i="1" dirty="0" err="1"/>
              <a:t>praeteritio</a:t>
            </a:r>
            <a:r>
              <a:rPr lang="it-IT" sz="2800" dirty="0"/>
              <a:t> dei </a:t>
            </a:r>
            <a:r>
              <a:rPr lang="it-IT" sz="2800" i="1" dirty="0" err="1"/>
              <a:t>ceteri</a:t>
            </a:r>
            <a:r>
              <a:rPr lang="it-IT" sz="2800" i="1" dirty="0"/>
              <a:t> sui</a:t>
            </a:r>
            <a:r>
              <a:rPr lang="it-IT" sz="2800" dirty="0"/>
              <a:t> comporta l’invalidità parziale: concorrono all’eredità insieme ai chiamati.</a:t>
            </a:r>
          </a:p>
          <a:p>
            <a:pPr marL="0" indent="0" algn="just">
              <a:buNone/>
            </a:pPr>
            <a:endParaRPr lang="it-IT" sz="2800" dirty="0"/>
          </a:p>
          <a:p>
            <a:pPr algn="just"/>
            <a:endParaRPr lang="it-IT" sz="2800" dirty="0"/>
          </a:p>
        </p:txBody>
      </p:sp>
    </p:spTree>
    <p:extLst>
      <p:ext uri="{BB962C8B-B14F-4D97-AF65-F5344CB8AC3E}">
        <p14:creationId xmlns:p14="http://schemas.microsoft.com/office/powerpoint/2010/main" val="3515923082"/>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1478C1F-CBB5-B44A-B1B2-F55CD3CBBCC5}"/>
              </a:ext>
            </a:extLst>
          </p:cNvPr>
          <p:cNvSpPr>
            <a:spLocks noGrp="1"/>
          </p:cNvSpPr>
          <p:nvPr>
            <p:ph type="title"/>
          </p:nvPr>
        </p:nvSpPr>
        <p:spPr/>
        <p:txBody>
          <a:bodyPr/>
          <a:lstStyle/>
          <a:p>
            <a:pPr algn="ctr"/>
            <a:r>
              <a:rPr lang="it-IT" dirty="0"/>
              <a:t>SUCCESSIONE NECESSARIA FORMALE: </a:t>
            </a:r>
            <a:br>
              <a:rPr lang="it-IT" dirty="0"/>
            </a:br>
            <a:r>
              <a:rPr lang="it-IT" dirty="0"/>
              <a:t>la diseredazione</a:t>
            </a:r>
          </a:p>
        </p:txBody>
      </p:sp>
      <p:sp>
        <p:nvSpPr>
          <p:cNvPr id="3" name="Segnaposto contenuto 2">
            <a:extLst>
              <a:ext uri="{FF2B5EF4-FFF2-40B4-BE49-F238E27FC236}">
                <a16:creationId xmlns:a16="http://schemas.microsoft.com/office/drawing/2014/main" id="{73D1A318-D23C-0D40-925A-CFB92CD46D2E}"/>
              </a:ext>
            </a:extLst>
          </p:cNvPr>
          <p:cNvSpPr>
            <a:spLocks noGrp="1"/>
          </p:cNvSpPr>
          <p:nvPr>
            <p:ph idx="1"/>
          </p:nvPr>
        </p:nvSpPr>
        <p:spPr>
          <a:xfrm>
            <a:off x="685801" y="2142067"/>
            <a:ext cx="10131425" cy="4489961"/>
          </a:xfrm>
        </p:spPr>
        <p:txBody>
          <a:bodyPr/>
          <a:lstStyle/>
          <a:p>
            <a:pPr algn="just"/>
            <a:r>
              <a:rPr lang="it-IT" sz="2800" i="1" dirty="0"/>
              <a:t>Sui </a:t>
            </a:r>
            <a:r>
              <a:rPr lang="it-IT" sz="2800" dirty="0"/>
              <a:t>e </a:t>
            </a:r>
            <a:r>
              <a:rPr lang="it-IT" sz="2800" i="1" dirty="0"/>
              <a:t>postumi sui</a:t>
            </a:r>
            <a:r>
              <a:rPr lang="it-IT" sz="2800" dirty="0"/>
              <a:t> dovevano essere diseredati </a:t>
            </a:r>
            <a:r>
              <a:rPr lang="it-IT" sz="2800" i="1" dirty="0" err="1"/>
              <a:t>nominatim</a:t>
            </a:r>
            <a:r>
              <a:rPr lang="it-IT" sz="2800" dirty="0"/>
              <a:t> (non occorre indicare il nome proprio, ma la qualifica idonea ad identificarlo); la loro </a:t>
            </a:r>
            <a:r>
              <a:rPr lang="it-IT" sz="2800" i="1" dirty="0" err="1"/>
              <a:t>praeteritio</a:t>
            </a:r>
            <a:r>
              <a:rPr lang="it-IT" sz="2800" dirty="0"/>
              <a:t> comportava l’invalidità totale del testamento: si passava alla successione intestata, cui erano chiamati anche i </a:t>
            </a:r>
            <a:r>
              <a:rPr lang="it-IT" sz="2800" i="1" dirty="0" err="1"/>
              <a:t>praeteriti</a:t>
            </a:r>
            <a:r>
              <a:rPr lang="it-IT" sz="2800" i="1" dirty="0"/>
              <a:t>.</a:t>
            </a:r>
            <a:endParaRPr lang="it-IT" sz="2800" dirty="0"/>
          </a:p>
          <a:p>
            <a:pPr algn="just"/>
            <a:r>
              <a:rPr lang="it-IT" sz="2800" i="1" dirty="0" err="1"/>
              <a:t>Ceteri</a:t>
            </a:r>
            <a:r>
              <a:rPr lang="it-IT" sz="2800" i="1" dirty="0"/>
              <a:t> sui</a:t>
            </a:r>
            <a:r>
              <a:rPr lang="it-IT" sz="2800" dirty="0"/>
              <a:t> (figlie, nipoti, </a:t>
            </a:r>
            <a:r>
              <a:rPr lang="it-IT" sz="2800" i="1" dirty="0" err="1"/>
              <a:t>uxor</a:t>
            </a:r>
            <a:r>
              <a:rPr lang="it-IT" sz="2800" i="1" dirty="0"/>
              <a:t> in </a:t>
            </a:r>
            <a:r>
              <a:rPr lang="it-IT" sz="2800" i="1" dirty="0" err="1"/>
              <a:t>manu</a:t>
            </a:r>
            <a:r>
              <a:rPr lang="it-IT" sz="2800" dirty="0"/>
              <a:t>) potevano essere diseredati in modo generico; la loro </a:t>
            </a:r>
            <a:r>
              <a:rPr lang="it-IT" sz="2800" i="1" dirty="0" err="1"/>
              <a:t>praeteritio</a:t>
            </a:r>
            <a:r>
              <a:rPr lang="it-IT" sz="2800" dirty="0"/>
              <a:t> comportava invalidità parziale, nel senso che essi avrebbero comunque concorso all’eredità insieme ai chiamati.</a:t>
            </a:r>
          </a:p>
          <a:p>
            <a:endParaRPr lang="it-IT" dirty="0"/>
          </a:p>
        </p:txBody>
      </p:sp>
    </p:spTree>
    <p:extLst>
      <p:ext uri="{BB962C8B-B14F-4D97-AF65-F5344CB8AC3E}">
        <p14:creationId xmlns:p14="http://schemas.microsoft.com/office/powerpoint/2010/main" val="1876045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6BEB9B-84B6-6044-87C4-D6A27D1D59CD}"/>
              </a:ext>
            </a:extLst>
          </p:cNvPr>
          <p:cNvSpPr>
            <a:spLocks noGrp="1"/>
          </p:cNvSpPr>
          <p:nvPr>
            <p:ph type="title"/>
          </p:nvPr>
        </p:nvSpPr>
        <p:spPr/>
        <p:txBody>
          <a:bodyPr/>
          <a:lstStyle/>
          <a:p>
            <a:pPr algn="ctr"/>
            <a:r>
              <a:rPr lang="it-IT" i="1" dirty="0" err="1"/>
              <a:t>Bonorum</a:t>
            </a:r>
            <a:r>
              <a:rPr lang="it-IT" i="1" dirty="0"/>
              <a:t> </a:t>
            </a:r>
            <a:r>
              <a:rPr lang="it-IT" i="1" dirty="0" err="1"/>
              <a:t>possessio</a:t>
            </a:r>
            <a:r>
              <a:rPr lang="it-IT" i="1" dirty="0"/>
              <a:t> contra </a:t>
            </a:r>
            <a:r>
              <a:rPr lang="it-IT" i="1" dirty="0" err="1"/>
              <a:t>tabulas</a:t>
            </a:r>
            <a:endParaRPr lang="it-IT" i="1" dirty="0"/>
          </a:p>
        </p:txBody>
      </p:sp>
      <p:sp>
        <p:nvSpPr>
          <p:cNvPr id="3" name="Segnaposto contenuto 2">
            <a:extLst>
              <a:ext uri="{FF2B5EF4-FFF2-40B4-BE49-F238E27FC236}">
                <a16:creationId xmlns:a16="http://schemas.microsoft.com/office/drawing/2014/main" id="{5A91173A-1E99-8748-8DD8-0E992115378A}"/>
              </a:ext>
            </a:extLst>
          </p:cNvPr>
          <p:cNvSpPr>
            <a:spLocks noGrp="1"/>
          </p:cNvSpPr>
          <p:nvPr>
            <p:ph idx="1"/>
          </p:nvPr>
        </p:nvSpPr>
        <p:spPr/>
        <p:txBody>
          <a:bodyPr>
            <a:normAutofit/>
          </a:bodyPr>
          <a:lstStyle/>
          <a:p>
            <a:pPr algn="just"/>
            <a:r>
              <a:rPr lang="it-IT" sz="2800" dirty="0"/>
              <a:t>Ai </a:t>
            </a:r>
            <a:r>
              <a:rPr lang="it-IT" sz="2800" i="1" dirty="0"/>
              <a:t>liberi </a:t>
            </a:r>
            <a:r>
              <a:rPr lang="it-IT" sz="2800" dirty="0"/>
              <a:t>(non </a:t>
            </a:r>
            <a:r>
              <a:rPr lang="it-IT" sz="2800" i="1" dirty="0"/>
              <a:t>sui</a:t>
            </a:r>
            <a:r>
              <a:rPr lang="it-IT" sz="2800" dirty="0"/>
              <a:t>) </a:t>
            </a:r>
            <a:r>
              <a:rPr lang="it-IT" sz="2800" i="1" dirty="0" err="1"/>
              <a:t>praeteriti</a:t>
            </a:r>
            <a:r>
              <a:rPr lang="it-IT" sz="2800" i="1" dirty="0"/>
              <a:t> </a:t>
            </a:r>
            <a:r>
              <a:rPr lang="it-IT" sz="2800" dirty="0"/>
              <a:t>il pretore concede la </a:t>
            </a:r>
            <a:r>
              <a:rPr lang="it-IT" sz="2800" i="1" dirty="0" err="1"/>
              <a:t>bonorum</a:t>
            </a:r>
            <a:r>
              <a:rPr lang="it-IT" sz="2800" i="1" dirty="0"/>
              <a:t> </a:t>
            </a:r>
            <a:r>
              <a:rPr lang="it-IT" sz="2800" i="1" dirty="0" err="1"/>
              <a:t>possessio</a:t>
            </a:r>
            <a:r>
              <a:rPr lang="it-IT" sz="2800" i="1" dirty="0"/>
              <a:t> contra </a:t>
            </a:r>
            <a:r>
              <a:rPr lang="it-IT" sz="2800" i="1" dirty="0" err="1"/>
              <a:t>tabulas</a:t>
            </a:r>
            <a:r>
              <a:rPr lang="it-IT" sz="2800" i="1" dirty="0"/>
              <a:t> </a:t>
            </a:r>
            <a:r>
              <a:rPr lang="it-IT" sz="2800" dirty="0"/>
              <a:t>nella misura della quota ad ognuno spettante per diritto pretorio intestato</a:t>
            </a:r>
          </a:p>
        </p:txBody>
      </p:sp>
    </p:spTree>
    <p:extLst>
      <p:ext uri="{BB962C8B-B14F-4D97-AF65-F5344CB8AC3E}">
        <p14:creationId xmlns:p14="http://schemas.microsoft.com/office/powerpoint/2010/main" val="3174607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E3179F-6736-4246-AE0C-FF074D39967D}"/>
              </a:ext>
            </a:extLst>
          </p:cNvPr>
          <p:cNvSpPr>
            <a:spLocks noGrp="1"/>
          </p:cNvSpPr>
          <p:nvPr>
            <p:ph type="title"/>
          </p:nvPr>
        </p:nvSpPr>
        <p:spPr>
          <a:xfrm>
            <a:off x="685801" y="115615"/>
            <a:ext cx="10131425" cy="1418896"/>
          </a:xfrm>
        </p:spPr>
        <p:txBody>
          <a:bodyPr>
            <a:normAutofit fontScale="90000"/>
          </a:bodyPr>
          <a:lstStyle/>
          <a:p>
            <a:pPr algn="ctr"/>
            <a:r>
              <a:rPr lang="it-IT" dirty="0"/>
              <a:t>La trasmissione di posizioni giuridiche soggettive attive e/o passive può essere:</a:t>
            </a:r>
            <a:br>
              <a:rPr lang="it-IT" dirty="0"/>
            </a:br>
            <a:endParaRPr lang="it-IT" dirty="0"/>
          </a:p>
        </p:txBody>
      </p:sp>
      <p:sp>
        <p:nvSpPr>
          <p:cNvPr id="3" name="Segnaposto contenuto 2">
            <a:extLst>
              <a:ext uri="{FF2B5EF4-FFF2-40B4-BE49-F238E27FC236}">
                <a16:creationId xmlns:a16="http://schemas.microsoft.com/office/drawing/2014/main" id="{0BFB85AD-D783-BE44-B6C0-6E01A89BF423}"/>
              </a:ext>
            </a:extLst>
          </p:cNvPr>
          <p:cNvSpPr>
            <a:spLocks noGrp="1"/>
          </p:cNvSpPr>
          <p:nvPr>
            <p:ph idx="1"/>
          </p:nvPr>
        </p:nvSpPr>
        <p:spPr>
          <a:xfrm>
            <a:off x="685800" y="1114097"/>
            <a:ext cx="10528738" cy="6658303"/>
          </a:xfrm>
        </p:spPr>
        <p:txBody>
          <a:bodyPr>
            <a:noAutofit/>
          </a:bodyPr>
          <a:lstStyle/>
          <a:p>
            <a:pPr marL="0" indent="0" algn="just">
              <a:buNone/>
            </a:pPr>
            <a:r>
              <a:rPr lang="it-IT" sz="2800" i="1" dirty="0"/>
              <a:t>Inter </a:t>
            </a:r>
            <a:r>
              <a:rPr lang="it-IT" sz="2800" i="1" dirty="0" err="1"/>
              <a:t>vivos</a:t>
            </a:r>
            <a:r>
              <a:rPr lang="it-IT" sz="2800" dirty="0"/>
              <a:t>: dipende da un negozio giuridico avente efficacia durante la vita delle parti. </a:t>
            </a:r>
          </a:p>
          <a:p>
            <a:pPr marL="0" indent="0" algn="just">
              <a:buNone/>
            </a:pPr>
            <a:r>
              <a:rPr lang="it-IT" sz="2800" i="1" dirty="0" err="1"/>
              <a:t>Mortis</a:t>
            </a:r>
            <a:r>
              <a:rPr lang="it-IT" sz="2800" i="1" dirty="0"/>
              <a:t> causa</a:t>
            </a:r>
            <a:r>
              <a:rPr lang="it-IT" sz="2800" dirty="0"/>
              <a:t>: dipende dalla morte del titolare delle posizioni giuridiche che si trasmettono</a:t>
            </a:r>
          </a:p>
          <a:p>
            <a:pPr marL="0" indent="0" algn="just">
              <a:buNone/>
            </a:pPr>
            <a:endParaRPr lang="it-IT" sz="2800" u="sng" dirty="0"/>
          </a:p>
          <a:p>
            <a:pPr marL="0" indent="0" algn="just">
              <a:buNone/>
            </a:pPr>
            <a:r>
              <a:rPr lang="it-IT" sz="2800" u="sng" dirty="0"/>
              <a:t> A titolo universale</a:t>
            </a:r>
            <a:r>
              <a:rPr lang="it-IT" sz="2800" dirty="0"/>
              <a:t>: si subentra, per intero o per una quota, in un complesso unitariamente considerato e non necessariamente definito di posizioni giuridiche trasmissibili.</a:t>
            </a:r>
          </a:p>
          <a:p>
            <a:pPr marL="0" indent="0" algn="just">
              <a:buNone/>
            </a:pPr>
            <a:r>
              <a:rPr lang="it-IT" sz="2800" u="sng" dirty="0"/>
              <a:t> A titolo particolare</a:t>
            </a:r>
            <a:r>
              <a:rPr lang="it-IT" sz="2800" dirty="0"/>
              <a:t>: si subentra, per intero o per una quota, in singole determinate posizioni giuridiche trasmissibili.</a:t>
            </a:r>
          </a:p>
          <a:p>
            <a:pPr algn="just"/>
            <a:endParaRPr lang="it-IT" sz="2800" dirty="0"/>
          </a:p>
        </p:txBody>
      </p:sp>
    </p:spTree>
    <p:extLst>
      <p:ext uri="{BB962C8B-B14F-4D97-AF65-F5344CB8AC3E}">
        <p14:creationId xmlns:p14="http://schemas.microsoft.com/office/powerpoint/2010/main" val="3049845707"/>
      </p:ext>
    </p:extLst>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29F410-8660-B64F-8107-3BCD9D72A996}"/>
              </a:ext>
            </a:extLst>
          </p:cNvPr>
          <p:cNvSpPr>
            <a:spLocks noGrp="1"/>
          </p:cNvSpPr>
          <p:nvPr>
            <p:ph type="title"/>
          </p:nvPr>
        </p:nvSpPr>
        <p:spPr>
          <a:xfrm>
            <a:off x="685801" y="0"/>
            <a:ext cx="10131425" cy="1608083"/>
          </a:xfrm>
        </p:spPr>
        <p:txBody>
          <a:bodyPr/>
          <a:lstStyle/>
          <a:p>
            <a:pPr algn="ctr"/>
            <a:r>
              <a:rPr lang="it-IT" dirty="0"/>
              <a:t>SUCCESSIONE NECESSARIA MATERIALE</a:t>
            </a:r>
            <a:br>
              <a:rPr lang="it-IT" dirty="0"/>
            </a:br>
            <a:r>
              <a:rPr lang="it-IT" b="1" i="1" u="sng" dirty="0"/>
              <a:t>QUERELA INOFFICIOSI TESTAMENTI</a:t>
            </a:r>
            <a:endParaRPr lang="it-IT" dirty="0"/>
          </a:p>
        </p:txBody>
      </p:sp>
      <p:sp>
        <p:nvSpPr>
          <p:cNvPr id="3" name="Segnaposto contenuto 2">
            <a:extLst>
              <a:ext uri="{FF2B5EF4-FFF2-40B4-BE49-F238E27FC236}">
                <a16:creationId xmlns:a16="http://schemas.microsoft.com/office/drawing/2014/main" id="{A1D724F1-C231-E64C-8041-2BA872F30A11}"/>
              </a:ext>
            </a:extLst>
          </p:cNvPr>
          <p:cNvSpPr>
            <a:spLocks noGrp="1"/>
          </p:cNvSpPr>
          <p:nvPr>
            <p:ph idx="1"/>
          </p:nvPr>
        </p:nvSpPr>
        <p:spPr>
          <a:xfrm>
            <a:off x="357353" y="1608083"/>
            <a:ext cx="11046372" cy="5402317"/>
          </a:xfrm>
        </p:spPr>
        <p:txBody>
          <a:bodyPr>
            <a:noAutofit/>
          </a:bodyPr>
          <a:lstStyle/>
          <a:p>
            <a:pPr algn="just"/>
            <a:r>
              <a:rPr lang="it-IT" sz="2800" dirty="0"/>
              <a:t>Un testatore che avesse escluso dalla propria successione senza valido motivo un figlio o un prossimo congiunto non poteva essere sano di mente e aveva sicuramente violato l’</a:t>
            </a:r>
            <a:r>
              <a:rPr lang="it-IT" sz="2800" i="1" dirty="0" err="1"/>
              <a:t>officium</a:t>
            </a:r>
            <a:r>
              <a:rPr lang="it-IT" sz="2800" i="1" dirty="0"/>
              <a:t> </a:t>
            </a:r>
            <a:r>
              <a:rPr lang="it-IT" sz="2800" i="1" dirty="0" err="1"/>
              <a:t>pietatis</a:t>
            </a:r>
            <a:r>
              <a:rPr lang="it-IT" sz="2800" i="1" dirty="0"/>
              <a:t>; </a:t>
            </a:r>
          </a:p>
          <a:p>
            <a:pPr algn="just"/>
            <a:r>
              <a:rPr lang="it-IT" sz="2800" dirty="0"/>
              <a:t>Sul presupposto del </a:t>
            </a:r>
            <a:r>
              <a:rPr lang="it-IT" sz="2800" i="1" dirty="0"/>
              <a:t>color </a:t>
            </a:r>
            <a:r>
              <a:rPr lang="it-IT" sz="2800" i="1" dirty="0" err="1"/>
              <a:t>insaniae</a:t>
            </a:r>
            <a:r>
              <a:rPr lang="it-IT" sz="2800" dirty="0"/>
              <a:t>, i parenti più stretti (figli, genitori, fratelli e sorelle del defunto) che non fossero stati beneficiati in modo adeguato, cioè con la </a:t>
            </a:r>
            <a:r>
              <a:rPr lang="it-IT" sz="2800" i="1" dirty="0"/>
              <a:t>PORTIO DEBITA</a:t>
            </a:r>
            <a:r>
              <a:rPr lang="it-IT" sz="2800" dirty="0"/>
              <a:t> (almeno ¼ della quota che sarebbe loro spettata </a:t>
            </a:r>
            <a:r>
              <a:rPr lang="it-IT" sz="2800" i="1" dirty="0"/>
              <a:t>ab intestato</a:t>
            </a:r>
            <a:r>
              <a:rPr lang="it-IT" sz="2800" dirty="0"/>
              <a:t>), potevano esperire la </a:t>
            </a:r>
            <a:r>
              <a:rPr lang="it-IT" sz="2800" i="1" dirty="0"/>
              <a:t>QUERELA INOFFICIOSI TESTAMENTI </a:t>
            </a:r>
            <a:r>
              <a:rPr lang="it-IT" sz="2800" dirty="0"/>
              <a:t>contro gli eredi testamentari</a:t>
            </a:r>
          </a:p>
          <a:p>
            <a:pPr algn="just"/>
            <a:r>
              <a:rPr lang="it-IT" sz="2800" dirty="0"/>
              <a:t>Se accolta, comportava l’invalidità del testamento, di modo che si potesse procedere alla successione intestata.</a:t>
            </a:r>
          </a:p>
        </p:txBody>
      </p:sp>
    </p:spTree>
    <p:extLst>
      <p:ext uri="{BB962C8B-B14F-4D97-AF65-F5344CB8AC3E}">
        <p14:creationId xmlns:p14="http://schemas.microsoft.com/office/powerpoint/2010/main" val="2809383962"/>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AEB623-9D18-7246-8986-764B5564215A}"/>
              </a:ext>
            </a:extLst>
          </p:cNvPr>
          <p:cNvSpPr>
            <a:spLocks noGrp="1"/>
          </p:cNvSpPr>
          <p:nvPr>
            <p:ph type="title"/>
          </p:nvPr>
        </p:nvSpPr>
        <p:spPr>
          <a:xfrm>
            <a:off x="685801" y="336331"/>
            <a:ext cx="10131425" cy="924910"/>
          </a:xfrm>
        </p:spPr>
        <p:txBody>
          <a:bodyPr/>
          <a:lstStyle/>
          <a:p>
            <a:pPr algn="ctr"/>
            <a:r>
              <a:rPr lang="it-IT" dirty="0"/>
              <a:t>LEGATI</a:t>
            </a:r>
          </a:p>
        </p:txBody>
      </p:sp>
      <p:sp>
        <p:nvSpPr>
          <p:cNvPr id="3" name="Segnaposto contenuto 2">
            <a:extLst>
              <a:ext uri="{FF2B5EF4-FFF2-40B4-BE49-F238E27FC236}">
                <a16:creationId xmlns:a16="http://schemas.microsoft.com/office/drawing/2014/main" id="{97D24FA0-2B24-4C46-8487-D6C96D6C9625}"/>
              </a:ext>
            </a:extLst>
          </p:cNvPr>
          <p:cNvSpPr>
            <a:spLocks noGrp="1"/>
          </p:cNvSpPr>
          <p:nvPr>
            <p:ph idx="1"/>
          </p:nvPr>
        </p:nvSpPr>
        <p:spPr>
          <a:xfrm>
            <a:off x="685801" y="1744718"/>
            <a:ext cx="10131425" cy="5801710"/>
          </a:xfrm>
        </p:spPr>
        <p:txBody>
          <a:bodyPr>
            <a:noAutofit/>
          </a:bodyPr>
          <a:lstStyle/>
          <a:p>
            <a:pPr algn="just"/>
            <a:r>
              <a:rPr lang="it-IT" sz="3200" dirty="0"/>
              <a:t>Nelle XII Tavole si legge: </a:t>
            </a:r>
            <a:r>
              <a:rPr lang="it-IT" sz="3200" i="1" dirty="0"/>
              <a:t>UTI LEGASSIT SUAE REI ITA IUS ESTO </a:t>
            </a:r>
            <a:r>
              <a:rPr lang="it-IT" sz="3200" dirty="0"/>
              <a:t>= come abbia legato le sue cose, così sia legge.</a:t>
            </a:r>
          </a:p>
          <a:p>
            <a:pPr algn="just"/>
            <a:endParaRPr lang="it-IT" sz="3200" dirty="0"/>
          </a:p>
          <a:p>
            <a:pPr algn="just"/>
            <a:r>
              <a:rPr lang="it-IT" sz="3200" dirty="0"/>
              <a:t>Il legato può essere definito come una DISPOSIZIONE TESTAMENTARIA ACCESSORIA, FORMALE, con cui il testatore conferiva un singolo bene o più singoli beni a un soggetto, a titolo di liberalità.</a:t>
            </a:r>
          </a:p>
          <a:p>
            <a:pPr algn="just"/>
            <a:r>
              <a:rPr lang="it-IT" sz="3200" dirty="0"/>
              <a:t>.</a:t>
            </a:r>
            <a:br>
              <a:rPr lang="it-IT" sz="3200" dirty="0"/>
            </a:br>
            <a:endParaRPr lang="it-IT" sz="3200" dirty="0"/>
          </a:p>
          <a:p>
            <a:pPr algn="just"/>
            <a:endParaRPr lang="it-IT" sz="3200" dirty="0"/>
          </a:p>
          <a:p>
            <a:pPr algn="just"/>
            <a:endParaRPr lang="it-IT" sz="3200" dirty="0"/>
          </a:p>
        </p:txBody>
      </p:sp>
    </p:spTree>
    <p:extLst>
      <p:ext uri="{BB962C8B-B14F-4D97-AF65-F5344CB8AC3E}">
        <p14:creationId xmlns:p14="http://schemas.microsoft.com/office/powerpoint/2010/main" val="172149260"/>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B89BA1-0EE1-8E4D-BAE3-5E7F2BB4C5F3}"/>
              </a:ext>
            </a:extLst>
          </p:cNvPr>
          <p:cNvSpPr>
            <a:spLocks noGrp="1"/>
          </p:cNvSpPr>
          <p:nvPr>
            <p:ph type="title"/>
          </p:nvPr>
        </p:nvSpPr>
        <p:spPr>
          <a:xfrm>
            <a:off x="685801" y="115615"/>
            <a:ext cx="10131425" cy="977462"/>
          </a:xfrm>
        </p:spPr>
        <p:txBody>
          <a:bodyPr/>
          <a:lstStyle/>
          <a:p>
            <a:pPr algn="ctr"/>
            <a:r>
              <a:rPr lang="it-IT" i="1" dirty="0"/>
              <a:t>Quarta falcidia</a:t>
            </a:r>
          </a:p>
        </p:txBody>
      </p:sp>
      <p:sp>
        <p:nvSpPr>
          <p:cNvPr id="3" name="Segnaposto contenuto 2">
            <a:extLst>
              <a:ext uri="{FF2B5EF4-FFF2-40B4-BE49-F238E27FC236}">
                <a16:creationId xmlns:a16="http://schemas.microsoft.com/office/drawing/2014/main" id="{575667EB-4B36-9947-94A7-49D9B63865C9}"/>
              </a:ext>
            </a:extLst>
          </p:cNvPr>
          <p:cNvSpPr>
            <a:spLocks noGrp="1"/>
          </p:cNvSpPr>
          <p:nvPr>
            <p:ph idx="1"/>
          </p:nvPr>
        </p:nvSpPr>
        <p:spPr>
          <a:xfrm>
            <a:off x="685801" y="1177159"/>
            <a:ext cx="10131425" cy="5286703"/>
          </a:xfrm>
        </p:spPr>
        <p:txBody>
          <a:bodyPr>
            <a:normAutofit/>
          </a:bodyPr>
          <a:lstStyle/>
          <a:p>
            <a:pPr algn="just"/>
            <a:r>
              <a:rPr lang="it-IT" sz="2800" dirty="0"/>
              <a:t>La grande diffusione dei legati condusse a all’emanazione di provvedimenti che limitarono la facoltà del testatore di disporne liberamente, al fine di impedire la distribuzione di tutto il patrimonio in disposizioni a tiolo particolare.</a:t>
            </a:r>
          </a:p>
          <a:p>
            <a:pPr algn="just"/>
            <a:r>
              <a:rPr lang="it-IT" sz="2800" dirty="0"/>
              <a:t>Il più importante fu la </a:t>
            </a:r>
            <a:r>
              <a:rPr lang="it-IT" sz="2800" i="1" dirty="0" err="1"/>
              <a:t>lex</a:t>
            </a:r>
            <a:r>
              <a:rPr lang="it-IT" sz="2800" i="1" dirty="0"/>
              <a:t> Falcidia</a:t>
            </a:r>
            <a:r>
              <a:rPr lang="it-IT" sz="2800" dirty="0"/>
              <a:t> del 40 a.C. con la quale si riservò all’erede un quarto del </a:t>
            </a:r>
            <a:r>
              <a:rPr lang="it-IT" sz="2800"/>
              <a:t>patrimonio ereditario.</a:t>
            </a:r>
            <a:endParaRPr lang="it-IT" sz="2800" dirty="0"/>
          </a:p>
        </p:txBody>
      </p:sp>
    </p:spTree>
    <p:extLst>
      <p:ext uri="{BB962C8B-B14F-4D97-AF65-F5344CB8AC3E}">
        <p14:creationId xmlns:p14="http://schemas.microsoft.com/office/powerpoint/2010/main" val="14380151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48E15D-811E-8E4F-B08D-4A1FD7D23DCB}"/>
              </a:ext>
            </a:extLst>
          </p:cNvPr>
          <p:cNvSpPr>
            <a:spLocks noGrp="1"/>
          </p:cNvSpPr>
          <p:nvPr>
            <p:ph type="title"/>
          </p:nvPr>
        </p:nvSpPr>
        <p:spPr>
          <a:xfrm>
            <a:off x="685801" y="241738"/>
            <a:ext cx="10131425" cy="1072055"/>
          </a:xfrm>
        </p:spPr>
        <p:txBody>
          <a:bodyPr/>
          <a:lstStyle/>
          <a:p>
            <a:pPr algn="ctr"/>
            <a:r>
              <a:rPr lang="it-IT" dirty="0"/>
              <a:t>4 </a:t>
            </a:r>
            <a:r>
              <a:rPr lang="it-IT" i="1" dirty="0"/>
              <a:t>GENERA LEGATORUM</a:t>
            </a:r>
            <a:endParaRPr lang="it-IT" dirty="0"/>
          </a:p>
        </p:txBody>
      </p:sp>
      <p:sp>
        <p:nvSpPr>
          <p:cNvPr id="3" name="Segnaposto contenuto 2">
            <a:extLst>
              <a:ext uri="{FF2B5EF4-FFF2-40B4-BE49-F238E27FC236}">
                <a16:creationId xmlns:a16="http://schemas.microsoft.com/office/drawing/2014/main" id="{D9601458-1F61-5D4E-A76E-E90A96339224}"/>
              </a:ext>
            </a:extLst>
          </p:cNvPr>
          <p:cNvSpPr>
            <a:spLocks noGrp="1"/>
          </p:cNvSpPr>
          <p:nvPr>
            <p:ph idx="1"/>
          </p:nvPr>
        </p:nvSpPr>
        <p:spPr>
          <a:xfrm>
            <a:off x="591208" y="1217156"/>
            <a:ext cx="10131425" cy="6024471"/>
          </a:xfrm>
        </p:spPr>
        <p:txBody>
          <a:bodyPr>
            <a:noAutofit/>
          </a:bodyPr>
          <a:lstStyle/>
          <a:p>
            <a:pPr algn="just"/>
            <a:r>
              <a:rPr lang="it-IT" sz="2800" dirty="0"/>
              <a:t>1) </a:t>
            </a:r>
            <a:r>
              <a:rPr lang="it-IT" sz="2800" i="1" dirty="0"/>
              <a:t>PER VINDICATIONEM</a:t>
            </a:r>
            <a:r>
              <a:rPr lang="it-IT" sz="2800" dirty="0"/>
              <a:t>: effetti reali, il legatario è tutelato con una</a:t>
            </a:r>
            <a:r>
              <a:rPr lang="it-IT" sz="2800" i="1" dirty="0"/>
              <a:t> </a:t>
            </a:r>
            <a:r>
              <a:rPr lang="it-IT" sz="2800" i="1" dirty="0" err="1"/>
              <a:t>vindicatio</a:t>
            </a:r>
            <a:r>
              <a:rPr lang="it-IT" sz="2800" dirty="0"/>
              <a:t>.</a:t>
            </a:r>
          </a:p>
          <a:p>
            <a:pPr algn="just"/>
            <a:endParaRPr lang="it-IT" sz="2800" dirty="0"/>
          </a:p>
          <a:p>
            <a:pPr algn="just"/>
            <a:r>
              <a:rPr lang="it-IT" sz="2800" dirty="0"/>
              <a:t>2) </a:t>
            </a:r>
            <a:r>
              <a:rPr lang="it-IT" sz="2800" i="1" dirty="0"/>
              <a:t>PER PRAECEPTIONEM</a:t>
            </a:r>
            <a:r>
              <a:rPr lang="it-IT" sz="2800" dirty="0"/>
              <a:t>: effetti reali, a favore di un coerede.</a:t>
            </a:r>
          </a:p>
          <a:p>
            <a:pPr algn="just"/>
            <a:endParaRPr lang="it-IT" sz="2800" dirty="0"/>
          </a:p>
          <a:p>
            <a:pPr algn="just"/>
            <a:r>
              <a:rPr lang="it-IT" sz="2800" dirty="0"/>
              <a:t>3) </a:t>
            </a:r>
            <a:r>
              <a:rPr lang="it-IT" sz="2800" i="1" dirty="0"/>
              <a:t>PER DAMNATIONEM</a:t>
            </a:r>
            <a:r>
              <a:rPr lang="it-IT" sz="2800" dirty="0"/>
              <a:t>: effetti obbligatori; il mancato adempimento della prestazione dovuta da parte dell’erede era sanzionato con l’</a:t>
            </a:r>
            <a:r>
              <a:rPr lang="it-IT" sz="2800" i="1" dirty="0" err="1"/>
              <a:t>actio</a:t>
            </a:r>
            <a:r>
              <a:rPr lang="it-IT" sz="2800" i="1" dirty="0"/>
              <a:t> testamenti</a:t>
            </a:r>
          </a:p>
          <a:p>
            <a:pPr algn="just"/>
            <a:endParaRPr lang="it-IT" sz="2800" dirty="0"/>
          </a:p>
          <a:p>
            <a:pPr algn="just"/>
            <a:r>
              <a:rPr lang="it-IT" sz="2800" dirty="0"/>
              <a:t>4) </a:t>
            </a:r>
            <a:r>
              <a:rPr lang="it-IT" sz="2800" i="1" dirty="0"/>
              <a:t>SINENDI MODO</a:t>
            </a:r>
            <a:r>
              <a:rPr lang="it-IT" sz="2800" dirty="0"/>
              <a:t>: effetti obbligatori.</a:t>
            </a:r>
          </a:p>
          <a:p>
            <a:pPr algn="just"/>
            <a:endParaRPr lang="it-IT" sz="2800" dirty="0"/>
          </a:p>
        </p:txBody>
      </p:sp>
    </p:spTree>
    <p:extLst>
      <p:ext uri="{BB962C8B-B14F-4D97-AF65-F5344CB8AC3E}">
        <p14:creationId xmlns:p14="http://schemas.microsoft.com/office/powerpoint/2010/main" val="5833347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D9480A-F175-5746-8768-3393776B886C}"/>
              </a:ext>
            </a:extLst>
          </p:cNvPr>
          <p:cNvSpPr>
            <a:spLocks noGrp="1"/>
          </p:cNvSpPr>
          <p:nvPr>
            <p:ph type="title"/>
          </p:nvPr>
        </p:nvSpPr>
        <p:spPr>
          <a:xfrm>
            <a:off x="1154954" y="525517"/>
            <a:ext cx="8761413" cy="1555531"/>
          </a:xfrm>
        </p:spPr>
        <p:txBody>
          <a:bodyPr>
            <a:normAutofit fontScale="90000"/>
          </a:bodyPr>
          <a:lstStyle/>
          <a:p>
            <a:pPr algn="ctr"/>
            <a:r>
              <a:rPr lang="it-IT" i="1" dirty="0"/>
              <a:t> </a:t>
            </a:r>
            <a:r>
              <a:rPr lang="it-IT" b="1" i="1" dirty="0" err="1"/>
              <a:t>Legatum</a:t>
            </a:r>
            <a:r>
              <a:rPr lang="it-IT" b="1" i="1" dirty="0"/>
              <a:t> per </a:t>
            </a:r>
            <a:r>
              <a:rPr lang="it-IT" b="1" i="1" dirty="0" err="1"/>
              <a:t>vindicationem</a:t>
            </a:r>
            <a:br>
              <a:rPr lang="it-IT" i="1" dirty="0"/>
            </a:br>
            <a:r>
              <a:rPr lang="it-IT" dirty="0"/>
              <a:t>“</a:t>
            </a:r>
            <a:r>
              <a:rPr lang="it-IT" sz="2800" dirty="0"/>
              <a:t>Do e lego a Tizio lo schiavo </a:t>
            </a:r>
            <a:r>
              <a:rPr lang="it-IT" sz="2800" dirty="0" err="1"/>
              <a:t>Sticho</a:t>
            </a:r>
            <a:r>
              <a:rPr lang="it-IT" sz="2800" dirty="0"/>
              <a:t>” </a:t>
            </a:r>
            <a:br>
              <a:rPr lang="it-IT" sz="2800" dirty="0"/>
            </a:br>
            <a:r>
              <a:rPr lang="it-IT" sz="2800" dirty="0"/>
              <a:t>(</a:t>
            </a:r>
            <a:r>
              <a:rPr lang="it-IT" sz="2800" i="1" dirty="0" err="1"/>
              <a:t>Hominem</a:t>
            </a:r>
            <a:r>
              <a:rPr lang="it-IT" sz="2800" i="1" dirty="0"/>
              <a:t> </a:t>
            </a:r>
            <a:r>
              <a:rPr lang="it-IT" sz="2800" i="1" dirty="0" err="1"/>
              <a:t>Stichum</a:t>
            </a:r>
            <a:r>
              <a:rPr lang="it-IT" sz="2800" i="1" dirty="0"/>
              <a:t> </a:t>
            </a:r>
            <a:r>
              <a:rPr lang="it-IT" sz="2800" i="1" dirty="0" err="1"/>
              <a:t>Titio</a:t>
            </a:r>
            <a:r>
              <a:rPr lang="it-IT" sz="2800" i="1" dirty="0"/>
              <a:t> do lego</a:t>
            </a:r>
            <a:r>
              <a:rPr lang="it-IT" sz="2800" dirty="0"/>
              <a:t>)</a:t>
            </a:r>
          </a:p>
        </p:txBody>
      </p:sp>
      <p:sp>
        <p:nvSpPr>
          <p:cNvPr id="3" name="Segnaposto contenuto 2">
            <a:extLst>
              <a:ext uri="{FF2B5EF4-FFF2-40B4-BE49-F238E27FC236}">
                <a16:creationId xmlns:a16="http://schemas.microsoft.com/office/drawing/2014/main" id="{C788A5A1-4D02-2142-96CC-BA1B8ECE49A3}"/>
              </a:ext>
            </a:extLst>
          </p:cNvPr>
          <p:cNvSpPr>
            <a:spLocks noGrp="1"/>
          </p:cNvSpPr>
          <p:nvPr>
            <p:ph idx="1"/>
          </p:nvPr>
        </p:nvSpPr>
        <p:spPr>
          <a:xfrm>
            <a:off x="462455" y="2175641"/>
            <a:ext cx="11729545" cy="4351283"/>
          </a:xfrm>
        </p:spPr>
        <p:txBody>
          <a:bodyPr>
            <a:noAutofit/>
          </a:bodyPr>
          <a:lstStyle/>
          <a:p>
            <a:pPr algn="just"/>
            <a:r>
              <a:rPr lang="it-IT" sz="2400" dirty="0"/>
              <a:t>Il legato ‘per rivendica’ era un lascito ad effetti reali, destinava al legatario la proprietà su un bene che era stato del testatore o un altro diritto reale su un bene ereditario.</a:t>
            </a:r>
          </a:p>
          <a:p>
            <a:pPr algn="just"/>
            <a:r>
              <a:rPr lang="it-IT" sz="2400" dirty="0"/>
              <a:t>Il legatario acquisiva immediatamente la proprietà del bene destinatogli attraverso questo tipo di legato, senza dover passare per l’intermediazione dell’erede; poteva perciò richiedere in giudizio il bene (o il diritto reale) oggetto del legato presso l’erede o un terzo possessore, attraverso l’azione di rivendica o l’azione relativa ad altro diritto reale parziario in caso il legato avesse avuto ad oggetto un </a:t>
            </a:r>
            <a:r>
              <a:rPr lang="it-IT" sz="2400" i="1" dirty="0" err="1"/>
              <a:t>ius</a:t>
            </a:r>
            <a:r>
              <a:rPr lang="it-IT" sz="2400" i="1" dirty="0"/>
              <a:t> in re aliena</a:t>
            </a:r>
            <a:r>
              <a:rPr lang="it-IT" sz="2400" dirty="0"/>
              <a:t>.</a:t>
            </a:r>
          </a:p>
          <a:p>
            <a:pPr algn="just"/>
            <a:r>
              <a:rPr lang="it-IT" sz="2400" b="1" u="sng" dirty="0"/>
              <a:t>Il </a:t>
            </a:r>
            <a:r>
              <a:rPr lang="it-IT" sz="2400" b="1" i="1" u="sng" dirty="0"/>
              <a:t>de </a:t>
            </a:r>
            <a:r>
              <a:rPr lang="it-IT" sz="2400" b="1" i="1" u="sng" dirty="0" err="1"/>
              <a:t>cuius</a:t>
            </a:r>
            <a:r>
              <a:rPr lang="it-IT" sz="2400" b="1" u="sng" dirty="0"/>
              <a:t> doveva essere proprietario del bene, o titolare del diritto reale, oggetto di legato</a:t>
            </a:r>
            <a:r>
              <a:rPr lang="it-IT" sz="2400" dirty="0"/>
              <a:t> nel momento del testamento e in quello della morte, se la cosa è una </a:t>
            </a:r>
            <a:r>
              <a:rPr lang="it-IT" sz="2400" i="1" dirty="0" err="1"/>
              <a:t>species</a:t>
            </a:r>
            <a:r>
              <a:rPr lang="it-IT" sz="2400" dirty="0"/>
              <a:t>; solo nel momento della morte se la cosa è di genere</a:t>
            </a:r>
            <a:r>
              <a:rPr lang="it-IT" sz="2400" b="1" u="sng" dirty="0"/>
              <a:t>: diversamente il legato sarebbe stato nullo</a:t>
            </a:r>
            <a:r>
              <a:rPr lang="it-IT" sz="2400" dirty="0"/>
              <a:t>.</a:t>
            </a:r>
          </a:p>
        </p:txBody>
      </p:sp>
    </p:spTree>
    <p:extLst>
      <p:ext uri="{BB962C8B-B14F-4D97-AF65-F5344CB8AC3E}">
        <p14:creationId xmlns:p14="http://schemas.microsoft.com/office/powerpoint/2010/main" val="25386642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654F2E-95C9-744F-ACBB-7E7A7A73F4D6}"/>
              </a:ext>
            </a:extLst>
          </p:cNvPr>
          <p:cNvSpPr>
            <a:spLocks noGrp="1"/>
          </p:cNvSpPr>
          <p:nvPr>
            <p:ph type="title"/>
          </p:nvPr>
        </p:nvSpPr>
        <p:spPr>
          <a:xfrm>
            <a:off x="1154954" y="567559"/>
            <a:ext cx="8761413" cy="1418896"/>
          </a:xfrm>
        </p:spPr>
        <p:txBody>
          <a:bodyPr>
            <a:normAutofit fontScale="90000"/>
          </a:bodyPr>
          <a:lstStyle/>
          <a:p>
            <a:pPr algn="ctr"/>
            <a:r>
              <a:rPr lang="it-IT" b="1" i="1" dirty="0" err="1"/>
              <a:t>Legatum</a:t>
            </a:r>
            <a:r>
              <a:rPr lang="it-IT" b="1" i="1" dirty="0"/>
              <a:t> per </a:t>
            </a:r>
            <a:r>
              <a:rPr lang="it-IT" b="1" i="1" dirty="0" err="1"/>
              <a:t>praeceptionem</a:t>
            </a:r>
            <a:br>
              <a:rPr lang="it-IT" i="1" dirty="0"/>
            </a:br>
            <a:r>
              <a:rPr lang="it-IT" sz="2800" dirty="0"/>
              <a:t>Tizio prelevi prima il cavallo </a:t>
            </a:r>
            <a:r>
              <a:rPr lang="it-IT" sz="2800" dirty="0" err="1"/>
              <a:t>Incitatus</a:t>
            </a:r>
            <a:r>
              <a:rPr lang="it-IT" sz="2800" dirty="0"/>
              <a:t>” </a:t>
            </a:r>
            <a:br>
              <a:rPr lang="it-IT" sz="2800" dirty="0"/>
            </a:br>
            <a:r>
              <a:rPr lang="it-IT" sz="2800" dirty="0"/>
              <a:t>(</a:t>
            </a:r>
            <a:r>
              <a:rPr lang="it-IT" sz="2800" i="1" dirty="0" err="1"/>
              <a:t>Titius</a:t>
            </a:r>
            <a:r>
              <a:rPr lang="it-IT" sz="2800" i="1" dirty="0"/>
              <a:t> </a:t>
            </a:r>
            <a:r>
              <a:rPr lang="it-IT" sz="2800" i="1" dirty="0" err="1"/>
              <a:t>equum</a:t>
            </a:r>
            <a:r>
              <a:rPr lang="it-IT" sz="2800" i="1" dirty="0"/>
              <a:t> </a:t>
            </a:r>
            <a:r>
              <a:rPr lang="it-IT" sz="2800" i="1" dirty="0" err="1"/>
              <a:t>Incitatum</a:t>
            </a:r>
            <a:r>
              <a:rPr lang="it-IT" sz="2800" i="1" dirty="0"/>
              <a:t> </a:t>
            </a:r>
            <a:r>
              <a:rPr lang="it-IT" sz="2800" i="1" dirty="0" err="1"/>
              <a:t>praecipito</a:t>
            </a:r>
            <a:r>
              <a:rPr lang="it-IT" sz="2800" dirty="0"/>
              <a:t>)</a:t>
            </a:r>
          </a:p>
        </p:txBody>
      </p:sp>
      <p:sp>
        <p:nvSpPr>
          <p:cNvPr id="3" name="Segnaposto contenuto 2">
            <a:extLst>
              <a:ext uri="{FF2B5EF4-FFF2-40B4-BE49-F238E27FC236}">
                <a16:creationId xmlns:a16="http://schemas.microsoft.com/office/drawing/2014/main" id="{50DA2FC8-BB19-B245-845C-0CBBF09CF1B3}"/>
              </a:ext>
            </a:extLst>
          </p:cNvPr>
          <p:cNvSpPr>
            <a:spLocks noGrp="1"/>
          </p:cNvSpPr>
          <p:nvPr>
            <p:ph idx="1"/>
          </p:nvPr>
        </p:nvSpPr>
        <p:spPr>
          <a:xfrm>
            <a:off x="693683" y="2301765"/>
            <a:ext cx="10689019" cy="4382813"/>
          </a:xfrm>
        </p:spPr>
        <p:txBody>
          <a:bodyPr>
            <a:noAutofit/>
          </a:bodyPr>
          <a:lstStyle/>
          <a:p>
            <a:pPr algn="just"/>
            <a:r>
              <a:rPr lang="it-IT" sz="2400" dirty="0"/>
              <a:t>Questo tipo di legato ‘per prelievo’, o ‘prelegato’, era un lascito destinato a  uno fra più coeredi, il quale lo poteva prendere prima della divisione, aggiungendolo alla sua quota</a:t>
            </a:r>
          </a:p>
          <a:p>
            <a:pPr algn="just"/>
            <a:r>
              <a:rPr lang="it-IT" sz="2400" dirty="0"/>
              <a:t>Produceva effetti reali.</a:t>
            </a:r>
          </a:p>
          <a:p>
            <a:pPr algn="just"/>
            <a:r>
              <a:rPr lang="it-IT" sz="2400" dirty="0"/>
              <a:t>Il legatario otteneva il bene con l’esperimento dell’</a:t>
            </a:r>
            <a:r>
              <a:rPr lang="it-IT" sz="2400" i="1" dirty="0" err="1"/>
              <a:t>actio</a:t>
            </a:r>
            <a:r>
              <a:rPr lang="it-IT" sz="2400" i="1" dirty="0"/>
              <a:t> </a:t>
            </a:r>
            <a:r>
              <a:rPr lang="it-IT" sz="2400" i="1" dirty="0" err="1"/>
              <a:t>familiae</a:t>
            </a:r>
            <a:r>
              <a:rPr lang="it-IT" sz="2400" i="1" dirty="0"/>
              <a:t> </a:t>
            </a:r>
            <a:r>
              <a:rPr lang="it-IT" sz="2400" i="1" dirty="0" err="1"/>
              <a:t>erciscundae</a:t>
            </a:r>
            <a:r>
              <a:rPr lang="it-IT" sz="2400" dirty="0"/>
              <a:t>: il giudice dell’azione divisoria, prima di operare la ripartizione del patrimonio fra i coeredi, era tenuto ad assegnare il o i beni oggetto del </a:t>
            </a:r>
            <a:r>
              <a:rPr lang="it-IT" sz="2400" i="1" dirty="0" err="1"/>
              <a:t>legatum</a:t>
            </a:r>
            <a:r>
              <a:rPr lang="it-IT" sz="2400" i="1" dirty="0"/>
              <a:t> per </a:t>
            </a:r>
            <a:r>
              <a:rPr lang="it-IT" sz="2400" i="1" dirty="0" err="1"/>
              <a:t>praeceptionem</a:t>
            </a:r>
            <a:r>
              <a:rPr lang="it-IT" sz="2400" dirty="0"/>
              <a:t> all’onorato. </a:t>
            </a:r>
          </a:p>
          <a:p>
            <a:pPr algn="just"/>
            <a:r>
              <a:rPr lang="it-IT" sz="2400" dirty="0"/>
              <a:t>Oggetto del lascito doveva essere necessariamente un bene del testatore. </a:t>
            </a:r>
          </a:p>
          <a:p>
            <a:pPr algn="just"/>
            <a:endParaRPr lang="it-IT" sz="2400" dirty="0"/>
          </a:p>
        </p:txBody>
      </p:sp>
    </p:spTree>
    <p:extLst>
      <p:ext uri="{BB962C8B-B14F-4D97-AF65-F5344CB8AC3E}">
        <p14:creationId xmlns:p14="http://schemas.microsoft.com/office/powerpoint/2010/main" val="181108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14B1E2-6A24-9745-9D33-FC7699924C4B}"/>
              </a:ext>
            </a:extLst>
          </p:cNvPr>
          <p:cNvSpPr>
            <a:spLocks noGrp="1"/>
          </p:cNvSpPr>
          <p:nvPr>
            <p:ph type="title"/>
          </p:nvPr>
        </p:nvSpPr>
        <p:spPr>
          <a:xfrm>
            <a:off x="578070" y="973668"/>
            <a:ext cx="10436772" cy="1044318"/>
          </a:xfrm>
        </p:spPr>
        <p:txBody>
          <a:bodyPr>
            <a:normAutofit fontScale="90000"/>
          </a:bodyPr>
          <a:lstStyle/>
          <a:p>
            <a:pPr algn="ctr"/>
            <a:r>
              <a:rPr lang="it-IT" dirty="0"/>
              <a:t>IL LEGATO </a:t>
            </a:r>
            <a:r>
              <a:rPr lang="it-IT" i="1" dirty="0"/>
              <a:t>PER PRAECEPTIONEM </a:t>
            </a:r>
            <a:r>
              <a:rPr lang="it-IT" dirty="0"/>
              <a:t>A FAVORE DI UN ESTRANEO</a:t>
            </a:r>
          </a:p>
        </p:txBody>
      </p:sp>
      <p:sp>
        <p:nvSpPr>
          <p:cNvPr id="3" name="Segnaposto contenuto 2">
            <a:extLst>
              <a:ext uri="{FF2B5EF4-FFF2-40B4-BE49-F238E27FC236}">
                <a16:creationId xmlns:a16="http://schemas.microsoft.com/office/drawing/2014/main" id="{872CAC40-1072-D343-BA3D-EE86E3D029DD}"/>
              </a:ext>
            </a:extLst>
          </p:cNvPr>
          <p:cNvSpPr>
            <a:spLocks noGrp="1"/>
          </p:cNvSpPr>
          <p:nvPr>
            <p:ph idx="1"/>
          </p:nvPr>
        </p:nvSpPr>
        <p:spPr>
          <a:xfrm>
            <a:off x="441435" y="1807779"/>
            <a:ext cx="10804634" cy="4677104"/>
          </a:xfrm>
        </p:spPr>
        <p:txBody>
          <a:bodyPr>
            <a:noAutofit/>
          </a:bodyPr>
          <a:lstStyle/>
          <a:p>
            <a:pPr algn="just"/>
            <a:r>
              <a:rPr lang="it-IT" sz="2400" dirty="0"/>
              <a:t>Gai 2.217: I nostri maestri ritengono che in quel modo si possa legare solo a chi sia stato istituito erede in qualche quota; infatti, prendere prima significa prendere per primo, il che può accadere soltanto a una persona che sia istituita erede in una quota, perché egli avrà il legato individuale oltre alla sua quota di eredità.</a:t>
            </a:r>
          </a:p>
          <a:p>
            <a:pPr algn="just"/>
            <a:r>
              <a:rPr lang="it-IT" sz="2400" dirty="0"/>
              <a:t>2.219: Ma i giuristi dell’altra scuola ritengono che si possa legare </a:t>
            </a:r>
            <a:r>
              <a:rPr lang="it-IT" sz="2400" i="1" dirty="0"/>
              <a:t>per </a:t>
            </a:r>
            <a:r>
              <a:rPr lang="it-IT" sz="2400" i="1" dirty="0" err="1"/>
              <a:t>praeceptionem</a:t>
            </a:r>
            <a:r>
              <a:rPr lang="it-IT" sz="2400" i="1" dirty="0"/>
              <a:t> </a:t>
            </a:r>
            <a:r>
              <a:rPr lang="it-IT" sz="2400" dirty="0"/>
              <a:t>anche a un estraneo, come se fosse stato scritto “Tizio prenda lo schiavo Stico” e la sillaba </a:t>
            </a:r>
            <a:r>
              <a:rPr lang="it-IT" sz="2400" i="1" dirty="0" err="1"/>
              <a:t>prae</a:t>
            </a:r>
            <a:r>
              <a:rPr lang="it-IT" sz="2400" dirty="0"/>
              <a:t> sia stata aggiunta inutilmente; perciò quell’oggetto sembra essere stato lasciato </a:t>
            </a:r>
            <a:r>
              <a:rPr lang="it-IT" sz="2400" i="1" dirty="0"/>
              <a:t>per </a:t>
            </a:r>
            <a:r>
              <a:rPr lang="it-IT" sz="2400" i="1" dirty="0" err="1"/>
              <a:t>vindicationem</a:t>
            </a:r>
            <a:r>
              <a:rPr lang="it-IT" sz="2400" dirty="0"/>
              <a:t>. Questa opinione si ritiene sia stata confermata con una costituzione di Adriano</a:t>
            </a:r>
          </a:p>
        </p:txBody>
      </p:sp>
    </p:spTree>
    <p:extLst>
      <p:ext uri="{BB962C8B-B14F-4D97-AF65-F5344CB8AC3E}">
        <p14:creationId xmlns:p14="http://schemas.microsoft.com/office/powerpoint/2010/main" val="28138041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BFEF87-40F5-A04D-9AB7-C95687CA432E}"/>
              </a:ext>
            </a:extLst>
          </p:cNvPr>
          <p:cNvSpPr>
            <a:spLocks noGrp="1"/>
          </p:cNvSpPr>
          <p:nvPr>
            <p:ph type="title"/>
          </p:nvPr>
        </p:nvSpPr>
        <p:spPr>
          <a:xfrm>
            <a:off x="662151" y="483476"/>
            <a:ext cx="11204027" cy="1197156"/>
          </a:xfrm>
        </p:spPr>
        <p:txBody>
          <a:bodyPr>
            <a:normAutofit fontScale="90000"/>
          </a:bodyPr>
          <a:lstStyle/>
          <a:p>
            <a:pPr algn="ctr"/>
            <a:r>
              <a:rPr lang="it-IT" b="1" i="1" dirty="0" err="1"/>
              <a:t>Legatum</a:t>
            </a:r>
            <a:r>
              <a:rPr lang="it-IT" b="1" i="1" dirty="0"/>
              <a:t> per </a:t>
            </a:r>
            <a:r>
              <a:rPr lang="it-IT" b="1" i="1" dirty="0" err="1"/>
              <a:t>damnationem</a:t>
            </a:r>
            <a:br>
              <a:rPr lang="it-IT" i="1" dirty="0"/>
            </a:br>
            <a:r>
              <a:rPr lang="it-IT" sz="2400" dirty="0"/>
              <a:t>Il mio erede sia obbligato a trasferire a Tizio il cavallo </a:t>
            </a:r>
            <a:r>
              <a:rPr lang="it-IT" sz="2400" dirty="0" err="1"/>
              <a:t>Incitatus</a:t>
            </a:r>
            <a:r>
              <a:rPr lang="it-IT" sz="2400" dirty="0"/>
              <a:t> </a:t>
            </a:r>
            <a:br>
              <a:rPr lang="it-IT" sz="2400" dirty="0"/>
            </a:br>
            <a:r>
              <a:rPr lang="it-IT" sz="2400" dirty="0"/>
              <a:t>(</a:t>
            </a:r>
            <a:r>
              <a:rPr lang="it-IT" sz="2400" i="1" dirty="0" err="1"/>
              <a:t>Heres</a:t>
            </a:r>
            <a:r>
              <a:rPr lang="it-IT" sz="2400" i="1" dirty="0"/>
              <a:t> </a:t>
            </a:r>
            <a:r>
              <a:rPr lang="it-IT" sz="2400" i="1" dirty="0" err="1"/>
              <a:t>meus</a:t>
            </a:r>
            <a:r>
              <a:rPr lang="it-IT" sz="2400" i="1" dirty="0"/>
              <a:t> </a:t>
            </a:r>
            <a:r>
              <a:rPr lang="it-IT" sz="2400" i="1" dirty="0" err="1"/>
              <a:t>Titio</a:t>
            </a:r>
            <a:r>
              <a:rPr lang="it-IT" sz="2400" i="1" dirty="0"/>
              <a:t> </a:t>
            </a:r>
            <a:r>
              <a:rPr lang="it-IT" sz="2400" i="1" dirty="0" err="1"/>
              <a:t>equum</a:t>
            </a:r>
            <a:r>
              <a:rPr lang="it-IT" sz="2400" i="1" dirty="0"/>
              <a:t> </a:t>
            </a:r>
            <a:r>
              <a:rPr lang="it-IT" sz="2400" i="1" dirty="0" err="1"/>
              <a:t>Incitatum</a:t>
            </a:r>
            <a:r>
              <a:rPr lang="it-IT" sz="2400" i="1" dirty="0"/>
              <a:t> dare </a:t>
            </a:r>
            <a:r>
              <a:rPr lang="it-IT" sz="2400" i="1" dirty="0" err="1"/>
              <a:t>damnas</a:t>
            </a:r>
            <a:r>
              <a:rPr lang="it-IT" sz="2400" i="1" dirty="0"/>
              <a:t> esto)</a:t>
            </a:r>
            <a:endParaRPr lang="it-IT" sz="2400" dirty="0"/>
          </a:p>
        </p:txBody>
      </p:sp>
      <p:sp>
        <p:nvSpPr>
          <p:cNvPr id="3" name="Segnaposto contenuto 2">
            <a:extLst>
              <a:ext uri="{FF2B5EF4-FFF2-40B4-BE49-F238E27FC236}">
                <a16:creationId xmlns:a16="http://schemas.microsoft.com/office/drawing/2014/main" id="{22EFDBF7-0A14-9B4A-A784-6AB8BCE1B01A}"/>
              </a:ext>
            </a:extLst>
          </p:cNvPr>
          <p:cNvSpPr>
            <a:spLocks noGrp="1"/>
          </p:cNvSpPr>
          <p:nvPr>
            <p:ph idx="1"/>
          </p:nvPr>
        </p:nvSpPr>
        <p:spPr>
          <a:xfrm>
            <a:off x="515008" y="2175642"/>
            <a:ext cx="11498316" cy="4572000"/>
          </a:xfrm>
        </p:spPr>
        <p:txBody>
          <a:bodyPr>
            <a:noAutofit/>
          </a:bodyPr>
          <a:lstStyle/>
          <a:p>
            <a:pPr algn="just"/>
            <a:r>
              <a:rPr lang="it-IT" sz="2800" dirty="0"/>
              <a:t>Il legato ‘per imposizione di </a:t>
            </a:r>
            <a:r>
              <a:rPr lang="it-IT" sz="2800" dirty="0" err="1"/>
              <a:t>obbligo’</a:t>
            </a:r>
            <a:r>
              <a:rPr lang="it-IT" sz="2800" dirty="0"/>
              <a:t> faceva sorgere per l’erede l’obbligo di operare una prestazione patrimoniale a favore del legatario; l’erede si trovava nella posizione di debitore e il legatario di creditore nei suoi riguardi. </a:t>
            </a:r>
          </a:p>
          <a:p>
            <a:pPr algn="just"/>
            <a:r>
              <a:rPr lang="it-IT" sz="2800" dirty="0"/>
              <a:t>Il legatario aveva a disposizione l’</a:t>
            </a:r>
            <a:r>
              <a:rPr lang="it-IT" sz="2800" i="1" dirty="0" err="1"/>
              <a:t>actio</a:t>
            </a:r>
            <a:r>
              <a:rPr lang="it-IT" sz="2800" i="1" dirty="0"/>
              <a:t> ex testamento, </a:t>
            </a:r>
            <a:r>
              <a:rPr lang="it-IT" sz="2800" dirty="0"/>
              <a:t>un’azione </a:t>
            </a:r>
            <a:r>
              <a:rPr lang="it-IT" sz="2800" i="1" dirty="0"/>
              <a:t>in </a:t>
            </a:r>
            <a:r>
              <a:rPr lang="it-IT" sz="2800" i="1" dirty="0" err="1"/>
              <a:t>personam</a:t>
            </a:r>
            <a:r>
              <a:rPr lang="it-IT" sz="2800" dirty="0"/>
              <a:t> nei riguardi dell’erede per ottenere il cespite (o la somma di danaro) oggetto del legato. </a:t>
            </a:r>
          </a:p>
          <a:p>
            <a:pPr algn="just"/>
            <a:r>
              <a:rPr lang="it-IT" sz="2800" u="sng" dirty="0"/>
              <a:t>Se l’oggetto del legato fosse appartenuto a un terzo, l’erede era tenuto ad acquistarlo e a trasmetterlo al legatario, o, in alternativa, a fargli pervenire il controvalore.</a:t>
            </a:r>
            <a:r>
              <a:rPr lang="it-IT" sz="2800" dirty="0"/>
              <a:t> E’ quello che richiede meno requisiti per essere valido</a:t>
            </a:r>
          </a:p>
          <a:p>
            <a:pPr algn="just"/>
            <a:endParaRPr lang="it-IT" sz="2800" dirty="0"/>
          </a:p>
        </p:txBody>
      </p:sp>
    </p:spTree>
    <p:extLst>
      <p:ext uri="{BB962C8B-B14F-4D97-AF65-F5344CB8AC3E}">
        <p14:creationId xmlns:p14="http://schemas.microsoft.com/office/powerpoint/2010/main" val="19929816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904E1C-4A51-5646-A17C-0FA12BF924C8}"/>
              </a:ext>
            </a:extLst>
          </p:cNvPr>
          <p:cNvSpPr>
            <a:spLocks noGrp="1"/>
          </p:cNvSpPr>
          <p:nvPr>
            <p:ph type="title"/>
          </p:nvPr>
        </p:nvSpPr>
        <p:spPr>
          <a:xfrm>
            <a:off x="430924" y="409903"/>
            <a:ext cx="11582400" cy="1502979"/>
          </a:xfrm>
        </p:spPr>
        <p:txBody>
          <a:bodyPr>
            <a:normAutofit fontScale="90000"/>
          </a:bodyPr>
          <a:lstStyle/>
          <a:p>
            <a:pPr algn="ctr"/>
            <a:r>
              <a:rPr lang="it-IT" b="1" i="1" dirty="0" err="1"/>
              <a:t>Legatum</a:t>
            </a:r>
            <a:r>
              <a:rPr lang="it-IT" b="1" i="1" dirty="0"/>
              <a:t> </a:t>
            </a:r>
            <a:r>
              <a:rPr lang="it-IT" b="1" i="1" dirty="0" err="1"/>
              <a:t>sinendi</a:t>
            </a:r>
            <a:r>
              <a:rPr lang="it-IT" b="1" i="1" dirty="0"/>
              <a:t> modo</a:t>
            </a:r>
            <a:br>
              <a:rPr lang="it-IT" sz="2000" i="1" dirty="0"/>
            </a:br>
            <a:r>
              <a:rPr lang="it-IT" sz="2000" dirty="0"/>
              <a:t>“Il mio erede sia obbligato a permettere a Tizio di impossessarsi e tenere per sé il cavallo </a:t>
            </a:r>
            <a:r>
              <a:rPr lang="it-IT" sz="2000" dirty="0" err="1"/>
              <a:t>Incitatus</a:t>
            </a:r>
            <a:r>
              <a:rPr lang="it-IT" sz="2000" dirty="0"/>
              <a:t>” </a:t>
            </a:r>
            <a:br>
              <a:rPr lang="it-IT" sz="2000" dirty="0"/>
            </a:br>
            <a:r>
              <a:rPr lang="it-IT" sz="2000" dirty="0"/>
              <a:t>(</a:t>
            </a:r>
            <a:r>
              <a:rPr lang="it-IT" sz="2000" i="1" dirty="0" err="1"/>
              <a:t>Heres</a:t>
            </a:r>
            <a:r>
              <a:rPr lang="it-IT" sz="2000" i="1" dirty="0"/>
              <a:t> </a:t>
            </a:r>
            <a:r>
              <a:rPr lang="it-IT" sz="2000" i="1" dirty="0" err="1"/>
              <a:t>meus</a:t>
            </a:r>
            <a:r>
              <a:rPr lang="it-IT" sz="2000" i="1" dirty="0"/>
              <a:t> </a:t>
            </a:r>
            <a:r>
              <a:rPr lang="it-IT" sz="2000" i="1" dirty="0" err="1"/>
              <a:t>damnas</a:t>
            </a:r>
            <a:r>
              <a:rPr lang="it-IT" sz="2000" i="1" dirty="0"/>
              <a:t> esto </a:t>
            </a:r>
            <a:r>
              <a:rPr lang="it-IT" sz="2000" i="1" dirty="0" err="1"/>
              <a:t>sinere</a:t>
            </a:r>
            <a:r>
              <a:rPr lang="it-IT" sz="2000" i="1" dirty="0"/>
              <a:t> </a:t>
            </a:r>
            <a:r>
              <a:rPr lang="it-IT" sz="2000" i="1" dirty="0" err="1"/>
              <a:t>Titium</a:t>
            </a:r>
            <a:r>
              <a:rPr lang="it-IT" sz="2000" i="1" dirty="0"/>
              <a:t> </a:t>
            </a:r>
            <a:r>
              <a:rPr lang="it-IT" sz="2000" i="1" dirty="0" err="1"/>
              <a:t>equum</a:t>
            </a:r>
            <a:r>
              <a:rPr lang="it-IT" sz="2000" i="1" dirty="0"/>
              <a:t> </a:t>
            </a:r>
            <a:r>
              <a:rPr lang="it-IT" sz="2000" i="1" dirty="0" err="1"/>
              <a:t>Incitatum</a:t>
            </a:r>
            <a:r>
              <a:rPr lang="it-IT" sz="2000" i="1" dirty="0"/>
              <a:t> sumere </a:t>
            </a:r>
            <a:r>
              <a:rPr lang="it-IT" sz="2000" i="1" dirty="0" err="1"/>
              <a:t>sibique</a:t>
            </a:r>
            <a:r>
              <a:rPr lang="it-IT" sz="2000" i="1" dirty="0"/>
              <a:t> </a:t>
            </a:r>
            <a:r>
              <a:rPr lang="it-IT" sz="2000" i="1" dirty="0" err="1"/>
              <a:t>habere</a:t>
            </a:r>
            <a:r>
              <a:rPr lang="it-IT" sz="2000" dirty="0"/>
              <a:t>).</a:t>
            </a:r>
          </a:p>
        </p:txBody>
      </p:sp>
      <p:sp>
        <p:nvSpPr>
          <p:cNvPr id="3" name="Segnaposto contenuto 2">
            <a:extLst>
              <a:ext uri="{FF2B5EF4-FFF2-40B4-BE49-F238E27FC236}">
                <a16:creationId xmlns:a16="http://schemas.microsoft.com/office/drawing/2014/main" id="{931A6287-C516-B740-AD31-B7B0A08AB023}"/>
              </a:ext>
            </a:extLst>
          </p:cNvPr>
          <p:cNvSpPr>
            <a:spLocks noGrp="1"/>
          </p:cNvSpPr>
          <p:nvPr>
            <p:ph idx="1"/>
          </p:nvPr>
        </p:nvSpPr>
        <p:spPr>
          <a:xfrm>
            <a:off x="620110" y="2396359"/>
            <a:ext cx="10846676" cy="4214647"/>
          </a:xfrm>
        </p:spPr>
        <p:txBody>
          <a:bodyPr>
            <a:noAutofit/>
          </a:bodyPr>
          <a:lstStyle/>
          <a:p>
            <a:pPr algn="just"/>
            <a:r>
              <a:rPr lang="it-IT" sz="2400" dirty="0"/>
              <a:t>Legato ‘per imposizione di permettere’ prescriveva all’erede non di compiere positivamente un’attività, ma di non impedire al legatario di impossessarsi del bene oggetto di legato (che doveva appartenere necessariamente al testatore o allo stesso erede). Veniva anche usato con funzione liberatoria, per consentire cioè al legatario di non pagare un debito vantato dal testatore o dall’erede nei suoi confronti. </a:t>
            </a:r>
          </a:p>
          <a:p>
            <a:pPr algn="just"/>
            <a:r>
              <a:rPr lang="it-IT" sz="2400" dirty="0"/>
              <a:t>Anche in questo caso il legatario aveva a disposizione un’</a:t>
            </a:r>
            <a:r>
              <a:rPr lang="it-IT" sz="2400" i="1" dirty="0" err="1"/>
              <a:t>actio</a:t>
            </a:r>
            <a:r>
              <a:rPr lang="it-IT" sz="2400" i="1" dirty="0"/>
              <a:t> ex testamento</a:t>
            </a:r>
            <a:r>
              <a:rPr lang="it-IT" sz="2400" dirty="0"/>
              <a:t>. </a:t>
            </a:r>
          </a:p>
          <a:p>
            <a:pPr algn="just"/>
            <a:r>
              <a:rPr lang="it-IT" sz="2400" dirty="0"/>
              <a:t>Il bene oggetto di legato doveva appartenere necessariamente al testatore o allo stesso erede.</a:t>
            </a:r>
          </a:p>
        </p:txBody>
      </p:sp>
    </p:spTree>
    <p:extLst>
      <p:ext uri="{BB962C8B-B14F-4D97-AF65-F5344CB8AC3E}">
        <p14:creationId xmlns:p14="http://schemas.microsoft.com/office/powerpoint/2010/main" val="9970382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EECC58-3908-8A43-8410-DB3E9E129FCD}"/>
              </a:ext>
            </a:extLst>
          </p:cNvPr>
          <p:cNvSpPr>
            <a:spLocks noGrp="1"/>
          </p:cNvSpPr>
          <p:nvPr>
            <p:ph type="title"/>
          </p:nvPr>
        </p:nvSpPr>
        <p:spPr/>
        <p:txBody>
          <a:bodyPr/>
          <a:lstStyle/>
          <a:p>
            <a:pPr algn="ctr"/>
            <a:r>
              <a:rPr lang="it-IT" dirty="0"/>
              <a:t>SENATOCONSULTO NERONIANO</a:t>
            </a:r>
          </a:p>
        </p:txBody>
      </p:sp>
      <p:sp>
        <p:nvSpPr>
          <p:cNvPr id="3" name="Segnaposto contenuto 2">
            <a:extLst>
              <a:ext uri="{FF2B5EF4-FFF2-40B4-BE49-F238E27FC236}">
                <a16:creationId xmlns:a16="http://schemas.microsoft.com/office/drawing/2014/main" id="{A730066D-994B-C747-8E20-FB18A740874E}"/>
              </a:ext>
            </a:extLst>
          </p:cNvPr>
          <p:cNvSpPr>
            <a:spLocks noGrp="1"/>
          </p:cNvSpPr>
          <p:nvPr>
            <p:ph idx="1"/>
          </p:nvPr>
        </p:nvSpPr>
        <p:spPr>
          <a:xfrm>
            <a:off x="893379" y="2382783"/>
            <a:ext cx="10279118" cy="4102100"/>
          </a:xfrm>
        </p:spPr>
        <p:txBody>
          <a:bodyPr>
            <a:noAutofit/>
          </a:bodyPr>
          <a:lstStyle/>
          <a:p>
            <a:pPr algn="just"/>
            <a:r>
              <a:rPr lang="it-IT" sz="3200" dirty="0"/>
              <a:t>Un senatoconsulto emanato all’età di Nerone (fra il 54 e il 68 d.C.) dispose che un legato che avesse avuto ad oggetto un bene che non era mai appartenuto al testatore dovesse considerarsi valido come se fosse stato disposto nella forma idonea (che di regola era quella del </a:t>
            </a:r>
            <a:r>
              <a:rPr lang="it-IT" sz="3200" i="1" dirty="0" err="1"/>
              <a:t>legatum</a:t>
            </a:r>
            <a:r>
              <a:rPr lang="it-IT" sz="3200" i="1" dirty="0"/>
              <a:t> per </a:t>
            </a:r>
            <a:r>
              <a:rPr lang="it-IT" sz="3200" i="1" dirty="0" err="1"/>
              <a:t>damnationem</a:t>
            </a:r>
            <a:r>
              <a:rPr lang="it-IT" sz="3200" dirty="0"/>
              <a:t>, con il quale era possibile legare anche beni altrui). </a:t>
            </a:r>
          </a:p>
        </p:txBody>
      </p:sp>
    </p:spTree>
    <p:extLst>
      <p:ext uri="{BB962C8B-B14F-4D97-AF65-F5344CB8AC3E}">
        <p14:creationId xmlns:p14="http://schemas.microsoft.com/office/powerpoint/2010/main" val="3006441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67D35C-4643-B944-B1AC-03B3011E3FA8}"/>
              </a:ext>
            </a:extLst>
          </p:cNvPr>
          <p:cNvSpPr>
            <a:spLocks noGrp="1"/>
          </p:cNvSpPr>
          <p:nvPr>
            <p:ph type="title"/>
          </p:nvPr>
        </p:nvSpPr>
        <p:spPr>
          <a:xfrm>
            <a:off x="685801" y="609601"/>
            <a:ext cx="10131425" cy="1145628"/>
          </a:xfrm>
        </p:spPr>
        <p:txBody>
          <a:bodyPr>
            <a:normAutofit fontScale="90000"/>
          </a:bodyPr>
          <a:lstStyle/>
          <a:p>
            <a:pPr algn="ctr"/>
            <a:r>
              <a:rPr lang="it-IT" dirty="0"/>
              <a:t>SUCCESSIONE A TITOLO UNIVERSALE </a:t>
            </a:r>
            <a:r>
              <a:rPr lang="it-IT" i="1" dirty="0"/>
              <a:t>inter </a:t>
            </a:r>
            <a:r>
              <a:rPr lang="it-IT" i="1" dirty="0" err="1"/>
              <a:t>vivos</a:t>
            </a:r>
            <a:br>
              <a:rPr lang="it-IT" dirty="0"/>
            </a:br>
            <a:endParaRPr lang="it-IT" dirty="0"/>
          </a:p>
        </p:txBody>
      </p:sp>
      <p:sp>
        <p:nvSpPr>
          <p:cNvPr id="3" name="Segnaposto contenuto 2">
            <a:extLst>
              <a:ext uri="{FF2B5EF4-FFF2-40B4-BE49-F238E27FC236}">
                <a16:creationId xmlns:a16="http://schemas.microsoft.com/office/drawing/2014/main" id="{2887D09F-A2C4-464A-B1C4-2C924EC3E1B1}"/>
              </a:ext>
            </a:extLst>
          </p:cNvPr>
          <p:cNvSpPr>
            <a:spLocks noGrp="1"/>
          </p:cNvSpPr>
          <p:nvPr>
            <p:ph idx="1"/>
          </p:nvPr>
        </p:nvSpPr>
        <p:spPr>
          <a:xfrm>
            <a:off x="685801" y="1566041"/>
            <a:ext cx="10131425" cy="4971393"/>
          </a:xfrm>
        </p:spPr>
        <p:txBody>
          <a:bodyPr>
            <a:normAutofit/>
          </a:bodyPr>
          <a:lstStyle/>
          <a:p>
            <a:pPr marL="0" indent="0" algn="just">
              <a:buNone/>
            </a:pPr>
            <a:r>
              <a:rPr lang="it-IT" sz="3600" dirty="0"/>
              <a:t>In diritto romano esistono dei casi di successione a titolo universale </a:t>
            </a:r>
            <a:r>
              <a:rPr lang="it-IT" sz="3600" i="1" dirty="0"/>
              <a:t>inter </a:t>
            </a:r>
            <a:r>
              <a:rPr lang="it-IT" sz="3600" i="1" dirty="0" err="1"/>
              <a:t>vivos</a:t>
            </a:r>
            <a:r>
              <a:rPr lang="it-IT" sz="3600" i="1" dirty="0"/>
              <a:t>.</a:t>
            </a:r>
          </a:p>
          <a:p>
            <a:pPr marL="0" indent="0" algn="just">
              <a:buNone/>
            </a:pPr>
            <a:r>
              <a:rPr lang="it-IT" sz="3600" dirty="0"/>
              <a:t>Per </a:t>
            </a:r>
            <a:r>
              <a:rPr lang="it-IT" sz="3600" i="1" dirty="0" err="1"/>
              <a:t>ius</a:t>
            </a:r>
            <a:r>
              <a:rPr lang="it-IT" sz="3600" i="1" dirty="0"/>
              <a:t> civile </a:t>
            </a:r>
            <a:r>
              <a:rPr lang="it-IT" sz="3600" dirty="0"/>
              <a:t>la </a:t>
            </a:r>
            <a:r>
              <a:rPr lang="it-IT" sz="3600" i="1" dirty="0" err="1"/>
              <a:t>adrogatio</a:t>
            </a:r>
            <a:r>
              <a:rPr lang="it-IT" sz="3600" dirty="0"/>
              <a:t> e la </a:t>
            </a:r>
            <a:r>
              <a:rPr lang="it-IT" sz="3600" i="1" dirty="0" err="1"/>
              <a:t>conventio</a:t>
            </a:r>
            <a:r>
              <a:rPr lang="it-IT" sz="3600" i="1" dirty="0"/>
              <a:t> in </a:t>
            </a:r>
            <a:r>
              <a:rPr lang="it-IT" sz="3600" i="1" dirty="0" err="1"/>
              <a:t>manu</a:t>
            </a:r>
            <a:r>
              <a:rPr lang="it-IT" sz="3600" dirty="0"/>
              <a:t>, ma solo per le posizioni attive; </a:t>
            </a:r>
          </a:p>
          <a:p>
            <a:pPr marL="0" indent="0" algn="just">
              <a:buNone/>
            </a:pPr>
            <a:r>
              <a:rPr lang="it-IT" sz="3600" dirty="0"/>
              <a:t>Per </a:t>
            </a:r>
            <a:r>
              <a:rPr lang="it-IT" sz="3600" i="1" dirty="0" err="1"/>
              <a:t>ius</a:t>
            </a:r>
            <a:r>
              <a:rPr lang="it-IT" sz="3600" i="1" dirty="0"/>
              <a:t> </a:t>
            </a:r>
            <a:r>
              <a:rPr lang="it-IT" sz="3600" i="1" dirty="0" err="1"/>
              <a:t>praetorium</a:t>
            </a:r>
            <a:r>
              <a:rPr lang="it-IT" sz="3600" dirty="0"/>
              <a:t> la </a:t>
            </a:r>
            <a:r>
              <a:rPr lang="it-IT" sz="3600" i="1" dirty="0" err="1"/>
              <a:t>bonorum</a:t>
            </a:r>
            <a:r>
              <a:rPr lang="it-IT" sz="3600" i="1" dirty="0"/>
              <a:t> </a:t>
            </a:r>
            <a:r>
              <a:rPr lang="it-IT" sz="3600" i="1" dirty="0" err="1"/>
              <a:t>venditio</a:t>
            </a:r>
            <a:r>
              <a:rPr lang="it-IT" sz="3600" i="1" dirty="0"/>
              <a:t>.</a:t>
            </a:r>
          </a:p>
          <a:p>
            <a:pPr marL="0" indent="0">
              <a:buNone/>
            </a:pPr>
            <a:endParaRPr lang="it-IT" sz="3600" dirty="0"/>
          </a:p>
          <a:p>
            <a:pPr marL="0" indent="0">
              <a:buNone/>
            </a:pPr>
            <a:r>
              <a:rPr lang="it-IT" sz="3600" dirty="0"/>
              <a:t>Oggi non è possibile.</a:t>
            </a:r>
          </a:p>
          <a:p>
            <a:endParaRPr lang="it-IT" sz="3600" dirty="0"/>
          </a:p>
        </p:txBody>
      </p:sp>
    </p:spTree>
    <p:extLst>
      <p:ext uri="{BB962C8B-B14F-4D97-AF65-F5344CB8AC3E}">
        <p14:creationId xmlns:p14="http://schemas.microsoft.com/office/powerpoint/2010/main" val="4181682572"/>
      </p:ext>
    </p:extLst>
  </p:cSld>
  <p:clrMapOvr>
    <a:masterClrMapping/>
  </p:clrMapOvr>
  <p:transition spd="slow">
    <p:wip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823A77-D031-754D-AA84-BE92CDF1B2B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60E4F58-B30A-B146-8A38-035DA9E1BFF0}"/>
              </a:ext>
            </a:extLst>
          </p:cNvPr>
          <p:cNvSpPr>
            <a:spLocks noGrp="1"/>
          </p:cNvSpPr>
          <p:nvPr>
            <p:ph idx="1"/>
          </p:nvPr>
        </p:nvSpPr>
        <p:spPr/>
        <p:txBody>
          <a:bodyPr/>
          <a:lstStyle/>
          <a:p>
            <a:r>
              <a:rPr lang="it-IT" sz="3200" dirty="0"/>
              <a:t>Nel tardoantico e successivamente in diritto giustinianeo i quattro tipi di legati non furono più considerati negozi a sé stanti e la distinzione fra le diverse formule di disposizione ebbe rilievo solo quanto all’efficacia (obbligatoria o reale) che il testatore intendesse conferire al legato.</a:t>
            </a:r>
          </a:p>
          <a:p>
            <a:endParaRPr lang="it-IT" dirty="0"/>
          </a:p>
        </p:txBody>
      </p:sp>
    </p:spTree>
    <p:extLst>
      <p:ext uri="{BB962C8B-B14F-4D97-AF65-F5344CB8AC3E}">
        <p14:creationId xmlns:p14="http://schemas.microsoft.com/office/powerpoint/2010/main" val="34252116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598A84-8E80-8E4F-8975-A2E91E7DA1B0}"/>
              </a:ext>
            </a:extLst>
          </p:cNvPr>
          <p:cNvSpPr>
            <a:spLocks noGrp="1"/>
          </p:cNvSpPr>
          <p:nvPr>
            <p:ph type="title"/>
          </p:nvPr>
        </p:nvSpPr>
        <p:spPr/>
        <p:txBody>
          <a:bodyPr/>
          <a:lstStyle/>
          <a:p>
            <a:pPr algn="ctr"/>
            <a:r>
              <a:rPr lang="it-IT" dirty="0"/>
              <a:t>FEDECOMMESSO</a:t>
            </a:r>
          </a:p>
        </p:txBody>
      </p:sp>
      <p:sp>
        <p:nvSpPr>
          <p:cNvPr id="3" name="Segnaposto contenuto 2">
            <a:extLst>
              <a:ext uri="{FF2B5EF4-FFF2-40B4-BE49-F238E27FC236}">
                <a16:creationId xmlns:a16="http://schemas.microsoft.com/office/drawing/2014/main" id="{2A6DD6FB-6F4A-FE49-B3F4-AB5D09C4EE01}"/>
              </a:ext>
            </a:extLst>
          </p:cNvPr>
          <p:cNvSpPr>
            <a:spLocks noGrp="1"/>
          </p:cNvSpPr>
          <p:nvPr>
            <p:ph idx="1"/>
          </p:nvPr>
        </p:nvSpPr>
        <p:spPr>
          <a:xfrm>
            <a:off x="685801" y="2142067"/>
            <a:ext cx="10339551" cy="4489961"/>
          </a:xfrm>
        </p:spPr>
        <p:txBody>
          <a:bodyPr>
            <a:normAutofit/>
          </a:bodyPr>
          <a:lstStyle/>
          <a:p>
            <a:pPr algn="just"/>
            <a:r>
              <a:rPr lang="it-IT" sz="2800" dirty="0"/>
              <a:t>Il fedecommesso era una </a:t>
            </a:r>
            <a:r>
              <a:rPr lang="it-IT" sz="2800" i="1" dirty="0"/>
              <a:t>disposizione di ultima volontà</a:t>
            </a:r>
            <a:r>
              <a:rPr lang="it-IT" sz="2800" dirty="0"/>
              <a:t>, con la quale il testatore, in forma non di comando, bensì di preghiera, si rivolgeva a colui che aveva istituito erede o legatario (</a:t>
            </a:r>
            <a:r>
              <a:rPr lang="it-IT" sz="2800" b="1" dirty="0"/>
              <a:t>onerato</a:t>
            </a:r>
            <a:r>
              <a:rPr lang="it-IT" sz="2800" dirty="0"/>
              <a:t>), affinché compisse, dopo la sua morte, una data attività a favore di un’altra persona (</a:t>
            </a:r>
            <a:r>
              <a:rPr lang="it-IT" sz="2800" b="1" dirty="0"/>
              <a:t>fedecommissario</a:t>
            </a:r>
            <a:r>
              <a:rPr lang="it-IT" sz="2800" dirty="0"/>
              <a:t>). Poteva essere contenuto nel testamento o in un atto separato.</a:t>
            </a:r>
          </a:p>
          <a:p>
            <a:pPr algn="just"/>
            <a:r>
              <a:rPr lang="it-IT" sz="2800" dirty="0"/>
              <a:t>Il fedecommesso era di per sé inidoneo a produrre effetti giuridici: se il delegato non faceva quanto era stato lui chiesto, non c’era possibilità di costringerlo</a:t>
            </a:r>
          </a:p>
          <a:p>
            <a:pPr algn="just"/>
            <a:endParaRPr lang="it-IT" sz="2800" dirty="0"/>
          </a:p>
        </p:txBody>
      </p:sp>
    </p:spTree>
    <p:extLst>
      <p:ext uri="{BB962C8B-B14F-4D97-AF65-F5344CB8AC3E}">
        <p14:creationId xmlns:p14="http://schemas.microsoft.com/office/powerpoint/2010/main" val="35277413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D2D8E4-C4A7-4F42-A93F-D6AB4B9DE6EB}"/>
              </a:ext>
            </a:extLst>
          </p:cNvPr>
          <p:cNvSpPr>
            <a:spLocks noGrp="1"/>
          </p:cNvSpPr>
          <p:nvPr>
            <p:ph type="title"/>
          </p:nvPr>
        </p:nvSpPr>
        <p:spPr/>
        <p:txBody>
          <a:bodyPr/>
          <a:lstStyle/>
          <a:p>
            <a:pPr algn="ctr"/>
            <a:r>
              <a:rPr lang="it-IT" i="1" dirty="0"/>
              <a:t>COGNITIO EXTRA ORDINEM</a:t>
            </a:r>
          </a:p>
        </p:txBody>
      </p:sp>
      <p:sp>
        <p:nvSpPr>
          <p:cNvPr id="3" name="Segnaposto contenuto 2">
            <a:extLst>
              <a:ext uri="{FF2B5EF4-FFF2-40B4-BE49-F238E27FC236}">
                <a16:creationId xmlns:a16="http://schemas.microsoft.com/office/drawing/2014/main" id="{8FDB81A9-A367-B54E-9398-E4A8E4233D27}"/>
              </a:ext>
            </a:extLst>
          </p:cNvPr>
          <p:cNvSpPr>
            <a:spLocks noGrp="1"/>
          </p:cNvSpPr>
          <p:nvPr>
            <p:ph idx="1"/>
          </p:nvPr>
        </p:nvSpPr>
        <p:spPr>
          <a:xfrm>
            <a:off x="685801" y="2142067"/>
            <a:ext cx="10131425" cy="4279754"/>
          </a:xfrm>
        </p:spPr>
        <p:txBody>
          <a:bodyPr/>
          <a:lstStyle/>
          <a:p>
            <a:pPr marL="0" indent="0" algn="just">
              <a:buNone/>
            </a:pPr>
            <a:r>
              <a:rPr lang="it-IT" sz="2800" b="1" i="1" dirty="0"/>
              <a:t>Augusto</a:t>
            </a:r>
            <a:r>
              <a:rPr lang="it-IT" sz="2800" dirty="0"/>
              <a:t> stabilì che, nel caso di inadempimento particolarmente riprovevole, il beneficiario del fedecommesso potesse agire rivolgendosi ad uno speciale pretore, il </a:t>
            </a:r>
            <a:r>
              <a:rPr lang="it-IT" sz="2800" i="1" dirty="0" err="1"/>
              <a:t>prætor</a:t>
            </a:r>
            <a:r>
              <a:rPr lang="it-IT" sz="2800" i="1" dirty="0"/>
              <a:t> </a:t>
            </a:r>
            <a:r>
              <a:rPr lang="it-IT" sz="2800" i="1" dirty="0" err="1"/>
              <a:t>fidecommissarius</a:t>
            </a:r>
            <a:r>
              <a:rPr lang="it-IT" sz="2800" i="1" dirty="0"/>
              <a:t>.</a:t>
            </a:r>
          </a:p>
          <a:p>
            <a:pPr marL="0" indent="0" algn="just">
              <a:buNone/>
            </a:pPr>
            <a:r>
              <a:rPr lang="it-IT" sz="2800" dirty="0"/>
              <a:t>In seguito, l’imperatore Claudio concesse la </a:t>
            </a:r>
            <a:r>
              <a:rPr lang="it-IT" sz="2800" i="1" dirty="0"/>
              <a:t>possibilità di agire </a:t>
            </a:r>
            <a:r>
              <a:rPr lang="it-IT" sz="2800" dirty="0"/>
              <a:t>per ogni tipo di fedecommesso: da quel momento, per la sua libertà di forme e per la molteplicità dei fini conseguibili, il fedecommesso divenne un sistema molto diffuso nella pratica.</a:t>
            </a:r>
          </a:p>
          <a:p>
            <a:endParaRPr lang="it-IT" dirty="0"/>
          </a:p>
        </p:txBody>
      </p:sp>
    </p:spTree>
    <p:extLst>
      <p:ext uri="{BB962C8B-B14F-4D97-AF65-F5344CB8AC3E}">
        <p14:creationId xmlns:p14="http://schemas.microsoft.com/office/powerpoint/2010/main" val="1117436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88A55D-58DF-D446-A2BC-EED72B6A456B}"/>
              </a:ext>
            </a:extLst>
          </p:cNvPr>
          <p:cNvSpPr>
            <a:spLocks noGrp="1"/>
          </p:cNvSpPr>
          <p:nvPr>
            <p:ph type="title"/>
          </p:nvPr>
        </p:nvSpPr>
        <p:spPr/>
        <p:txBody>
          <a:bodyPr/>
          <a:lstStyle/>
          <a:p>
            <a:pPr algn="ctr"/>
            <a:r>
              <a:rPr lang="it-IT" dirty="0"/>
              <a:t>FEDECOMMESSO A TITOLO PARTICOLARE</a:t>
            </a:r>
          </a:p>
        </p:txBody>
      </p:sp>
      <p:sp>
        <p:nvSpPr>
          <p:cNvPr id="3" name="Segnaposto contenuto 2">
            <a:extLst>
              <a:ext uri="{FF2B5EF4-FFF2-40B4-BE49-F238E27FC236}">
                <a16:creationId xmlns:a16="http://schemas.microsoft.com/office/drawing/2014/main" id="{4C6616C6-D8CA-1443-80A0-040BFD244893}"/>
              </a:ext>
            </a:extLst>
          </p:cNvPr>
          <p:cNvSpPr>
            <a:spLocks noGrp="1"/>
          </p:cNvSpPr>
          <p:nvPr>
            <p:ph idx="1"/>
          </p:nvPr>
        </p:nvSpPr>
        <p:spPr>
          <a:xfrm>
            <a:off x="685801" y="1692166"/>
            <a:ext cx="10131425" cy="4845267"/>
          </a:xfrm>
        </p:spPr>
        <p:txBody>
          <a:bodyPr>
            <a:normAutofit/>
          </a:bodyPr>
          <a:lstStyle/>
          <a:p>
            <a:pPr algn="just"/>
            <a:r>
              <a:rPr lang="it-IT" sz="3200" dirty="0"/>
              <a:t>Il fedecommesso  spesso aveva per oggetto un singolo cespite patrimoniale, quindi costituiva una successione a titolo particolare, col vantaggio di non richiedere alcuna particolare formalità per la sua validità e di poter aggirare i molteplici divieti esistenti.</a:t>
            </a:r>
          </a:p>
          <a:p>
            <a:pPr algn="just"/>
            <a:r>
              <a:rPr lang="it-IT" sz="3200" dirty="0"/>
              <a:t>In epoca postclassica decadono le formalità previste per i legati, di modo che  fedecommessi e legati vengono trattati congiuntamente</a:t>
            </a:r>
          </a:p>
        </p:txBody>
      </p:sp>
    </p:spTree>
    <p:extLst>
      <p:ext uri="{BB962C8B-B14F-4D97-AF65-F5344CB8AC3E}">
        <p14:creationId xmlns:p14="http://schemas.microsoft.com/office/powerpoint/2010/main" val="22482651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C579BF-B666-2142-9CF3-F6D5375112D6}"/>
              </a:ext>
            </a:extLst>
          </p:cNvPr>
          <p:cNvSpPr>
            <a:spLocks noGrp="1"/>
          </p:cNvSpPr>
          <p:nvPr>
            <p:ph type="title"/>
          </p:nvPr>
        </p:nvSpPr>
        <p:spPr>
          <a:xfrm>
            <a:off x="685801" y="1"/>
            <a:ext cx="10131425" cy="1282262"/>
          </a:xfrm>
        </p:spPr>
        <p:txBody>
          <a:bodyPr/>
          <a:lstStyle/>
          <a:p>
            <a:pPr algn="ctr"/>
            <a:r>
              <a:rPr lang="it-IT" dirty="0"/>
              <a:t>FEDECOMMESSO UNIVERSALE</a:t>
            </a:r>
          </a:p>
        </p:txBody>
      </p:sp>
      <p:sp>
        <p:nvSpPr>
          <p:cNvPr id="3" name="Segnaposto contenuto 2">
            <a:extLst>
              <a:ext uri="{FF2B5EF4-FFF2-40B4-BE49-F238E27FC236}">
                <a16:creationId xmlns:a16="http://schemas.microsoft.com/office/drawing/2014/main" id="{84131101-69C8-E645-9BD9-9B6B9103D7BB}"/>
              </a:ext>
            </a:extLst>
          </p:cNvPr>
          <p:cNvSpPr>
            <a:spLocks noGrp="1"/>
          </p:cNvSpPr>
          <p:nvPr>
            <p:ph idx="1"/>
          </p:nvPr>
        </p:nvSpPr>
        <p:spPr>
          <a:xfrm>
            <a:off x="462455" y="1282264"/>
            <a:ext cx="11183007" cy="5355020"/>
          </a:xfrm>
        </p:spPr>
        <p:txBody>
          <a:bodyPr>
            <a:normAutofit/>
          </a:bodyPr>
          <a:lstStyle/>
          <a:p>
            <a:pPr algn="just"/>
            <a:r>
              <a:rPr lang="it-IT" sz="2400" dirty="0"/>
              <a:t>Il fedecommesso universale si aveva quando l’erede era gravato dell’obbligo di restituire al fedecommissario tutta l’eredità o una sua quota</a:t>
            </a:r>
          </a:p>
          <a:p>
            <a:pPr algn="just"/>
            <a:r>
              <a:rPr lang="it-IT" sz="2400" dirty="0"/>
              <a:t>Si avevano due trasferimenti: dal </a:t>
            </a:r>
            <a:r>
              <a:rPr lang="it-IT" sz="2400" i="1" dirty="0"/>
              <a:t>de </a:t>
            </a:r>
            <a:r>
              <a:rPr lang="it-IT" sz="2400" i="1" dirty="0" err="1"/>
              <a:t>cuius</a:t>
            </a:r>
            <a:r>
              <a:rPr lang="it-IT" sz="2400" i="1" dirty="0"/>
              <a:t> </a:t>
            </a:r>
            <a:r>
              <a:rPr lang="it-IT" sz="2400" dirty="0"/>
              <a:t>all’erede e dall’erede al fedecommissario. Pur restando il primo l’</a:t>
            </a:r>
            <a:r>
              <a:rPr lang="it-IT" sz="2400" i="1" dirty="0" err="1"/>
              <a:t>heres</a:t>
            </a:r>
            <a:r>
              <a:rPr lang="it-IT" sz="2400" i="1" dirty="0"/>
              <a:t> iure civili</a:t>
            </a:r>
            <a:r>
              <a:rPr lang="it-IT" sz="2400" dirty="0"/>
              <a:t>, tutto il contenuto dell’</a:t>
            </a:r>
            <a:r>
              <a:rPr lang="it-IT" sz="2400" i="1" dirty="0" err="1"/>
              <a:t>hereditas</a:t>
            </a:r>
            <a:r>
              <a:rPr lang="it-IT" sz="2400" dirty="0"/>
              <a:t> passava al fedecommissario.</a:t>
            </a:r>
          </a:p>
          <a:p>
            <a:pPr algn="just"/>
            <a:r>
              <a:rPr lang="it-IT" sz="2400" dirty="0"/>
              <a:t>In origine si operava una vendita fittizia (</a:t>
            </a:r>
            <a:r>
              <a:rPr lang="it-IT" sz="2400" i="1" dirty="0" err="1"/>
              <a:t>mancipatio</a:t>
            </a:r>
            <a:r>
              <a:rPr lang="it-IT" sz="2400" i="1" dirty="0"/>
              <a:t> nummo uno</a:t>
            </a:r>
            <a:r>
              <a:rPr lang="it-IT" sz="2400" dirty="0"/>
              <a:t>) e delle stipulazioni reciproche per i debiti e i crediti, per fare in modo che il fedecommissario si trovasse nella stessa posizione di un vero e proprio erede. In senatoconsulto Trebelliano di epoca neroniana dispose che il fedecommissario universale potesse essere considerato direttamente come un erede civile e il pretore concesse azioni </a:t>
            </a:r>
            <a:r>
              <a:rPr lang="it-IT" sz="2400" i="1" dirty="0" err="1"/>
              <a:t>utiles</a:t>
            </a:r>
            <a:r>
              <a:rPr lang="it-IT" sz="2400" i="1" dirty="0"/>
              <a:t> </a:t>
            </a:r>
            <a:r>
              <a:rPr lang="it-IT" sz="2400" dirty="0"/>
              <a:t>a lui e contro lui.</a:t>
            </a:r>
          </a:p>
          <a:p>
            <a:pPr algn="just"/>
            <a:endParaRPr lang="it-IT" dirty="0"/>
          </a:p>
        </p:txBody>
      </p:sp>
    </p:spTree>
    <p:extLst>
      <p:ext uri="{BB962C8B-B14F-4D97-AF65-F5344CB8AC3E}">
        <p14:creationId xmlns:p14="http://schemas.microsoft.com/office/powerpoint/2010/main" val="3891766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94D056-9722-4044-8EBB-0EF4EEAED800}"/>
              </a:ext>
            </a:extLst>
          </p:cNvPr>
          <p:cNvSpPr>
            <a:spLocks noGrp="1"/>
          </p:cNvSpPr>
          <p:nvPr>
            <p:ph type="title"/>
          </p:nvPr>
        </p:nvSpPr>
        <p:spPr/>
        <p:txBody>
          <a:bodyPr/>
          <a:lstStyle/>
          <a:p>
            <a:pPr algn="ctr"/>
            <a:r>
              <a:rPr lang="it-IT" dirty="0"/>
              <a:t>SUCCESSIONE A TITOLO UNIVERSALE </a:t>
            </a:r>
            <a:r>
              <a:rPr lang="it-IT" i="1" dirty="0" err="1"/>
              <a:t>mortis</a:t>
            </a:r>
            <a:r>
              <a:rPr lang="it-IT" i="1" dirty="0"/>
              <a:t> causa</a:t>
            </a:r>
            <a:endParaRPr lang="it-IT" dirty="0"/>
          </a:p>
        </p:txBody>
      </p:sp>
      <p:sp>
        <p:nvSpPr>
          <p:cNvPr id="3" name="Segnaposto contenuto 2">
            <a:extLst>
              <a:ext uri="{FF2B5EF4-FFF2-40B4-BE49-F238E27FC236}">
                <a16:creationId xmlns:a16="http://schemas.microsoft.com/office/drawing/2014/main" id="{E9E9E6C1-73DE-9144-B804-107ADD9FFCBE}"/>
              </a:ext>
            </a:extLst>
          </p:cNvPr>
          <p:cNvSpPr>
            <a:spLocks noGrp="1"/>
          </p:cNvSpPr>
          <p:nvPr>
            <p:ph idx="1"/>
          </p:nvPr>
        </p:nvSpPr>
        <p:spPr>
          <a:xfrm>
            <a:off x="685801" y="1713187"/>
            <a:ext cx="10131425" cy="4981904"/>
          </a:xfrm>
        </p:spPr>
        <p:txBody>
          <a:bodyPr>
            <a:noAutofit/>
          </a:bodyPr>
          <a:lstStyle/>
          <a:p>
            <a:pPr marL="0" indent="0" algn="just">
              <a:buNone/>
            </a:pPr>
            <a:r>
              <a:rPr lang="it-IT" sz="2800" dirty="0"/>
              <a:t>Successione alla persona del </a:t>
            </a:r>
            <a:r>
              <a:rPr lang="it-IT" sz="2800" i="1" dirty="0"/>
              <a:t>de </a:t>
            </a:r>
            <a:r>
              <a:rPr lang="it-IT" sz="2800" i="1" dirty="0" err="1"/>
              <a:t>cuius</a:t>
            </a:r>
            <a:r>
              <a:rPr lang="it-IT" sz="2800" dirty="0"/>
              <a:t> in ogni suo diritto patrimoniale: reale (proprietà, servitù, pegno; non l’usufrutto), crediti, ma anche debiti. </a:t>
            </a:r>
          </a:p>
          <a:p>
            <a:pPr marL="0" indent="0" algn="just">
              <a:buNone/>
            </a:pPr>
            <a:r>
              <a:rPr lang="it-IT" sz="2800" dirty="0"/>
              <a:t>Il patrimonio del dante causa si fonde con quello dell’avente causa: in caso di </a:t>
            </a:r>
            <a:r>
              <a:rPr lang="it-IT" sz="2800" i="1" dirty="0" err="1"/>
              <a:t>hereditas</a:t>
            </a:r>
            <a:r>
              <a:rPr lang="it-IT" sz="2800" i="1" dirty="0"/>
              <a:t> </a:t>
            </a:r>
            <a:r>
              <a:rPr lang="it-IT" sz="2800" i="1" dirty="0" err="1"/>
              <a:t>damnosa</a:t>
            </a:r>
            <a:r>
              <a:rPr lang="it-IT" sz="2800" i="1" dirty="0"/>
              <a:t> </a:t>
            </a:r>
            <a:r>
              <a:rPr lang="it-IT" sz="2800" dirty="0"/>
              <a:t>si risponde </a:t>
            </a:r>
            <a:r>
              <a:rPr lang="it-IT" sz="2800" i="1" dirty="0"/>
              <a:t>ultra </a:t>
            </a:r>
            <a:r>
              <a:rPr lang="it-IT" sz="2800" i="1" dirty="0" err="1"/>
              <a:t>vires</a:t>
            </a:r>
            <a:r>
              <a:rPr lang="it-IT" sz="2800" dirty="0"/>
              <a:t> </a:t>
            </a:r>
            <a:r>
              <a:rPr lang="it-IT" sz="2800" i="1" dirty="0" err="1"/>
              <a:t>hereditatis</a:t>
            </a:r>
            <a:r>
              <a:rPr lang="it-IT" sz="2800" i="1" dirty="0"/>
              <a:t> </a:t>
            </a:r>
            <a:r>
              <a:rPr lang="it-IT" sz="2800" dirty="0"/>
              <a:t>(Giustiniano introduce il </a:t>
            </a:r>
            <a:r>
              <a:rPr lang="it-IT" sz="2800" i="1" dirty="0" err="1"/>
              <a:t>beneficium</a:t>
            </a:r>
            <a:r>
              <a:rPr lang="it-IT" sz="2800" i="1" dirty="0"/>
              <a:t> </a:t>
            </a:r>
            <a:r>
              <a:rPr lang="it-IT" sz="2800" i="1" dirty="0" err="1"/>
              <a:t>inventarii</a:t>
            </a:r>
            <a:r>
              <a:rPr lang="it-IT" sz="2800" dirty="0"/>
              <a:t>).</a:t>
            </a:r>
          </a:p>
          <a:p>
            <a:pPr marL="0" indent="0" algn="just">
              <a:buNone/>
            </a:pPr>
            <a:endParaRPr lang="it-IT" sz="2800" dirty="0"/>
          </a:p>
          <a:p>
            <a:pPr algn="just"/>
            <a:r>
              <a:rPr lang="it-IT" sz="2800" i="1" dirty="0"/>
              <a:t>HEREDITAS</a:t>
            </a:r>
            <a:r>
              <a:rPr lang="it-IT" sz="2800" dirty="0"/>
              <a:t> per il diritto civile</a:t>
            </a:r>
          </a:p>
          <a:p>
            <a:pPr algn="just"/>
            <a:r>
              <a:rPr lang="it-IT" sz="2800" i="1" dirty="0"/>
              <a:t>BONORUM POSSESSIO </a:t>
            </a:r>
            <a:r>
              <a:rPr lang="it-IT" sz="2800" dirty="0"/>
              <a:t>per il diritto pretorio</a:t>
            </a:r>
          </a:p>
          <a:p>
            <a:pPr algn="just"/>
            <a:endParaRPr lang="it-IT" sz="2800" dirty="0"/>
          </a:p>
        </p:txBody>
      </p:sp>
    </p:spTree>
    <p:extLst>
      <p:ext uri="{BB962C8B-B14F-4D97-AF65-F5344CB8AC3E}">
        <p14:creationId xmlns:p14="http://schemas.microsoft.com/office/powerpoint/2010/main" val="3123151396"/>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A02CA5-94FC-A443-8184-85BDBC01BBE9}"/>
              </a:ext>
            </a:extLst>
          </p:cNvPr>
          <p:cNvSpPr>
            <a:spLocks noGrp="1"/>
          </p:cNvSpPr>
          <p:nvPr>
            <p:ph type="title"/>
          </p:nvPr>
        </p:nvSpPr>
        <p:spPr/>
        <p:txBody>
          <a:bodyPr>
            <a:normAutofit/>
          </a:bodyPr>
          <a:lstStyle/>
          <a:p>
            <a:pPr algn="ctr"/>
            <a:r>
              <a:rPr lang="it-IT" u="sng" dirty="0"/>
              <a:t>SUCCESSIONE A titolo particolare</a:t>
            </a:r>
            <a:br>
              <a:rPr lang="it-IT" dirty="0"/>
            </a:br>
            <a:endParaRPr lang="it-IT" dirty="0"/>
          </a:p>
        </p:txBody>
      </p:sp>
      <p:sp>
        <p:nvSpPr>
          <p:cNvPr id="3" name="Segnaposto contenuto 2">
            <a:extLst>
              <a:ext uri="{FF2B5EF4-FFF2-40B4-BE49-F238E27FC236}">
                <a16:creationId xmlns:a16="http://schemas.microsoft.com/office/drawing/2014/main" id="{05CBA78D-1C98-6041-8D11-3BC691B3885E}"/>
              </a:ext>
            </a:extLst>
          </p:cNvPr>
          <p:cNvSpPr>
            <a:spLocks noGrp="1"/>
          </p:cNvSpPr>
          <p:nvPr>
            <p:ph idx="1"/>
          </p:nvPr>
        </p:nvSpPr>
        <p:spPr>
          <a:xfrm>
            <a:off x="685801" y="1534511"/>
            <a:ext cx="10131425" cy="4256690"/>
          </a:xfrm>
        </p:spPr>
        <p:txBody>
          <a:bodyPr>
            <a:normAutofit fontScale="92500" lnSpcReduction="10000"/>
          </a:bodyPr>
          <a:lstStyle/>
          <a:p>
            <a:endParaRPr lang="it-IT" sz="3200" i="1" u="sng" dirty="0"/>
          </a:p>
          <a:p>
            <a:endParaRPr lang="it-IT" sz="3200" i="1" u="sng" dirty="0"/>
          </a:p>
          <a:p>
            <a:r>
              <a:rPr lang="it-IT" sz="3200" i="1" u="sng" dirty="0"/>
              <a:t>INTER VIVOS: </a:t>
            </a:r>
            <a:r>
              <a:rPr lang="it-IT" sz="3200" i="1" u="sng" dirty="0" err="1"/>
              <a:t>mancipatio</a:t>
            </a:r>
            <a:r>
              <a:rPr lang="it-IT" sz="3200" u="sng" dirty="0"/>
              <a:t>, </a:t>
            </a:r>
            <a:r>
              <a:rPr lang="it-IT" sz="3200" i="1" u="sng" dirty="0"/>
              <a:t>in iure </a:t>
            </a:r>
            <a:r>
              <a:rPr lang="it-IT" sz="3200" i="1" u="sng" dirty="0" err="1"/>
              <a:t>cessio</a:t>
            </a:r>
            <a:r>
              <a:rPr lang="it-IT" sz="3200" i="1" u="sng" dirty="0"/>
              <a:t>, </a:t>
            </a:r>
            <a:r>
              <a:rPr lang="it-IT" sz="3200" i="1" u="sng" dirty="0" err="1"/>
              <a:t>traditio</a:t>
            </a:r>
            <a:endParaRPr lang="it-IT" sz="3200" dirty="0"/>
          </a:p>
          <a:p>
            <a:pPr marL="0" indent="0">
              <a:buNone/>
            </a:pPr>
            <a:br>
              <a:rPr lang="it-IT" sz="3200" dirty="0"/>
            </a:br>
            <a:endParaRPr lang="it-IT" sz="3200" dirty="0"/>
          </a:p>
          <a:p>
            <a:r>
              <a:rPr lang="it-IT" sz="3200" i="1" u="sng" dirty="0"/>
              <a:t>MORTIS CAUSA</a:t>
            </a:r>
            <a:r>
              <a:rPr lang="it-IT" sz="3200" u="sng" dirty="0"/>
              <a:t>: legati e fedecommessi</a:t>
            </a:r>
            <a:endParaRPr lang="it-IT" sz="3200" dirty="0"/>
          </a:p>
          <a:p>
            <a:pPr marL="0" indent="0">
              <a:buNone/>
            </a:pPr>
            <a:br>
              <a:rPr lang="it-IT" sz="3200" dirty="0"/>
            </a:br>
            <a:endParaRPr lang="it-IT" sz="3200" dirty="0"/>
          </a:p>
          <a:p>
            <a:endParaRPr lang="it-IT" dirty="0"/>
          </a:p>
          <a:p>
            <a:endParaRPr lang="it-IT" dirty="0"/>
          </a:p>
        </p:txBody>
      </p:sp>
    </p:spTree>
    <p:extLst>
      <p:ext uri="{BB962C8B-B14F-4D97-AF65-F5344CB8AC3E}">
        <p14:creationId xmlns:p14="http://schemas.microsoft.com/office/powerpoint/2010/main" val="2702857406"/>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A341E4-EED3-B345-93B1-24B6BD214456}"/>
              </a:ext>
            </a:extLst>
          </p:cNvPr>
          <p:cNvSpPr>
            <a:spLocks noGrp="1"/>
          </p:cNvSpPr>
          <p:nvPr>
            <p:ph type="title"/>
          </p:nvPr>
        </p:nvSpPr>
        <p:spPr/>
        <p:txBody>
          <a:bodyPr/>
          <a:lstStyle/>
          <a:p>
            <a:pPr algn="ctr"/>
            <a:r>
              <a:rPr lang="it-IT" i="1" dirty="0" err="1"/>
              <a:t>delatio</a:t>
            </a:r>
            <a:r>
              <a:rPr lang="it-IT" i="1" dirty="0"/>
              <a:t> </a:t>
            </a:r>
            <a:r>
              <a:rPr lang="it-IT" dirty="0"/>
              <a:t>= offerta</a:t>
            </a:r>
            <a:br>
              <a:rPr lang="it-IT" dirty="0"/>
            </a:br>
            <a:endParaRPr lang="it-IT" dirty="0"/>
          </a:p>
        </p:txBody>
      </p:sp>
      <p:sp>
        <p:nvSpPr>
          <p:cNvPr id="3" name="Segnaposto contenuto 2">
            <a:extLst>
              <a:ext uri="{FF2B5EF4-FFF2-40B4-BE49-F238E27FC236}">
                <a16:creationId xmlns:a16="http://schemas.microsoft.com/office/drawing/2014/main" id="{73DD8CA6-13AB-B145-9328-DD80F389A611}"/>
              </a:ext>
            </a:extLst>
          </p:cNvPr>
          <p:cNvSpPr>
            <a:spLocks noGrp="1"/>
          </p:cNvSpPr>
          <p:nvPr>
            <p:ph idx="1"/>
          </p:nvPr>
        </p:nvSpPr>
        <p:spPr>
          <a:xfrm>
            <a:off x="685801" y="1839310"/>
            <a:ext cx="10131425" cy="4939862"/>
          </a:xfrm>
        </p:spPr>
        <p:txBody>
          <a:bodyPr/>
          <a:lstStyle/>
          <a:p>
            <a:r>
              <a:rPr lang="it-IT" sz="2800" dirty="0"/>
              <a:t>La chiamata alla successione </a:t>
            </a:r>
            <a:r>
              <a:rPr lang="it-IT" sz="2800" i="1" dirty="0" err="1"/>
              <a:t>mortis</a:t>
            </a:r>
            <a:r>
              <a:rPr lang="it-IT" sz="2800" i="1" dirty="0"/>
              <a:t> causa</a:t>
            </a:r>
            <a:r>
              <a:rPr lang="it-IT" sz="2800" dirty="0"/>
              <a:t>, detta</a:t>
            </a:r>
            <a:r>
              <a:rPr lang="it-IT" sz="2800" i="1" dirty="0"/>
              <a:t> </a:t>
            </a:r>
            <a:r>
              <a:rPr lang="it-IT" sz="2800" i="1" dirty="0" err="1"/>
              <a:t>delatio</a:t>
            </a:r>
            <a:r>
              <a:rPr lang="it-IT" sz="2800" i="1" dirty="0"/>
              <a:t> </a:t>
            </a:r>
            <a:r>
              <a:rPr lang="it-IT" sz="2800" dirty="0"/>
              <a:t>= offerta, poteva essere:</a:t>
            </a:r>
          </a:p>
          <a:p>
            <a:r>
              <a:rPr lang="it-IT" sz="2800" dirty="0"/>
              <a:t>A. LEGITTIMA  </a:t>
            </a:r>
            <a:r>
              <a:rPr lang="it-IT" sz="2800" i="1" dirty="0"/>
              <a:t>(AB INTESTATO): </a:t>
            </a:r>
            <a:r>
              <a:rPr lang="it-IT" sz="2800" dirty="0"/>
              <a:t>sulla base della legge; </a:t>
            </a:r>
            <a:r>
              <a:rPr lang="it-IT" sz="2800" i="1" dirty="0" err="1"/>
              <a:t>intestatus</a:t>
            </a:r>
            <a:r>
              <a:rPr lang="it-IT" sz="2800" i="1" dirty="0"/>
              <a:t> </a:t>
            </a:r>
            <a:r>
              <a:rPr lang="it-IT" sz="2800" dirty="0"/>
              <a:t>è colui che è morto senza testamento.</a:t>
            </a:r>
          </a:p>
          <a:p>
            <a:r>
              <a:rPr lang="it-IT" sz="2800" dirty="0"/>
              <a:t>B. TESTAMENTARIA (in forza di un valido testamento) o</a:t>
            </a:r>
          </a:p>
          <a:p>
            <a:endParaRPr lang="it-IT" sz="2800" i="1" dirty="0"/>
          </a:p>
          <a:p>
            <a:r>
              <a:rPr lang="it-IT" sz="2800" i="1" dirty="0"/>
              <a:t>Nemo pro parte </a:t>
            </a:r>
            <a:r>
              <a:rPr lang="it-IT" sz="2800" i="1" dirty="0" err="1"/>
              <a:t>intestatus</a:t>
            </a:r>
            <a:r>
              <a:rPr lang="it-IT" sz="2800" i="1" dirty="0"/>
              <a:t> pro parte </a:t>
            </a:r>
            <a:r>
              <a:rPr lang="it-IT" sz="2800" i="1" dirty="0" err="1"/>
              <a:t>testatus</a:t>
            </a:r>
            <a:r>
              <a:rPr lang="it-IT" sz="2800" i="1" dirty="0"/>
              <a:t> decedere </a:t>
            </a:r>
            <a:r>
              <a:rPr lang="it-IT" sz="2800" i="1" dirty="0" err="1"/>
              <a:t>potest</a:t>
            </a:r>
            <a:r>
              <a:rPr lang="it-IT" sz="2800" i="1" dirty="0"/>
              <a:t>.</a:t>
            </a:r>
            <a:endParaRPr lang="it-IT" sz="2800" dirty="0"/>
          </a:p>
          <a:p>
            <a:endParaRPr lang="it-IT" dirty="0"/>
          </a:p>
        </p:txBody>
      </p:sp>
    </p:spTree>
    <p:extLst>
      <p:ext uri="{BB962C8B-B14F-4D97-AF65-F5344CB8AC3E}">
        <p14:creationId xmlns:p14="http://schemas.microsoft.com/office/powerpoint/2010/main" val="1549803665"/>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CB8ED2-D482-034D-BC20-3484924FF2AB}"/>
              </a:ext>
            </a:extLst>
          </p:cNvPr>
          <p:cNvSpPr>
            <a:spLocks noGrp="1"/>
          </p:cNvSpPr>
          <p:nvPr>
            <p:ph type="title"/>
          </p:nvPr>
        </p:nvSpPr>
        <p:spPr>
          <a:xfrm>
            <a:off x="685801" y="1"/>
            <a:ext cx="10131425" cy="1450428"/>
          </a:xfrm>
        </p:spPr>
        <p:txBody>
          <a:bodyPr>
            <a:normAutofit/>
          </a:bodyPr>
          <a:lstStyle/>
          <a:p>
            <a:pPr algn="ctr"/>
            <a:r>
              <a:rPr lang="it-IT" b="1" dirty="0"/>
              <a:t>SUCCESSIONE LEGITTIMA CIVILE</a:t>
            </a:r>
            <a:br>
              <a:rPr lang="it-IT" b="1" dirty="0"/>
            </a:br>
            <a:r>
              <a:rPr lang="it-IT" b="1" dirty="0"/>
              <a:t>(</a:t>
            </a:r>
            <a:r>
              <a:rPr lang="it-IT" b="1" i="1" dirty="0"/>
              <a:t>AB INTESTATO</a:t>
            </a:r>
            <a:r>
              <a:rPr lang="it-IT" b="1" dirty="0"/>
              <a:t>)</a:t>
            </a:r>
            <a:endParaRPr lang="it-IT" dirty="0"/>
          </a:p>
        </p:txBody>
      </p:sp>
      <p:sp>
        <p:nvSpPr>
          <p:cNvPr id="3" name="Segnaposto contenuto 2">
            <a:extLst>
              <a:ext uri="{FF2B5EF4-FFF2-40B4-BE49-F238E27FC236}">
                <a16:creationId xmlns:a16="http://schemas.microsoft.com/office/drawing/2014/main" id="{C842B3A0-DB4F-FB45-ACF1-66EBFC804215}"/>
              </a:ext>
            </a:extLst>
          </p:cNvPr>
          <p:cNvSpPr>
            <a:spLocks noGrp="1"/>
          </p:cNvSpPr>
          <p:nvPr>
            <p:ph idx="1"/>
          </p:nvPr>
        </p:nvSpPr>
        <p:spPr>
          <a:xfrm>
            <a:off x="94593" y="1250731"/>
            <a:ext cx="12360166" cy="6726621"/>
          </a:xfrm>
        </p:spPr>
        <p:txBody>
          <a:bodyPr>
            <a:noAutofit/>
          </a:bodyPr>
          <a:lstStyle/>
          <a:p>
            <a:pPr marL="0" indent="0" algn="just">
              <a:buNone/>
            </a:pPr>
            <a:r>
              <a:rPr lang="it-IT" sz="2400" i="1" dirty="0"/>
              <a:t>XII TAVOLE: Si </a:t>
            </a:r>
            <a:r>
              <a:rPr lang="it-IT" sz="2400" i="1" dirty="0" err="1"/>
              <a:t>intestatus</a:t>
            </a:r>
            <a:r>
              <a:rPr lang="it-IT" sz="2400" i="1" dirty="0"/>
              <a:t> </a:t>
            </a:r>
            <a:r>
              <a:rPr lang="it-IT" sz="2400" i="1" dirty="0" err="1"/>
              <a:t>moritur</a:t>
            </a:r>
            <a:r>
              <a:rPr lang="it-IT" sz="2400" i="1" dirty="0"/>
              <a:t> cui </a:t>
            </a:r>
            <a:r>
              <a:rPr lang="it-IT" sz="2400" i="1" dirty="0" err="1"/>
              <a:t>suus</a:t>
            </a:r>
            <a:r>
              <a:rPr lang="it-IT" sz="2400" i="1" dirty="0"/>
              <a:t> </a:t>
            </a:r>
            <a:r>
              <a:rPr lang="it-IT" sz="2400" i="1" dirty="0" err="1"/>
              <a:t>heres</a:t>
            </a:r>
            <a:r>
              <a:rPr lang="it-IT" sz="2400" i="1" dirty="0"/>
              <a:t> </a:t>
            </a:r>
            <a:r>
              <a:rPr lang="it-IT" sz="2400" i="1" dirty="0" err="1"/>
              <a:t>nec</a:t>
            </a:r>
            <a:r>
              <a:rPr lang="it-IT" sz="2400" i="1" dirty="0"/>
              <a:t> </a:t>
            </a:r>
            <a:r>
              <a:rPr lang="it-IT" sz="2400" i="1" dirty="0" err="1"/>
              <a:t>escit</a:t>
            </a:r>
            <a:r>
              <a:rPr lang="it-IT" sz="2400" i="1" dirty="0"/>
              <a:t>, </a:t>
            </a:r>
            <a:r>
              <a:rPr lang="it-IT" sz="2400" i="1" dirty="0" err="1"/>
              <a:t>adgnatus</a:t>
            </a:r>
            <a:r>
              <a:rPr lang="it-IT" sz="2400" i="1" dirty="0"/>
              <a:t> </a:t>
            </a:r>
            <a:r>
              <a:rPr lang="it-IT" sz="2400" i="1" dirty="0" err="1"/>
              <a:t>proximus</a:t>
            </a:r>
            <a:r>
              <a:rPr lang="it-IT" sz="2400" i="1" dirty="0"/>
              <a:t> </a:t>
            </a:r>
            <a:r>
              <a:rPr lang="it-IT" sz="2400" i="1" dirty="0" err="1"/>
              <a:t>familiam</a:t>
            </a:r>
            <a:r>
              <a:rPr lang="it-IT" sz="2400" i="1" dirty="0"/>
              <a:t> </a:t>
            </a:r>
            <a:r>
              <a:rPr lang="it-IT" sz="2400" i="1" dirty="0" err="1"/>
              <a:t>habeto</a:t>
            </a:r>
            <a:r>
              <a:rPr lang="it-IT" sz="2400" i="1" dirty="0"/>
              <a:t>, si </a:t>
            </a:r>
            <a:r>
              <a:rPr lang="it-IT" sz="2400" i="1" dirty="0" err="1"/>
              <a:t>agnatus</a:t>
            </a:r>
            <a:r>
              <a:rPr lang="it-IT" sz="2400" i="1" dirty="0"/>
              <a:t> </a:t>
            </a:r>
            <a:r>
              <a:rPr lang="it-IT" sz="2400" i="1" dirty="0" err="1"/>
              <a:t>nec</a:t>
            </a:r>
            <a:r>
              <a:rPr lang="it-IT" sz="2400" i="1" dirty="0"/>
              <a:t> </a:t>
            </a:r>
            <a:r>
              <a:rPr lang="it-IT" sz="2400" i="1" dirty="0" err="1"/>
              <a:t>escit</a:t>
            </a:r>
            <a:r>
              <a:rPr lang="it-IT" sz="2400" i="1" dirty="0"/>
              <a:t>, </a:t>
            </a:r>
            <a:r>
              <a:rPr lang="it-IT" sz="2400" i="1" dirty="0" err="1"/>
              <a:t>gentiles</a:t>
            </a:r>
            <a:r>
              <a:rPr lang="it-IT" sz="2400" i="1" dirty="0"/>
              <a:t> </a:t>
            </a:r>
            <a:r>
              <a:rPr lang="it-IT" sz="2400" i="1" dirty="0" err="1"/>
              <a:t>familiam</a:t>
            </a:r>
            <a:r>
              <a:rPr lang="it-IT" sz="2400" i="1" dirty="0"/>
              <a:t> </a:t>
            </a:r>
            <a:r>
              <a:rPr lang="it-IT" sz="2400" i="1" dirty="0" err="1"/>
              <a:t>habento</a:t>
            </a:r>
            <a:endParaRPr lang="it-IT" sz="2400" i="1" dirty="0"/>
          </a:p>
          <a:p>
            <a:pPr marL="0" indent="0" algn="just">
              <a:buNone/>
            </a:pPr>
            <a:r>
              <a:rPr lang="it-IT" sz="2400" i="1" dirty="0"/>
              <a:t> </a:t>
            </a:r>
            <a:r>
              <a:rPr lang="it-IT" sz="2400" dirty="0"/>
              <a:t>(</a:t>
            </a:r>
            <a:r>
              <a:rPr lang="it-IT" sz="3200" b="1" dirty="0"/>
              <a:t>Se qualcuno muore intestato e non ha un erede suo, l’eredità sia attribuita all’agnato prossimo, se non ha agnati, l’eredità sia attribuita ai </a:t>
            </a:r>
            <a:r>
              <a:rPr lang="it-IT" sz="3200" b="1" i="1" dirty="0" err="1"/>
              <a:t>gentiles</a:t>
            </a:r>
            <a:r>
              <a:rPr lang="it-IT" sz="3200" dirty="0"/>
              <a:t>)</a:t>
            </a:r>
          </a:p>
          <a:p>
            <a:pPr marL="0" indent="0" algn="just">
              <a:buNone/>
            </a:pPr>
            <a:endParaRPr lang="it-IT" sz="2400" dirty="0"/>
          </a:p>
          <a:p>
            <a:pPr algn="just"/>
            <a:r>
              <a:rPr lang="it-IT" sz="2400" dirty="0"/>
              <a:t>1) </a:t>
            </a:r>
            <a:r>
              <a:rPr lang="it-IT" sz="2400" i="1" dirty="0"/>
              <a:t>HEREDES SUI</a:t>
            </a:r>
            <a:endParaRPr lang="it-IT" sz="2400" dirty="0"/>
          </a:p>
          <a:p>
            <a:pPr algn="just"/>
            <a:r>
              <a:rPr lang="it-IT" sz="2400" dirty="0"/>
              <a:t>2) </a:t>
            </a:r>
            <a:r>
              <a:rPr lang="it-IT" sz="2400" i="1" dirty="0"/>
              <a:t>ADGNATUS PROXIMUS</a:t>
            </a:r>
            <a:endParaRPr lang="it-IT" sz="2400" dirty="0"/>
          </a:p>
          <a:p>
            <a:pPr algn="just"/>
            <a:r>
              <a:rPr lang="it-IT" sz="2400" dirty="0"/>
              <a:t>(3) </a:t>
            </a:r>
            <a:r>
              <a:rPr lang="it-IT" sz="2400" i="1" dirty="0"/>
              <a:t>GENTILES)</a:t>
            </a:r>
          </a:p>
          <a:p>
            <a:pPr algn="just"/>
            <a:endParaRPr lang="it-IT" sz="2400" i="1" dirty="0"/>
          </a:p>
          <a:p>
            <a:pPr algn="just"/>
            <a:r>
              <a:rPr lang="it-IT" sz="2400" dirty="0"/>
              <a:t>Gli eredi civili hanno </a:t>
            </a:r>
            <a:r>
              <a:rPr lang="it-IT" sz="2400" i="1" dirty="0" err="1"/>
              <a:t>hereditatis</a:t>
            </a:r>
            <a:r>
              <a:rPr lang="it-IT" sz="2400" i="1" dirty="0"/>
              <a:t> </a:t>
            </a:r>
            <a:r>
              <a:rPr lang="it-IT" sz="2400" i="1" dirty="0" err="1"/>
              <a:t>petitio</a:t>
            </a:r>
            <a:r>
              <a:rPr lang="it-IT" sz="2400" i="1" dirty="0"/>
              <a:t> </a:t>
            </a:r>
            <a:r>
              <a:rPr lang="it-IT" sz="2400" dirty="0"/>
              <a:t>per pretendere l’eredità, azione </a:t>
            </a:r>
            <a:r>
              <a:rPr lang="it-IT" sz="2400" i="1" dirty="0"/>
              <a:t>in rem</a:t>
            </a:r>
          </a:p>
          <a:p>
            <a:endParaRPr lang="it-IT" sz="2400" dirty="0"/>
          </a:p>
          <a:p>
            <a:pPr algn="just"/>
            <a:br>
              <a:rPr lang="it-IT" sz="2400" dirty="0"/>
            </a:br>
            <a:endParaRPr lang="it-IT" sz="2400" dirty="0"/>
          </a:p>
        </p:txBody>
      </p:sp>
    </p:spTree>
    <p:extLst>
      <p:ext uri="{BB962C8B-B14F-4D97-AF65-F5344CB8AC3E}">
        <p14:creationId xmlns:p14="http://schemas.microsoft.com/office/powerpoint/2010/main" val="3280619818"/>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4AD8BC-DA09-D144-9C14-AB1CBC9CA831}"/>
              </a:ext>
            </a:extLst>
          </p:cNvPr>
          <p:cNvSpPr>
            <a:spLocks noGrp="1"/>
          </p:cNvSpPr>
          <p:nvPr>
            <p:ph type="title"/>
          </p:nvPr>
        </p:nvSpPr>
        <p:spPr>
          <a:xfrm>
            <a:off x="685801" y="357352"/>
            <a:ext cx="10131425" cy="1008993"/>
          </a:xfrm>
        </p:spPr>
        <p:txBody>
          <a:bodyPr>
            <a:normAutofit/>
          </a:bodyPr>
          <a:lstStyle/>
          <a:p>
            <a:r>
              <a:rPr lang="it-IT" dirty="0"/>
              <a:t>1) </a:t>
            </a:r>
            <a:r>
              <a:rPr lang="it-IT" i="1" dirty="0"/>
              <a:t>HEREDES SUI</a:t>
            </a:r>
            <a:endParaRPr lang="it-IT" dirty="0"/>
          </a:p>
        </p:txBody>
      </p:sp>
      <p:sp>
        <p:nvSpPr>
          <p:cNvPr id="3" name="Segnaposto contenuto 2">
            <a:extLst>
              <a:ext uri="{FF2B5EF4-FFF2-40B4-BE49-F238E27FC236}">
                <a16:creationId xmlns:a16="http://schemas.microsoft.com/office/drawing/2014/main" id="{51FD4D89-77B5-5540-9B56-63F913AB03B9}"/>
              </a:ext>
            </a:extLst>
          </p:cNvPr>
          <p:cNvSpPr>
            <a:spLocks noGrp="1"/>
          </p:cNvSpPr>
          <p:nvPr>
            <p:ph idx="1"/>
          </p:nvPr>
        </p:nvSpPr>
        <p:spPr>
          <a:xfrm>
            <a:off x="685801" y="1177160"/>
            <a:ext cx="10131425" cy="5602014"/>
          </a:xfrm>
        </p:spPr>
        <p:txBody>
          <a:bodyPr>
            <a:normAutofit lnSpcReduction="10000"/>
          </a:bodyPr>
          <a:lstStyle/>
          <a:p>
            <a:pPr algn="just"/>
            <a:r>
              <a:rPr lang="it-IT" sz="2800" dirty="0"/>
              <a:t>Persone che erano sottoposte alla potestà o alla </a:t>
            </a:r>
            <a:r>
              <a:rPr lang="it-IT" sz="2800" i="1" dirty="0" err="1"/>
              <a:t>manus</a:t>
            </a:r>
            <a:r>
              <a:rPr lang="it-IT" sz="2800" i="1" dirty="0"/>
              <a:t> </a:t>
            </a:r>
            <a:r>
              <a:rPr lang="it-IT" sz="2800" dirty="0"/>
              <a:t>di un </a:t>
            </a:r>
            <a:r>
              <a:rPr lang="it-IT" sz="2800" i="1" dirty="0"/>
              <a:t>pater </a:t>
            </a:r>
            <a:r>
              <a:rPr lang="it-IT" sz="2800" i="1" dirty="0" err="1"/>
              <a:t>familias</a:t>
            </a:r>
            <a:r>
              <a:rPr lang="it-IT" sz="2800" dirty="0"/>
              <a:t>,</a:t>
            </a:r>
            <a:r>
              <a:rPr lang="it-IT" sz="2800" i="1" dirty="0"/>
              <a:t> </a:t>
            </a:r>
            <a:r>
              <a:rPr lang="it-IT" sz="2800" dirty="0"/>
              <a:t>che a seguito della morte di quest’ultimo passavano dalla condizione di </a:t>
            </a:r>
            <a:r>
              <a:rPr lang="it-IT" sz="2800" i="1" dirty="0"/>
              <a:t>alieni </a:t>
            </a:r>
            <a:r>
              <a:rPr lang="it-IT" sz="2800" i="1" dirty="0" err="1"/>
              <a:t>iuris</a:t>
            </a:r>
            <a:r>
              <a:rPr lang="it-IT" sz="2800" dirty="0"/>
              <a:t> a quella di </a:t>
            </a:r>
            <a:r>
              <a:rPr lang="it-IT" sz="2800" i="1" dirty="0"/>
              <a:t>sui </a:t>
            </a:r>
            <a:r>
              <a:rPr lang="it-IT" sz="2800" i="1" dirty="0" err="1"/>
              <a:t>iuris</a:t>
            </a:r>
            <a:r>
              <a:rPr lang="it-IT" sz="2800" dirty="0"/>
              <a:t>.</a:t>
            </a:r>
          </a:p>
          <a:p>
            <a:pPr algn="just"/>
            <a:r>
              <a:rPr lang="it-IT" sz="2800" dirty="0"/>
              <a:t>Sono </a:t>
            </a:r>
            <a:r>
              <a:rPr lang="it-IT" sz="2800" i="1" dirty="0" err="1"/>
              <a:t>heredes</a:t>
            </a:r>
            <a:r>
              <a:rPr lang="it-IT" sz="2800" i="1" dirty="0"/>
              <a:t> sui et </a:t>
            </a:r>
            <a:r>
              <a:rPr lang="it-IT" sz="2800" i="1" dirty="0" err="1"/>
              <a:t>necessarii</a:t>
            </a:r>
            <a:r>
              <a:rPr lang="it-IT" sz="2800" dirty="0"/>
              <a:t>: diventano automaticamente eredi senza bisogno di un atto di accettazione e senza possibilità di rifiutare. In caso di </a:t>
            </a:r>
            <a:r>
              <a:rPr lang="it-IT" sz="2800" i="1" dirty="0" err="1"/>
              <a:t>hereditas</a:t>
            </a:r>
            <a:r>
              <a:rPr lang="it-IT" sz="2800" i="1" dirty="0"/>
              <a:t> </a:t>
            </a:r>
            <a:r>
              <a:rPr lang="it-IT" sz="2800" i="1" dirty="0" err="1"/>
              <a:t>damnosa</a:t>
            </a:r>
            <a:r>
              <a:rPr lang="it-IT" sz="2800" i="1" dirty="0"/>
              <a:t> </a:t>
            </a:r>
            <a:r>
              <a:rPr lang="it-IT" sz="2800" dirty="0"/>
              <a:t>il pretore concedeva il </a:t>
            </a:r>
            <a:r>
              <a:rPr lang="it-IT" sz="2800" i="1" dirty="0"/>
              <a:t>IUS ABSTINENDI </a:t>
            </a:r>
            <a:r>
              <a:rPr lang="it-IT" sz="2800" dirty="0"/>
              <a:t>ai </a:t>
            </a:r>
            <a:r>
              <a:rPr lang="it-IT" sz="2800" i="1" dirty="0"/>
              <a:t>sui </a:t>
            </a:r>
            <a:r>
              <a:rPr lang="it-IT" sz="2800" dirty="0"/>
              <a:t>che non avessero compiuto atti di gestione.</a:t>
            </a:r>
          </a:p>
          <a:p>
            <a:pPr algn="just"/>
            <a:r>
              <a:rPr lang="it-IT" sz="2800" dirty="0"/>
              <a:t>Vi sono anche gli </a:t>
            </a:r>
            <a:r>
              <a:rPr lang="it-IT" sz="2800" i="1" dirty="0" err="1"/>
              <a:t>heredes</a:t>
            </a:r>
            <a:r>
              <a:rPr lang="it-IT" sz="2800" i="1" dirty="0"/>
              <a:t> </a:t>
            </a:r>
            <a:r>
              <a:rPr lang="it-IT" sz="2800" i="1" dirty="0" err="1"/>
              <a:t>necessarii</a:t>
            </a:r>
            <a:r>
              <a:rPr lang="it-IT" sz="2800" i="1" dirty="0"/>
              <a:t> tantum</a:t>
            </a:r>
            <a:r>
              <a:rPr lang="it-IT" sz="2800" dirty="0"/>
              <a:t>: schiavi manomessi nel testamento e istituiti eredi.</a:t>
            </a:r>
          </a:p>
          <a:p>
            <a:pPr algn="just"/>
            <a:br>
              <a:rPr lang="it-IT" sz="2800" dirty="0"/>
            </a:br>
            <a:endParaRPr lang="it-IT" sz="2800" dirty="0"/>
          </a:p>
          <a:p>
            <a:br>
              <a:rPr lang="it-IT" dirty="0"/>
            </a:br>
            <a:endParaRPr lang="it-IT" dirty="0"/>
          </a:p>
          <a:p>
            <a:endParaRPr lang="it-IT" dirty="0"/>
          </a:p>
        </p:txBody>
      </p:sp>
    </p:spTree>
    <p:extLst>
      <p:ext uri="{BB962C8B-B14F-4D97-AF65-F5344CB8AC3E}">
        <p14:creationId xmlns:p14="http://schemas.microsoft.com/office/powerpoint/2010/main" val="53122229"/>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FF16C7-C7E8-FC47-984B-57A8568BC2D6}"/>
              </a:ext>
            </a:extLst>
          </p:cNvPr>
          <p:cNvSpPr>
            <a:spLocks noGrp="1"/>
          </p:cNvSpPr>
          <p:nvPr>
            <p:ph type="title"/>
          </p:nvPr>
        </p:nvSpPr>
        <p:spPr>
          <a:xfrm>
            <a:off x="685801" y="147146"/>
            <a:ext cx="10131425" cy="1135116"/>
          </a:xfrm>
        </p:spPr>
        <p:txBody>
          <a:bodyPr>
            <a:normAutofit fontScale="90000"/>
          </a:bodyPr>
          <a:lstStyle/>
          <a:p>
            <a:r>
              <a:rPr lang="it-IT" dirty="0"/>
              <a:t>2) </a:t>
            </a:r>
            <a:r>
              <a:rPr lang="it-IT" i="1" dirty="0"/>
              <a:t>ADGNATUS PROXIMUS</a:t>
            </a:r>
            <a:br>
              <a:rPr lang="it-IT" dirty="0"/>
            </a:br>
            <a:endParaRPr lang="it-IT" dirty="0"/>
          </a:p>
        </p:txBody>
      </p:sp>
      <p:sp>
        <p:nvSpPr>
          <p:cNvPr id="3" name="Segnaposto contenuto 2">
            <a:extLst>
              <a:ext uri="{FF2B5EF4-FFF2-40B4-BE49-F238E27FC236}">
                <a16:creationId xmlns:a16="http://schemas.microsoft.com/office/drawing/2014/main" id="{DCB89D98-A053-C845-B774-2A2732767BAD}"/>
              </a:ext>
            </a:extLst>
          </p:cNvPr>
          <p:cNvSpPr>
            <a:spLocks noGrp="1"/>
          </p:cNvSpPr>
          <p:nvPr>
            <p:ph idx="1"/>
          </p:nvPr>
        </p:nvSpPr>
        <p:spPr>
          <a:xfrm>
            <a:off x="685801" y="1282263"/>
            <a:ext cx="10497206" cy="5465378"/>
          </a:xfrm>
        </p:spPr>
        <p:txBody>
          <a:bodyPr>
            <a:normAutofit/>
          </a:bodyPr>
          <a:lstStyle/>
          <a:p>
            <a:pPr algn="just"/>
            <a:r>
              <a:rPr lang="it-IT" sz="2800" dirty="0"/>
              <a:t>Il più vicino tra i collaterali agnati : fratelli e sorelle (compresa la madre </a:t>
            </a:r>
            <a:r>
              <a:rPr lang="it-IT" sz="2800" i="1" dirty="0"/>
              <a:t>in </a:t>
            </a:r>
            <a:r>
              <a:rPr lang="it-IT" sz="2800" i="1" dirty="0" err="1"/>
              <a:t>manu</a:t>
            </a:r>
            <a:r>
              <a:rPr lang="it-IT" sz="2800" dirty="0"/>
              <a:t>), zio e nipote.</a:t>
            </a:r>
          </a:p>
          <a:p>
            <a:pPr algn="just"/>
            <a:r>
              <a:rPr lang="it-IT" sz="2800" dirty="0"/>
              <a:t>È un erede volontario, cioè deve accettare in forma espressa con l’atto di </a:t>
            </a:r>
            <a:r>
              <a:rPr lang="it-IT" sz="2800" i="1" dirty="0" err="1"/>
              <a:t>cretio</a:t>
            </a:r>
            <a:r>
              <a:rPr lang="it-IT" sz="2800" i="1" dirty="0"/>
              <a:t> </a:t>
            </a:r>
            <a:r>
              <a:rPr lang="it-IT" sz="2800" dirty="0"/>
              <a:t>o in forma tacita con la </a:t>
            </a:r>
            <a:r>
              <a:rPr lang="it-IT" sz="2800" i="1" dirty="0"/>
              <a:t>pro </a:t>
            </a:r>
            <a:r>
              <a:rPr lang="it-IT" sz="2800" i="1" dirty="0" err="1"/>
              <a:t>herede</a:t>
            </a:r>
            <a:r>
              <a:rPr lang="it-IT" sz="2800" i="1" dirty="0"/>
              <a:t> </a:t>
            </a:r>
            <a:r>
              <a:rPr lang="it-IT" sz="2800" i="1" dirty="0" err="1"/>
              <a:t>gestio</a:t>
            </a:r>
            <a:r>
              <a:rPr lang="it-IT" sz="2800" dirty="0"/>
              <a:t>.</a:t>
            </a:r>
          </a:p>
          <a:p>
            <a:pPr algn="just"/>
            <a:r>
              <a:rPr lang="it-IT" sz="2800" dirty="0"/>
              <a:t>Non è prevista la </a:t>
            </a:r>
            <a:r>
              <a:rPr lang="it-IT" sz="2800" i="1" dirty="0" err="1"/>
              <a:t>successio</a:t>
            </a:r>
            <a:r>
              <a:rPr lang="it-IT" sz="2800" i="1" dirty="0"/>
              <a:t> </a:t>
            </a:r>
            <a:r>
              <a:rPr lang="it-IT" sz="2800" i="1" dirty="0" err="1"/>
              <a:t>gradum</a:t>
            </a:r>
            <a:r>
              <a:rPr lang="it-IT" sz="2800" dirty="0"/>
              <a:t>: se l’agnato più vicino non vuole accettare, non si chiama l’agnato successivo (ma non si chiamano neppure i </a:t>
            </a:r>
            <a:r>
              <a:rPr lang="it-IT" sz="2800" i="1" dirty="0"/>
              <a:t>GENTILES</a:t>
            </a:r>
            <a:r>
              <a:rPr lang="it-IT" sz="2800" dirty="0"/>
              <a:t>, perché non è prevista neppure la </a:t>
            </a:r>
            <a:r>
              <a:rPr lang="it-IT" sz="2800" i="1" dirty="0" err="1"/>
              <a:t>successio</a:t>
            </a:r>
            <a:r>
              <a:rPr lang="it-IT" sz="2800" i="1" dirty="0"/>
              <a:t> </a:t>
            </a:r>
            <a:r>
              <a:rPr lang="it-IT" sz="2800" i="1" dirty="0" err="1"/>
              <a:t>ordinum</a:t>
            </a:r>
            <a:r>
              <a:rPr lang="it-IT" sz="2800" dirty="0"/>
              <a:t>).</a:t>
            </a:r>
          </a:p>
          <a:p>
            <a:pPr algn="just"/>
            <a:endParaRPr lang="it-IT" sz="2800" dirty="0"/>
          </a:p>
        </p:txBody>
      </p:sp>
    </p:spTree>
    <p:extLst>
      <p:ext uri="{BB962C8B-B14F-4D97-AF65-F5344CB8AC3E}">
        <p14:creationId xmlns:p14="http://schemas.microsoft.com/office/powerpoint/2010/main" val="1323957528"/>
      </p:ext>
    </p:extLst>
  </p:cSld>
  <p:clrMapOvr>
    <a:masterClrMapping/>
  </p:clrMapOvr>
  <p:transition spd="slow">
    <p:wip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e">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Celestiale</Template>
  <TotalTime>1224</TotalTime>
  <Words>2677</Words>
  <Application>Microsoft Macintosh PowerPoint</Application>
  <PresentationFormat>Widescreen</PresentationFormat>
  <Paragraphs>146</Paragraphs>
  <Slides>34</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34</vt:i4>
      </vt:variant>
    </vt:vector>
  </HeadingPairs>
  <TitlesOfParts>
    <vt:vector size="38" baseType="lpstr">
      <vt:lpstr>Arial</vt:lpstr>
      <vt:lpstr>Calibri</vt:lpstr>
      <vt:lpstr>Calibri Light</vt:lpstr>
      <vt:lpstr>Celestiale</vt:lpstr>
      <vt:lpstr>SUCCESSIONI</vt:lpstr>
      <vt:lpstr>La trasmissione di posizioni giuridiche soggettive attive e/o passive può essere: </vt:lpstr>
      <vt:lpstr>SUCCESSIONE A TITOLO UNIVERSALE inter vivos </vt:lpstr>
      <vt:lpstr>SUCCESSIONE A TITOLO UNIVERSALE mortis causa</vt:lpstr>
      <vt:lpstr>SUCCESSIONE A titolo particolare </vt:lpstr>
      <vt:lpstr>delatio = offerta </vt:lpstr>
      <vt:lpstr>SUCCESSIONE LEGITTIMA CIVILE (AB INTESTATO)</vt:lpstr>
      <vt:lpstr>1) HEREDES SUI</vt:lpstr>
      <vt:lpstr>2) ADGNATUS PROXIMUS </vt:lpstr>
      <vt:lpstr>MADRE-FIGLIO </vt:lpstr>
      <vt:lpstr>SUCCESSIONE LEGITTIMA PRETORIA: BONORUM POSSESSIO SINE TABULIS </vt:lpstr>
      <vt:lpstr>Presentazione standard di PowerPoint</vt:lpstr>
      <vt:lpstr>PATTI SUCCESSORI VIETATI</vt:lpstr>
      <vt:lpstr>SUCCESSIONE TESTAMENTARIA</vt:lpstr>
      <vt:lpstr>TIPI DI TESTAMENTO CIVILE</vt:lpstr>
      <vt:lpstr>TESTAMENTO PRETORIO:  BONORUM POSSESSIO SECUNDUM TABULAS </vt:lpstr>
      <vt:lpstr>SUCCESSIONE NECESSARIA FORMALE: diseredazione</vt:lpstr>
      <vt:lpstr>SUCCESSIONE NECESSARIA FORMALE:  la diseredazione</vt:lpstr>
      <vt:lpstr>Bonorum possessio contra tabulas</vt:lpstr>
      <vt:lpstr>SUCCESSIONE NECESSARIA MATERIALE QUERELA INOFFICIOSI TESTAMENTI</vt:lpstr>
      <vt:lpstr>LEGATI</vt:lpstr>
      <vt:lpstr>Quarta falcidia</vt:lpstr>
      <vt:lpstr>4 GENERA LEGATORUM</vt:lpstr>
      <vt:lpstr> Legatum per vindicationem “Do e lego a Tizio lo schiavo Sticho”  (Hominem Stichum Titio do lego)</vt:lpstr>
      <vt:lpstr>Legatum per praeceptionem Tizio prelevi prima il cavallo Incitatus”  (Titius equum Incitatum praecipito)</vt:lpstr>
      <vt:lpstr>IL LEGATO PER PRAECEPTIONEM A FAVORE DI UN ESTRANEO</vt:lpstr>
      <vt:lpstr>Legatum per damnationem Il mio erede sia obbligato a trasferire a Tizio il cavallo Incitatus  (Heres meus Titio equum Incitatum dare damnas esto)</vt:lpstr>
      <vt:lpstr>Legatum sinendi modo “Il mio erede sia obbligato a permettere a Tizio di impossessarsi e tenere per sé il cavallo Incitatus”  (Heres meus damnas esto sinere Titium equum Incitatum sumere sibique habere).</vt:lpstr>
      <vt:lpstr>SENATOCONSULTO NERONIANO</vt:lpstr>
      <vt:lpstr>Presentazione standard di PowerPoint</vt:lpstr>
      <vt:lpstr>FEDECOMMESSO</vt:lpstr>
      <vt:lpstr>COGNITIO EXTRA ORDINEM</vt:lpstr>
      <vt:lpstr>FEDECOMMESSO A TITOLO PARTICOLARE</vt:lpstr>
      <vt:lpstr>FEDECOMMESSO UNIVERSALE</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SUCCESSIONI</dc:title>
  <dc:creator>Utente di Microsoft Office</dc:creator>
  <cp:lastModifiedBy>Microsoft Office User</cp:lastModifiedBy>
  <cp:revision>21</cp:revision>
  <dcterms:created xsi:type="dcterms:W3CDTF">2018-12-14T11:19:27Z</dcterms:created>
  <dcterms:modified xsi:type="dcterms:W3CDTF">2021-12-19T08:43:05Z</dcterms:modified>
</cp:coreProperties>
</file>