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0" r:id="rId3"/>
    <p:sldId id="262" r:id="rId4"/>
    <p:sldId id="268" r:id="rId5"/>
    <p:sldId id="269" r:id="rId6"/>
    <p:sldId id="267" r:id="rId7"/>
    <p:sldId id="270" r:id="rId8"/>
    <p:sldId id="282" r:id="rId9"/>
    <p:sldId id="276" r:id="rId10"/>
    <p:sldId id="275" r:id="rId11"/>
    <p:sldId id="280" r:id="rId12"/>
    <p:sldId id="281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A CHINCHIO" initials="KC" lastIdx="1" clrIdx="0">
    <p:extLst>
      <p:ext uri="{19B8F6BF-5375-455C-9EA6-DF929625EA0E}">
        <p15:presenceInfo xmlns:p15="http://schemas.microsoft.com/office/powerpoint/2012/main" userId="b50bc0ad644080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D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AEB7-FFD9-4F5B-8FF9-91B641358363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5E00A-F6D2-4318-8F95-6E3C057F6E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25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5E00A-F6D2-4318-8F95-6E3C057F6EE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99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38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38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0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43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9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68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58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5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11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DC74D-1C3E-4FAE-B430-2A149AAA90ED}" type="datetimeFigureOut">
              <a:rPr lang="it-IT" smtClean="0"/>
              <a:t>23/04/2020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9E77-FD64-42CD-BF69-B95A0ED3D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1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reccani.it/vocabolario/utilitarism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ccani.it/enciclopedia/giusrealismo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6574" y="21159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900" dirty="0" smtClean="0"/>
              <a:t>Modulo III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odernità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TOPICA DI VIEHWEG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6574" y="4503559"/>
            <a:ext cx="9144000" cy="165576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La cibernetica giuridica</a:t>
            </a:r>
          </a:p>
          <a:p>
            <a:r>
              <a:rPr lang="it-IT" sz="3200" dirty="0" smtClean="0"/>
              <a:t>Il giurista cibernetico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333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4978" y="436185"/>
            <a:ext cx="107680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 smtClean="0"/>
              <a:t>Aria di post-modernità….</a:t>
            </a:r>
          </a:p>
          <a:p>
            <a:endParaRPr lang="it-IT" sz="4400" i="1" dirty="0" smtClean="0"/>
          </a:p>
          <a:p>
            <a:pPr marL="742950" indent="-742950">
              <a:buAutoNum type="arabicPeriod"/>
            </a:pPr>
            <a:r>
              <a:rPr lang="it-IT" sz="3600" i="1" dirty="0" smtClean="0"/>
              <a:t>(auto)determinazione (=autonomia illusoria)</a:t>
            </a:r>
          </a:p>
          <a:p>
            <a:pPr marL="742950" indent="-742950">
              <a:buAutoNum type="arabicPeriod"/>
            </a:pPr>
            <a:r>
              <a:rPr lang="it-IT" sz="3600" i="1" dirty="0" err="1"/>
              <a:t>t</a:t>
            </a:r>
            <a:r>
              <a:rPr lang="it-IT" sz="3600" i="1" dirty="0" err="1" smtClean="0"/>
              <a:t>opicismo</a:t>
            </a:r>
            <a:r>
              <a:rPr lang="it-IT" sz="3600" i="1" dirty="0" smtClean="0"/>
              <a:t> (=topica utilitarista)</a:t>
            </a:r>
          </a:p>
          <a:p>
            <a:pPr marL="742950" indent="-742950">
              <a:buAutoNum type="arabicPeriod"/>
            </a:pPr>
            <a:r>
              <a:rPr lang="it-IT" sz="3600" i="1" dirty="0"/>
              <a:t>m</a:t>
            </a:r>
            <a:r>
              <a:rPr lang="it-IT" sz="3600" i="1" dirty="0" smtClean="0"/>
              <a:t>era persuasione (senza verità, né condivisione)</a:t>
            </a:r>
          </a:p>
          <a:p>
            <a:pPr marL="742950" indent="-742950">
              <a:buAutoNum type="arabicPeriod"/>
            </a:pPr>
            <a:endParaRPr lang="it-IT" sz="4400" i="1" dirty="0"/>
          </a:p>
          <a:p>
            <a:endParaRPr lang="it-IT" sz="4400" i="1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01" y="3979602"/>
            <a:ext cx="3973249" cy="26488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53" y="4160919"/>
            <a:ext cx="4133446" cy="228619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887153" y="2482899"/>
            <a:ext cx="4722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http://www.treccani.it/vocabolario/utilitarismo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78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7910" t="45968" r="38658" b="17596"/>
          <a:stretch/>
        </p:blipFill>
        <p:spPr>
          <a:xfrm>
            <a:off x="347686" y="818867"/>
            <a:ext cx="11198321" cy="52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4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4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4" y="237618"/>
            <a:ext cx="3780430" cy="515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69" y="237618"/>
            <a:ext cx="3725782" cy="63817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91701" y="5810464"/>
            <a:ext cx="551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Theodor </a:t>
            </a:r>
            <a:r>
              <a:rPr lang="it-IT" sz="2800" dirty="0" err="1" smtClean="0"/>
              <a:t>Viehweg</a:t>
            </a:r>
            <a:r>
              <a:rPr lang="it-IT" sz="2800" dirty="0" smtClean="0"/>
              <a:t>  (1907-1988)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5366" y="6102852"/>
            <a:ext cx="120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1953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29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/>
          <a:srcRect l="20865" t="12433" r="21446" b="7614"/>
          <a:stretch/>
        </p:blipFill>
        <p:spPr>
          <a:xfrm>
            <a:off x="4881179" y="1010728"/>
            <a:ext cx="7075199" cy="5512903"/>
          </a:xfrm>
          <a:prstGeom prst="rect">
            <a:avLst/>
          </a:prstGeom>
          <a:ln w="38100">
            <a:noFill/>
          </a:ln>
        </p:spPr>
      </p:pic>
      <p:sp>
        <p:nvSpPr>
          <p:cNvPr id="3" name="Ovale 2"/>
          <p:cNvSpPr/>
          <p:nvPr/>
        </p:nvSpPr>
        <p:spPr>
          <a:xfrm>
            <a:off x="9498842" y="1010728"/>
            <a:ext cx="2645555" cy="538927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1032" y="812835"/>
            <a:ext cx="4846625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I momenti della topica, per </a:t>
            </a:r>
            <a:r>
              <a:rPr lang="it-IT" sz="3600" b="1" dirty="0" err="1" smtClean="0">
                <a:solidFill>
                  <a:srgbClr val="FF0000"/>
                </a:solidFill>
              </a:rPr>
              <a:t>Viehweg</a:t>
            </a:r>
            <a:r>
              <a:rPr lang="it-IT" sz="3600" b="1" dirty="0" smtClean="0">
                <a:solidFill>
                  <a:srgbClr val="FF0000"/>
                </a:solidFill>
              </a:rPr>
              <a:t>:</a:t>
            </a:r>
          </a:p>
          <a:p>
            <a:endParaRPr lang="it-IT" sz="3200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it-IT" sz="3200" i="1" dirty="0" smtClean="0">
                <a:solidFill>
                  <a:schemeClr val="accent5">
                    <a:lumMod val="50000"/>
                  </a:schemeClr>
                </a:solidFill>
              </a:rPr>
              <a:t> Ricerca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it-IT" sz="3200" dirty="0" err="1" smtClean="0">
                <a:solidFill>
                  <a:schemeClr val="accent5">
                    <a:lumMod val="50000"/>
                  </a:schemeClr>
                </a:solidFill>
              </a:rPr>
              <a:t>pre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-topica</a:t>
            </a:r>
          </a:p>
          <a:p>
            <a:pPr marL="342900" indent="-342900">
              <a:buAutoNum type="arabicParenR"/>
            </a:pPr>
            <a:r>
              <a:rPr lang="it-IT" sz="3200" i="1" dirty="0" smtClean="0">
                <a:solidFill>
                  <a:schemeClr val="accent5">
                    <a:lumMod val="50000"/>
                  </a:schemeClr>
                </a:solidFill>
              </a:rPr>
              <a:t> Schema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it-IT" sz="3200" dirty="0" smtClean="0">
                <a:solidFill>
                  <a:srgbClr val="FF0000"/>
                </a:solidFill>
              </a:rPr>
              <a:t>topica </a:t>
            </a:r>
            <a:r>
              <a:rPr lang="it-IT" sz="3200" dirty="0">
                <a:solidFill>
                  <a:srgbClr val="FF0000"/>
                </a:solidFill>
              </a:rPr>
              <a:t>di ‘primo </a:t>
            </a:r>
            <a:r>
              <a:rPr lang="it-IT" sz="3200" dirty="0" err="1">
                <a:solidFill>
                  <a:srgbClr val="FF0000"/>
                </a:solidFill>
              </a:rPr>
              <a:t>grado’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la ricerca di argomenti illuminanti)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it-IT" sz="3200" i="1" dirty="0" smtClean="0">
                <a:solidFill>
                  <a:schemeClr val="accent5">
                    <a:lumMod val="50000"/>
                  </a:schemeClr>
                </a:solidFill>
              </a:rPr>
              <a:t> Repertorio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it-IT" sz="3200" dirty="0" smtClean="0">
                <a:solidFill>
                  <a:srgbClr val="FF0000"/>
                </a:solidFill>
              </a:rPr>
              <a:t>topica </a:t>
            </a:r>
            <a:r>
              <a:rPr lang="it-IT" sz="3200" dirty="0">
                <a:solidFill>
                  <a:srgbClr val="FF0000"/>
                </a:solidFill>
              </a:rPr>
              <a:t>di ‘secondo </a:t>
            </a:r>
            <a:r>
              <a:rPr lang="it-IT" sz="3200" dirty="0" err="1">
                <a:solidFill>
                  <a:srgbClr val="FF0000"/>
                </a:solidFill>
              </a:rPr>
              <a:t>grado</a:t>
            </a:r>
            <a:r>
              <a:rPr lang="it-IT" sz="3200" dirty="0" err="1" smtClean="0">
                <a:solidFill>
                  <a:srgbClr val="FF0000"/>
                </a:solidFill>
              </a:rPr>
              <a:t>’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</a:rPr>
              <a:t>il magazzino di argomenti)</a:t>
            </a:r>
          </a:p>
        </p:txBody>
      </p:sp>
    </p:spTree>
    <p:extLst>
      <p:ext uri="{BB962C8B-B14F-4D97-AF65-F5344CB8AC3E}">
        <p14:creationId xmlns:p14="http://schemas.microsoft.com/office/powerpoint/2010/main" val="865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24560">
            <a:off x="4450248" y="527675"/>
            <a:ext cx="3325193" cy="20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0" y="0"/>
            <a:ext cx="378043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 I C E R C A</a:t>
            </a:r>
            <a:endParaRPr lang="it-IT" sz="4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7271" y="887684"/>
            <a:ext cx="4529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casuale</a:t>
            </a:r>
          </a:p>
          <a:p>
            <a:r>
              <a:rPr lang="it-IT" sz="2800" dirty="0" smtClean="0"/>
              <a:t>	automatica</a:t>
            </a:r>
          </a:p>
          <a:p>
            <a:r>
              <a:rPr lang="it-IT" sz="2800" dirty="0" smtClean="0"/>
              <a:t>		autonoma (?)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700"/>
            <a:ext cx="2743200" cy="33512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95" y="3511436"/>
            <a:ext cx="1913896" cy="30230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8740" y="5787906"/>
            <a:ext cx="244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pigrizia  </a:t>
            </a:r>
            <a:r>
              <a:rPr lang="it-IT" sz="2000" b="1" i="1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vs</a:t>
            </a:r>
            <a:r>
              <a:rPr lang="it-IT" sz="2000" b="1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 	ingenium</a:t>
            </a:r>
            <a:endParaRPr lang="it-IT" sz="2000" b="1" dirty="0">
              <a:solidFill>
                <a:srgbClr val="00B0F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666327" y="229317"/>
            <a:ext cx="2861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La R. si fa comoda via per l’assenso ragionevole.</a:t>
            </a:r>
          </a:p>
          <a:p>
            <a:r>
              <a:rPr lang="it-IT" sz="2800" i="1" dirty="0"/>
              <a:t>M</a:t>
            </a:r>
            <a:r>
              <a:rPr lang="it-IT" sz="2800" i="1" dirty="0" smtClean="0"/>
              <a:t>a dov’è il posto per  il dissenso ragionevole?</a:t>
            </a:r>
            <a:endParaRPr lang="it-IT" sz="2800" i="1" dirty="0"/>
          </a:p>
        </p:txBody>
      </p:sp>
      <p:sp>
        <p:nvSpPr>
          <p:cNvPr id="7" name="Rettangolo 6"/>
          <p:cNvSpPr/>
          <p:nvPr/>
        </p:nvSpPr>
        <p:spPr>
          <a:xfrm>
            <a:off x="8446227" y="5160109"/>
            <a:ext cx="220101" cy="6277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773" y="3331492"/>
            <a:ext cx="6017109" cy="33829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52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785" y="381295"/>
            <a:ext cx="5199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Licenziamento discriminatorio - ILLEGITTIMO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92120" y="381295"/>
            <a:ext cx="4804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Licenziamento ideologico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- LEGITTIMO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1983" y="1767065"/>
            <a:ext cx="461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Art. 15 e 18 legge n. 300/1970</a:t>
            </a:r>
          </a:p>
          <a:p>
            <a:r>
              <a:rPr lang="it-IT" sz="2400" dirty="0" smtClean="0"/>
              <a:t>Art. 4 legge n.  604/1966</a:t>
            </a:r>
          </a:p>
          <a:p>
            <a:r>
              <a:rPr lang="it-IT" sz="2400" dirty="0" smtClean="0"/>
              <a:t>Art. 3 legge n. </a:t>
            </a:r>
            <a:r>
              <a:rPr lang="it-IT" sz="2400" dirty="0"/>
              <a:t> </a:t>
            </a:r>
            <a:r>
              <a:rPr lang="it-IT" sz="2400" dirty="0" smtClean="0"/>
              <a:t>108/1990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50925" y="2106698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Art. 2119 c.c.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9683" y="5882186"/>
            <a:ext cx="429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Cass</a:t>
            </a:r>
            <a:r>
              <a:rPr lang="it-IT" sz="2400" dirty="0" smtClean="0"/>
              <a:t>. sez. lav.  n.  5832/1994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92120" y="5882186"/>
            <a:ext cx="4299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Cass</a:t>
            </a:r>
            <a:r>
              <a:rPr lang="it-IT" sz="2400" dirty="0" smtClean="0"/>
              <a:t>. sez. civ.  n.  12530/1991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1983" y="3301579"/>
            <a:ext cx="51071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Elementi di fatto (?) rilevanti: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/>
              <a:t> mansione (insegnamento di educazione fisica)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/>
              <a:t>privatezza della scelta matrimoniale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13226" y="3301579"/>
            <a:ext cx="5456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Elementi di fatto (?) rilevanti: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 smtClean="0"/>
              <a:t> assunzione consapevole (consapevolezza della natura ‘di tendenza’ del datore di lavoro)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/>
              <a:t>r</a:t>
            </a:r>
            <a:r>
              <a:rPr lang="it-IT" sz="2400" dirty="0" smtClean="0"/>
              <a:t>ottura vincolo fiduciario</a:t>
            </a:r>
          </a:p>
        </p:txBody>
      </p:sp>
      <p:cxnSp>
        <p:nvCxnSpPr>
          <p:cNvPr id="12" name="Connettore 1 11"/>
          <p:cNvCxnSpPr/>
          <p:nvPr/>
        </p:nvCxnSpPr>
        <p:spPr>
          <a:xfrm flipH="1">
            <a:off x="6149453" y="259307"/>
            <a:ext cx="40943" cy="6084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09432" y="3152858"/>
            <a:ext cx="111092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86853" y="5679969"/>
            <a:ext cx="111092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2924"/>
            <a:ext cx="11907427" cy="669465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-28340" y="3025566"/>
            <a:ext cx="1719618" cy="39578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22829" y="982638"/>
            <a:ext cx="214269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Sent</a:t>
            </a:r>
            <a:r>
              <a:rPr lang="it-IT" sz="1400" b="1" dirty="0" smtClean="0"/>
              <a:t>. </a:t>
            </a:r>
            <a:r>
              <a:rPr lang="it-IT" sz="1400" b="1" dirty="0" err="1" smtClean="0"/>
              <a:t>Cass</a:t>
            </a:r>
            <a:r>
              <a:rPr lang="it-IT" sz="1400" b="1" dirty="0" smtClean="0"/>
              <a:t>. </a:t>
            </a:r>
            <a:r>
              <a:rPr lang="it-IT" sz="1400" b="1" dirty="0"/>
              <a:t>n</a:t>
            </a:r>
            <a:r>
              <a:rPr lang="it-IT" sz="1400" b="1" dirty="0" smtClean="0"/>
              <a:t>. 12530/1991</a:t>
            </a:r>
            <a:endParaRPr lang="it-IT" sz="1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003" y="2611799"/>
            <a:ext cx="4781320" cy="38496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Ovale 10"/>
          <p:cNvSpPr/>
          <p:nvPr/>
        </p:nvSpPr>
        <p:spPr>
          <a:xfrm>
            <a:off x="7078685" y="3279679"/>
            <a:ext cx="1367786" cy="1013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Sentenze conformi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12" name="Corda 11"/>
          <p:cNvSpPr/>
          <p:nvPr/>
        </p:nvSpPr>
        <p:spPr>
          <a:xfrm rot="15254702">
            <a:off x="10658715" y="3463941"/>
            <a:ext cx="405517" cy="827628"/>
          </a:xfrm>
          <a:prstGeom prst="chord">
            <a:avLst>
              <a:gd name="adj1" fmla="val 3882420"/>
              <a:gd name="adj2" fmla="val 133355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rettangolo 12"/>
          <p:cNvSpPr/>
          <p:nvPr/>
        </p:nvSpPr>
        <p:spPr>
          <a:xfrm>
            <a:off x="11508173" y="3373105"/>
            <a:ext cx="107150" cy="612041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0054448" y="2924839"/>
            <a:ext cx="1105959" cy="12476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 smtClean="0">
                <a:solidFill>
                  <a:srgbClr val="FF0000"/>
                </a:solidFill>
              </a:rPr>
              <a:t>Cass</a:t>
            </a:r>
            <a:r>
              <a:rPr lang="it-IT" sz="2000" b="1" dirty="0" smtClean="0">
                <a:solidFill>
                  <a:srgbClr val="FF0000"/>
                </a:solidFill>
              </a:rPr>
              <a:t>. 5832- 1994!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4" name="Striscia diagonale 13"/>
          <p:cNvSpPr/>
          <p:nvPr/>
        </p:nvSpPr>
        <p:spPr>
          <a:xfrm rot="7717503">
            <a:off x="10995813" y="3499347"/>
            <a:ext cx="276322" cy="220783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0" y="0"/>
            <a:ext cx="378043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S C H E M A</a:t>
            </a:r>
            <a:endParaRPr lang="it-IT" sz="4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561967" y="862736"/>
            <a:ext cx="34455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/>
              <a:t>e</a:t>
            </a:r>
            <a:r>
              <a:rPr lang="it-IT" sz="3600" dirty="0" smtClean="0"/>
              <a:t>fficace</a:t>
            </a:r>
          </a:p>
          <a:p>
            <a:pPr algn="r"/>
            <a:r>
              <a:rPr lang="it-IT" sz="3200" dirty="0" smtClean="0"/>
              <a:t>(solo persuasivo)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265158" y="0"/>
            <a:ext cx="492684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 E P E R T O R I O</a:t>
            </a:r>
            <a:endParaRPr lang="it-IT" sz="4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195" y="784231"/>
            <a:ext cx="26794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</a:t>
            </a:r>
            <a:r>
              <a:rPr lang="it-IT" sz="3600" dirty="0" smtClean="0"/>
              <a:t>agionevole</a:t>
            </a:r>
          </a:p>
          <a:p>
            <a:r>
              <a:rPr lang="it-IT" sz="3200" dirty="0" smtClean="0"/>
              <a:t>(monologico)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84334" y="3741895"/>
            <a:ext cx="56092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TOPICISMO</a:t>
            </a:r>
          </a:p>
          <a:p>
            <a:pPr algn="ctr"/>
            <a:r>
              <a:rPr lang="it-IT" sz="3600" i="1" dirty="0" smtClean="0">
                <a:solidFill>
                  <a:srgbClr val="0070C0"/>
                </a:solidFill>
              </a:rPr>
              <a:t>degenerazione </a:t>
            </a:r>
            <a:r>
              <a:rPr lang="it-IT" sz="3600" i="1" dirty="0">
                <a:solidFill>
                  <a:srgbClr val="0070C0"/>
                </a:solidFill>
              </a:rPr>
              <a:t>della </a:t>
            </a:r>
            <a:r>
              <a:rPr lang="it-IT" sz="3600" i="1" dirty="0" smtClean="0">
                <a:solidFill>
                  <a:srgbClr val="0070C0"/>
                </a:solidFill>
              </a:rPr>
              <a:t>topica</a:t>
            </a:r>
          </a:p>
          <a:p>
            <a:pPr algn="ctr"/>
            <a:r>
              <a:rPr lang="it-IT" sz="3600" dirty="0" smtClean="0">
                <a:solidFill>
                  <a:srgbClr val="0070C0"/>
                </a:solidFill>
              </a:rPr>
              <a:t>riduzione </a:t>
            </a:r>
            <a:r>
              <a:rPr lang="it-IT" sz="3600" dirty="0">
                <a:solidFill>
                  <a:srgbClr val="0070C0"/>
                </a:solidFill>
              </a:rPr>
              <a:t>della topica a semplice reperimento di premesse efficaci</a:t>
            </a:r>
          </a:p>
          <a:p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6" name="Freccia in giù 5"/>
          <p:cNvSpPr/>
          <p:nvPr/>
        </p:nvSpPr>
        <p:spPr>
          <a:xfrm>
            <a:off x="5120185" y="36077"/>
            <a:ext cx="805218" cy="15012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rot="18533094">
            <a:off x="2914367" y="1030957"/>
            <a:ext cx="512501" cy="123217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3124159">
            <a:off x="8071827" y="902897"/>
            <a:ext cx="522276" cy="14882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811749" y="2523417"/>
            <a:ext cx="35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d</a:t>
            </a:r>
            <a:r>
              <a:rPr lang="it-IT" sz="4400" dirty="0" smtClean="0"/>
              <a:t> i a l e t </a:t>
            </a:r>
            <a:r>
              <a:rPr lang="it-IT" sz="4400" dirty="0" err="1" smtClean="0"/>
              <a:t>t</a:t>
            </a:r>
            <a:r>
              <a:rPr lang="it-IT" sz="4400" dirty="0" smtClean="0"/>
              <a:t> i c a </a:t>
            </a:r>
            <a:endParaRPr lang="it-IT" sz="4400" dirty="0"/>
          </a:p>
        </p:txBody>
      </p:sp>
      <p:cxnSp>
        <p:nvCxnSpPr>
          <p:cNvPr id="19" name="Connettore 1 18"/>
          <p:cNvCxnSpPr/>
          <p:nvPr/>
        </p:nvCxnSpPr>
        <p:spPr>
          <a:xfrm>
            <a:off x="3945369" y="2319286"/>
            <a:ext cx="3739486" cy="12172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3816940" y="2200245"/>
            <a:ext cx="3684623" cy="1238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42785" y="141265"/>
            <a:ext cx="156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 I C E R C A</a:t>
            </a:r>
          </a:p>
          <a:p>
            <a:pPr algn="ctr"/>
            <a:r>
              <a:rPr lang="it-IT" sz="2000" dirty="0" smtClean="0"/>
              <a:t>casuale</a:t>
            </a:r>
            <a:endParaRPr lang="it-IT" sz="2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877235" y="3190000"/>
            <a:ext cx="3024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i="1" dirty="0" smtClean="0"/>
              <a:t>«diritto vivente»</a:t>
            </a:r>
          </a:p>
          <a:p>
            <a:pPr algn="r"/>
            <a:r>
              <a:rPr lang="it-IT" sz="3200" i="1" dirty="0" err="1" smtClean="0"/>
              <a:t>giusrealismo</a:t>
            </a:r>
            <a:endParaRPr lang="it-IT" sz="3200" i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0" y="3191725"/>
            <a:ext cx="302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Pensiero debole</a:t>
            </a:r>
            <a:endParaRPr lang="it-IT" sz="3200" i="1" dirty="0"/>
          </a:p>
        </p:txBody>
      </p:sp>
      <p:cxnSp>
        <p:nvCxnSpPr>
          <p:cNvPr id="30" name="Connettore 2 29"/>
          <p:cNvCxnSpPr/>
          <p:nvPr/>
        </p:nvCxnSpPr>
        <p:spPr>
          <a:xfrm>
            <a:off x="382291" y="1923004"/>
            <a:ext cx="0" cy="13059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11614245" y="1923004"/>
            <a:ext cx="1" cy="13004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454" t="18094" r="4179" b="12618"/>
          <a:stretch/>
        </p:blipFill>
        <p:spPr>
          <a:xfrm>
            <a:off x="0" y="1132764"/>
            <a:ext cx="12232395" cy="50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5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4105" t="24781" r="38101" b="5252"/>
          <a:stretch/>
        </p:blipFill>
        <p:spPr>
          <a:xfrm>
            <a:off x="0" y="17151"/>
            <a:ext cx="8311487" cy="684084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021170" y="5059486"/>
            <a:ext cx="2820253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www.treccani.it/enciclopedia/giusrealismo/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775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295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Wingdings</vt:lpstr>
      <vt:lpstr>Tema di Office</vt:lpstr>
      <vt:lpstr>Modulo III Post-modernità  LA TOPICA DI VIEHWEG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86</cp:revision>
  <dcterms:created xsi:type="dcterms:W3CDTF">2017-03-13T20:15:50Z</dcterms:created>
  <dcterms:modified xsi:type="dcterms:W3CDTF">2020-04-23T16:13:55Z</dcterms:modified>
</cp:coreProperties>
</file>