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8" r:id="rId4"/>
    <p:sldId id="258" r:id="rId5"/>
    <p:sldId id="257" r:id="rId6"/>
    <p:sldId id="260" r:id="rId7"/>
    <p:sldId id="270" r:id="rId8"/>
    <p:sldId id="271" r:id="rId9"/>
    <p:sldId id="262" r:id="rId10"/>
    <p:sldId id="263" r:id="rId11"/>
    <p:sldId id="264" r:id="rId12"/>
    <p:sldId id="272" r:id="rId13"/>
    <p:sldId id="273" r:id="rId14"/>
    <p:sldId id="26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183"/>
    <a:srgbClr val="477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9290-81C0-40EE-A4CC-7FC0BE07BED2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13B-7351-4C01-8317-59971E937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45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9290-81C0-40EE-A4CC-7FC0BE07BED2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13B-7351-4C01-8317-59971E937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27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9290-81C0-40EE-A4CC-7FC0BE07BED2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13B-7351-4C01-8317-59971E937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51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6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9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96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8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66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9290-81C0-40EE-A4CC-7FC0BE07BED2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13B-7351-4C01-8317-59971E937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198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57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70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0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8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45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42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28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48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16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1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9290-81C0-40EE-A4CC-7FC0BE07BED2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13B-7351-4C01-8317-59971E937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866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91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40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47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9290-81C0-40EE-A4CC-7FC0BE07BED2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13B-7351-4C01-8317-59971E937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07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9290-81C0-40EE-A4CC-7FC0BE07BED2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13B-7351-4C01-8317-59971E937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94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9290-81C0-40EE-A4CC-7FC0BE07BED2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13B-7351-4C01-8317-59971E937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59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9290-81C0-40EE-A4CC-7FC0BE07BED2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13B-7351-4C01-8317-59971E937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67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9290-81C0-40EE-A4CC-7FC0BE07BED2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13B-7351-4C01-8317-59971E937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73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9290-81C0-40EE-A4CC-7FC0BE07BED2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13B-7351-4C01-8317-59971E937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91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9290-81C0-40EE-A4CC-7FC0BE07BED2}" type="datetimeFigureOut">
              <a:rPr lang="it-IT" smtClean="0"/>
              <a:t>29/11/2018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3113B-7351-4C01-8317-59971E9378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0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4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ustice42.nl/en/home-3/" TargetMode="External"/><Relationship Id="rId2" Type="http://schemas.openxmlformats.org/officeDocument/2006/relationships/hyperlink" Target="https://ec.europa.eu/consumers/odr/main/?event=main.home2.show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hiil.org/projects/building-agreement-online-for-family-conflict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ossintelligence.com/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onlinelibrary.wiley.com/doi/abs/10.1111/j.1468-2230.1986.tb01683.x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20160dr.wordpress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uncitral.org/pdf/english/texts/odr/V1700382_English_Technical_Notes_on_ODR.pdf" TargetMode="External"/><Relationship Id="rId5" Type="http://schemas.openxmlformats.org/officeDocument/2006/relationships/hyperlink" Target="https://www.judiciary.uk/wp-content/uploads/2015/02/Online-Dispute-Resolution-Final-Web-Version1.pdf" TargetMode="External"/><Relationship Id="rId4" Type="http://schemas.openxmlformats.org/officeDocument/2006/relationships/hyperlink" Target="https://civilresolutionbc.ca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2893919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7612" t="62096" r="54329" b="18193"/>
          <a:stretch/>
        </p:blipFill>
        <p:spPr>
          <a:xfrm>
            <a:off x="136478" y="4510584"/>
            <a:ext cx="7546248" cy="219729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5224" t="16500" r="19067" b="20185"/>
          <a:stretch/>
        </p:blipFill>
        <p:spPr>
          <a:xfrm>
            <a:off x="5914447" y="218365"/>
            <a:ext cx="5743904" cy="3111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84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09231" y="483456"/>
            <a:ext cx="7861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/>
              <a:t>GIUSTO PROCESSO e ODR</a:t>
            </a:r>
            <a:endParaRPr lang="it-IT" sz="4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05720" y="4457343"/>
            <a:ext cx="10345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dirty="0" smtClean="0"/>
              <a:t>Dichiarazione Universale dei Diritti dell’Uomo (1948): artt. 7-12</a:t>
            </a:r>
          </a:p>
          <a:p>
            <a:pPr algn="r"/>
            <a:r>
              <a:rPr lang="it-IT" sz="2200" dirty="0" smtClean="0"/>
              <a:t>Convenzione Europea per la salvaguardia dei diritti dell’uomo (1950): artt. 5-7</a:t>
            </a:r>
          </a:p>
          <a:p>
            <a:pPr algn="r"/>
            <a:r>
              <a:rPr lang="it-IT" sz="2200" dirty="0" smtClean="0"/>
              <a:t>Patto internazionale sui diritti civili e politici (1966): artt. 9-11, 14-15</a:t>
            </a:r>
          </a:p>
          <a:p>
            <a:pPr algn="r"/>
            <a:r>
              <a:rPr lang="it-IT" sz="2200" dirty="0" smtClean="0"/>
              <a:t>Carta dei Diritti Fondamentali dell’Unione Europea (2000): artt. 47-50</a:t>
            </a:r>
          </a:p>
          <a:p>
            <a:pPr algn="r"/>
            <a:r>
              <a:rPr lang="it-IT" sz="2200" dirty="0" smtClean="0"/>
              <a:t>Costituzione Italiana artt. 2, 3, 13,  24-25, 27, 111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0377" y="1754819"/>
            <a:ext cx="11286699" cy="1815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 smtClean="0"/>
              <a:t>Legalità</a:t>
            </a:r>
            <a:r>
              <a:rPr lang="it-IT" sz="2600" i="1" dirty="0" smtClean="0"/>
              <a:t>					(</a:t>
            </a:r>
            <a:r>
              <a:rPr lang="it-IT" sz="2600" i="1" dirty="0"/>
              <a:t>S</a:t>
            </a:r>
            <a:r>
              <a:rPr lang="it-IT" sz="2600" i="1" dirty="0" smtClean="0"/>
              <a:t>orte del diritto?)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 smtClean="0"/>
              <a:t>Contraddittorio				</a:t>
            </a:r>
            <a:r>
              <a:rPr lang="it-IT" sz="2600" i="1" dirty="0" smtClean="0"/>
              <a:t>(Internet come quarta parte?)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 smtClean="0"/>
              <a:t>Imparzialità-terzietà del giudice 	</a:t>
            </a:r>
            <a:r>
              <a:rPr lang="it-IT" sz="2600" dirty="0" smtClean="0"/>
              <a:t>(</a:t>
            </a:r>
            <a:r>
              <a:rPr lang="it-IT" sz="2600" i="1" dirty="0"/>
              <a:t>L</a:t>
            </a:r>
            <a:r>
              <a:rPr lang="it-IT" sz="2600" i="1" dirty="0" smtClean="0"/>
              <a:t>ibero mercato dei providers?)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i="1" dirty="0" smtClean="0"/>
              <a:t>In </a:t>
            </a:r>
            <a:r>
              <a:rPr lang="it-IT" sz="2800" i="1" dirty="0" err="1" smtClean="0"/>
              <a:t>dubio</a:t>
            </a:r>
            <a:r>
              <a:rPr lang="it-IT" sz="2800" i="1" dirty="0" smtClean="0"/>
              <a:t> pro reo			</a:t>
            </a:r>
            <a:r>
              <a:rPr lang="it-IT" sz="2600" i="1" dirty="0" smtClean="0"/>
              <a:t> (Esigenze probatorie delle parti?)</a:t>
            </a:r>
            <a:endParaRPr lang="it-IT" sz="2600" i="1" dirty="0"/>
          </a:p>
        </p:txBody>
      </p:sp>
    </p:spTree>
    <p:extLst>
      <p:ext uri="{BB962C8B-B14F-4D97-AF65-F5344CB8AC3E}">
        <p14:creationId xmlns:p14="http://schemas.microsoft.com/office/powerpoint/2010/main" val="24681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873" t="21278" r="28918" b="23769"/>
          <a:stretch/>
        </p:blipFill>
        <p:spPr>
          <a:xfrm>
            <a:off x="2597626" y="0"/>
            <a:ext cx="9594374" cy="686022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54924" y="2017339"/>
            <a:ext cx="2479343" cy="255454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The frequently mentioned metaphor of technology </a:t>
            </a:r>
            <a:r>
              <a:rPr lang="en-US" sz="2000" dirty="0" smtClean="0"/>
              <a:t>as</a:t>
            </a:r>
          </a:p>
          <a:p>
            <a:pPr algn="ctr"/>
            <a:r>
              <a:rPr lang="en-US" sz="2000" dirty="0" smtClean="0"/>
              <a:t>a </a:t>
            </a:r>
            <a:r>
              <a:rPr lang="en-US" sz="2000" b="1" dirty="0"/>
              <a:t>“Fourth </a:t>
            </a:r>
            <a:r>
              <a:rPr lang="en-US" sz="2000" b="1" dirty="0" smtClean="0"/>
              <a:t>Party”</a:t>
            </a:r>
            <a:endParaRPr lang="en-US" sz="2000" dirty="0" smtClean="0"/>
          </a:p>
          <a:p>
            <a:pPr algn="ctr"/>
            <a:r>
              <a:rPr lang="en-US" sz="2000" dirty="0" smtClean="0"/>
              <a:t>was </a:t>
            </a:r>
            <a:r>
              <a:rPr lang="en-US" sz="2000" dirty="0"/>
              <a:t>first proposed </a:t>
            </a:r>
            <a:r>
              <a:rPr lang="en-US" sz="2000" dirty="0" smtClean="0"/>
              <a:t>in</a:t>
            </a:r>
          </a:p>
          <a:p>
            <a:pPr algn="ctr"/>
            <a:r>
              <a:rPr lang="en-US" sz="2000" b="1" dirty="0" err="1" smtClean="0"/>
              <a:t>Katsh</a:t>
            </a:r>
            <a:r>
              <a:rPr lang="en-US" sz="2000" b="1" dirty="0" smtClean="0"/>
              <a:t> </a:t>
            </a:r>
            <a:r>
              <a:rPr lang="en-US" sz="2000" b="1" dirty="0"/>
              <a:t>and Rifkin’s Online Dispute Resolution (2001</a:t>
            </a:r>
            <a:r>
              <a:rPr lang="en-US" sz="2000" b="1" dirty="0" smtClean="0"/>
              <a:t>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276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149714" y="3344408"/>
            <a:ext cx="9658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accent5">
                    <a:lumMod val="75000"/>
                  </a:schemeClr>
                </a:solidFill>
              </a:rPr>
              <a:t>GRAZIE PER L’ATTENZIONE</a:t>
            </a:r>
            <a:endParaRPr lang="it-IT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873935" y="5050110"/>
            <a:ext cx="62097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Letizia </a:t>
            </a:r>
            <a:r>
              <a:rPr lang="it-IT" sz="2000" b="1" dirty="0" err="1" smtClean="0"/>
              <a:t>Mingardo</a:t>
            </a:r>
            <a:endParaRPr lang="it-IT" sz="2000" b="1" dirty="0" smtClean="0"/>
          </a:p>
          <a:p>
            <a:pPr algn="ctr"/>
            <a:r>
              <a:rPr lang="it-IT" sz="2000" dirty="0" smtClean="0"/>
              <a:t>Professore a contratto </a:t>
            </a:r>
            <a:r>
              <a:rPr lang="it-IT" sz="2000" dirty="0"/>
              <a:t>– </a:t>
            </a:r>
            <a:r>
              <a:rPr lang="it-IT" sz="2000" dirty="0" smtClean="0"/>
              <a:t>Università di Padova</a:t>
            </a:r>
          </a:p>
          <a:p>
            <a:pPr algn="ctr"/>
            <a:r>
              <a:rPr lang="it-IT" sz="2000" dirty="0" smtClean="0"/>
              <a:t>Assegnista di ricerca – Università di Trento</a:t>
            </a:r>
          </a:p>
          <a:p>
            <a:pPr algn="ctr"/>
            <a:r>
              <a:rPr lang="it-IT" sz="2000" b="1" dirty="0" smtClean="0"/>
              <a:t>letizia.mingardo@unipd.it; letizia.mingardo@unitn.it</a:t>
            </a:r>
          </a:p>
          <a:p>
            <a:pPr algn="ctr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116" y="298063"/>
            <a:ext cx="4415948" cy="27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29" y="411456"/>
            <a:ext cx="3631303" cy="306577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7" y="3366839"/>
            <a:ext cx="6099775" cy="23557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84865" y="5923129"/>
            <a:ext cx="5622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ODR  - Online Dispute </a:t>
            </a:r>
            <a:r>
              <a:rPr lang="it-IT" sz="2800" b="1" dirty="0" err="1" smtClean="0"/>
              <a:t>Resolution</a:t>
            </a:r>
            <a:endParaRPr lang="it-IT" sz="2800" b="1" dirty="0"/>
          </a:p>
        </p:txBody>
      </p:sp>
      <p:sp>
        <p:nvSpPr>
          <p:cNvPr id="7" name="Freccia curva 6"/>
          <p:cNvSpPr/>
          <p:nvPr/>
        </p:nvSpPr>
        <p:spPr>
          <a:xfrm rot="5400000">
            <a:off x="5998190" y="181294"/>
            <a:ext cx="1921775" cy="4670093"/>
          </a:xfrm>
          <a:prstGeom prst="ben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29" y="4760708"/>
            <a:ext cx="1305778" cy="168564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96035" y="6091508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….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2769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2262" y="990223"/>
            <a:ext cx="39032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ADR – Alternative Dispute </a:t>
            </a:r>
            <a:r>
              <a:rPr lang="it-IT" sz="2400" b="1" dirty="0" err="1" smtClean="0">
                <a:solidFill>
                  <a:srgbClr val="FF0000"/>
                </a:solidFill>
              </a:rPr>
              <a:t>Resolution</a:t>
            </a:r>
            <a:r>
              <a:rPr lang="it-IT" sz="2400" b="1" dirty="0" smtClean="0">
                <a:solidFill>
                  <a:srgbClr val="FF0000"/>
                </a:solidFill>
              </a:rPr>
              <a:t>: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alternatività rispetto al giudizio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informalità delle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confidenzialità dei contenuti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adattabilità ad esigenze e bisogni specifici delle parti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volontarietà della loro attivazione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382" y="834900"/>
            <a:ext cx="6258695" cy="526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7099" y="182802"/>
            <a:ext cx="106935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/>
              <a:t>ODR di 1° generazione = </a:t>
            </a:r>
            <a:r>
              <a:rPr lang="it-IT" sz="5400" b="1" dirty="0" smtClean="0"/>
              <a:t>	</a:t>
            </a:r>
          </a:p>
          <a:p>
            <a:r>
              <a:rPr lang="it-IT" sz="4400" b="1" dirty="0" smtClean="0"/>
              <a:t>				Online ADR (</a:t>
            </a:r>
            <a:r>
              <a:rPr lang="it-IT" sz="4400" b="1" i="1" dirty="0" smtClean="0"/>
              <a:t>human </a:t>
            </a:r>
            <a:r>
              <a:rPr lang="it-IT" sz="4400" b="1" i="1" dirty="0" err="1" smtClean="0"/>
              <a:t>based</a:t>
            </a:r>
            <a:r>
              <a:rPr lang="it-IT" sz="4400" b="1" i="1" dirty="0" smtClean="0"/>
              <a:t>)</a:t>
            </a:r>
            <a:endParaRPr lang="it-IT" sz="4400" b="1" i="1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099" y="58763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hlinkClick r:id="rId2"/>
              </a:rPr>
              <a:t>https://ec.europa.eu/consumers/odr/main/?</a:t>
            </a:r>
            <a:r>
              <a:rPr lang="it-IT" dirty="0" smtClean="0">
                <a:hlinkClick r:id="rId2"/>
              </a:rPr>
              <a:t>event=main.home2.show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099" y="2706033"/>
            <a:ext cx="875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Piattaforma ODR della UE  (e-commerce)</a:t>
            </a:r>
            <a:endParaRPr lang="it-IT" sz="3200" b="1" dirty="0"/>
          </a:p>
        </p:txBody>
      </p:sp>
      <p:sp>
        <p:nvSpPr>
          <p:cNvPr id="6" name="Rettangolo 5"/>
          <p:cNvSpPr/>
          <p:nvPr/>
        </p:nvSpPr>
        <p:spPr>
          <a:xfrm>
            <a:off x="467099" y="3428720"/>
            <a:ext cx="87587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Dir. (UE) n. 11/2013 – Dir. ADR per i consumatori  </a:t>
            </a:r>
          </a:p>
          <a:p>
            <a:r>
              <a:rPr lang="it-IT" sz="2800" dirty="0" smtClean="0"/>
              <a:t>Reg</a:t>
            </a:r>
            <a:r>
              <a:rPr lang="it-IT" sz="2800" dirty="0"/>
              <a:t>. </a:t>
            </a:r>
            <a:r>
              <a:rPr lang="it-IT" sz="2800" dirty="0" smtClean="0"/>
              <a:t>(UE) n. 524/2013 – Reg. ODR per i consumatori</a:t>
            </a:r>
          </a:p>
          <a:p>
            <a:r>
              <a:rPr lang="it-IT" sz="2800" dirty="0" smtClean="0"/>
              <a:t>Reg</a:t>
            </a:r>
            <a:r>
              <a:rPr lang="it-IT" sz="2800" dirty="0"/>
              <a:t>. di </a:t>
            </a:r>
            <a:r>
              <a:rPr lang="it-IT" sz="2800" dirty="0" err="1" smtClean="0"/>
              <a:t>esecuz</a:t>
            </a:r>
            <a:r>
              <a:rPr lang="it-IT" sz="2800" dirty="0" smtClean="0"/>
              <a:t>. (UE) n. 1051/2015</a:t>
            </a:r>
          </a:p>
          <a:p>
            <a:r>
              <a:rPr lang="it-IT" sz="2800" dirty="0" smtClean="0"/>
              <a:t>nonché  (IT) </a:t>
            </a:r>
            <a:r>
              <a:rPr lang="it-IT" sz="2800" dirty="0" err="1" smtClean="0"/>
              <a:t>D.Lgs</a:t>
            </a:r>
            <a:r>
              <a:rPr lang="it-IT" sz="2800" dirty="0" smtClean="0"/>
              <a:t>  n. 130/2015</a:t>
            </a:r>
            <a:endParaRPr lang="it-IT" sz="2800" dirty="0"/>
          </a:p>
        </p:txBody>
      </p:sp>
      <p:sp>
        <p:nvSpPr>
          <p:cNvPr id="7" name="Rettangolo 6"/>
          <p:cNvSpPr/>
          <p:nvPr/>
        </p:nvSpPr>
        <p:spPr>
          <a:xfrm>
            <a:off x="8654334" y="5445485"/>
            <a:ext cx="3125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 smtClean="0">
                <a:hlinkClick r:id="rId3"/>
              </a:rPr>
              <a:t>http://justice42.nl/en/home-3/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7365515" y="5844229"/>
            <a:ext cx="4414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hlinkClick r:id="rId4"/>
              </a:rPr>
              <a:t>https://www.hiil.org/projects/building-agreement-online-for-family-conflicts</a:t>
            </a:r>
            <a:r>
              <a:rPr lang="it-IT" dirty="0" smtClean="0">
                <a:hlinkClick r:id="rId4"/>
              </a:rPr>
              <a:t>/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20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1565" y="106266"/>
            <a:ext cx="103146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/>
              <a:t>ODR 2° generation = </a:t>
            </a:r>
            <a:r>
              <a:rPr lang="it-IT" sz="5400" b="1" dirty="0" smtClean="0"/>
              <a:t>	</a:t>
            </a:r>
          </a:p>
          <a:p>
            <a:r>
              <a:rPr lang="it-IT" sz="4400" b="1" dirty="0" smtClean="0"/>
              <a:t>				Cyber ADR (</a:t>
            </a:r>
            <a:r>
              <a:rPr lang="it-IT" sz="4400" b="1" i="1" dirty="0" smtClean="0"/>
              <a:t>machine</a:t>
            </a:r>
            <a:r>
              <a:rPr lang="it-IT" sz="4400" b="1" dirty="0" smtClean="0"/>
              <a:t> </a:t>
            </a:r>
            <a:r>
              <a:rPr lang="it-IT" sz="4400" b="1" i="1" dirty="0" err="1" smtClean="0"/>
              <a:t>based</a:t>
            </a:r>
            <a:r>
              <a:rPr lang="it-IT" sz="4400" b="1" i="1" dirty="0" smtClean="0"/>
              <a:t>)</a:t>
            </a:r>
            <a:endParaRPr lang="it-IT" sz="4400" b="1" i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48878" y="2698598"/>
            <a:ext cx="55703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err="1" smtClean="0"/>
              <a:t>Blind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Offer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Softwares</a:t>
            </a:r>
            <a:endParaRPr lang="it-IT" sz="3200" b="1" dirty="0" smtClean="0"/>
          </a:p>
          <a:p>
            <a:pPr algn="r"/>
            <a:r>
              <a:rPr lang="it-IT" sz="2000" dirty="0" smtClean="0"/>
              <a:t>(by </a:t>
            </a:r>
            <a:r>
              <a:rPr lang="it-IT" sz="2000" dirty="0" smtClean="0"/>
              <a:t>NAM-National </a:t>
            </a:r>
            <a:r>
              <a:rPr lang="it-IT" sz="2000" dirty="0" err="1" smtClean="0"/>
              <a:t>Arbitration</a:t>
            </a:r>
            <a:r>
              <a:rPr lang="it-IT" sz="2000" dirty="0" smtClean="0"/>
              <a:t> and </a:t>
            </a:r>
            <a:r>
              <a:rPr lang="it-IT" sz="2000" dirty="0" err="1" smtClean="0"/>
              <a:t>Mediation</a:t>
            </a:r>
            <a:r>
              <a:rPr lang="it-IT" sz="2000" dirty="0" smtClean="0"/>
              <a:t>;</a:t>
            </a:r>
          </a:p>
          <a:p>
            <a:pPr algn="r"/>
            <a:r>
              <a:rPr lang="it-IT" sz="2000" dirty="0" smtClean="0"/>
              <a:t>by </a:t>
            </a:r>
            <a:r>
              <a:rPr lang="it-IT" sz="2000" dirty="0" err="1" smtClean="0"/>
              <a:t>CyberSettle</a:t>
            </a:r>
            <a:r>
              <a:rPr lang="it-IT" sz="2000" dirty="0" smtClean="0"/>
              <a:t>)</a:t>
            </a:r>
          </a:p>
          <a:p>
            <a:pPr algn="r"/>
            <a:endParaRPr lang="it-IT" sz="2800" dirty="0"/>
          </a:p>
          <a:p>
            <a:pPr algn="r"/>
            <a:r>
              <a:rPr lang="it-IT" sz="3200" b="1" dirty="0" smtClean="0"/>
              <a:t>SEL / SEG</a:t>
            </a:r>
            <a:endParaRPr lang="it-IT" sz="3200" b="1" dirty="0"/>
          </a:p>
        </p:txBody>
      </p:sp>
      <p:sp>
        <p:nvSpPr>
          <p:cNvPr id="4" name="Rettangolo 3"/>
          <p:cNvSpPr/>
          <p:nvPr/>
        </p:nvSpPr>
        <p:spPr>
          <a:xfrm>
            <a:off x="8814997" y="4673008"/>
            <a:ext cx="3104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hlinkClick r:id="rId2"/>
              </a:rPr>
              <a:t>https://rossintelligence.com</a:t>
            </a:r>
            <a:r>
              <a:rPr lang="it-IT" dirty="0" smtClean="0">
                <a:hlinkClick r:id="rId2"/>
              </a:rPr>
              <a:t>/</a:t>
            </a:r>
            <a:endParaRPr lang="it-IT" dirty="0" smtClean="0"/>
          </a:p>
          <a:p>
            <a:pPr algn="r"/>
            <a:r>
              <a:rPr lang="it-IT" dirty="0" smtClean="0"/>
              <a:t>v. slide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26" name="Picture 2" descr="Risultati immagini per richard sussk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19" y="2281532"/>
            <a:ext cx="1925391" cy="268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tomorrow's lawy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4550">
            <a:off x="887831" y="1547314"/>
            <a:ext cx="3190632" cy="479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586970" y="6249564"/>
            <a:ext cx="7981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5"/>
              </a:rPr>
              <a:t>https://</a:t>
            </a:r>
            <a:r>
              <a:rPr lang="it-IT" dirty="0" smtClean="0">
                <a:hlinkClick r:id="rId5"/>
              </a:rPr>
              <a:t>onlinelibrary.wiley.com/doi/abs/10.1111/j.1468-2230.1986.tb01683.x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81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691" t="28092" r="36654" b="9930"/>
          <a:stretch/>
        </p:blipFill>
        <p:spPr>
          <a:xfrm>
            <a:off x="416992" y="0"/>
            <a:ext cx="6816322" cy="6661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24" y="0"/>
            <a:ext cx="3241197" cy="20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442"/>
            <a:ext cx="5985182" cy="395221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8363" y="294855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Prima qualità fortemente innovativa rispetto alle ADR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285432" y="1082556"/>
            <a:ext cx="562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ISTITUZIONALIZZAZIONE</a:t>
            </a:r>
            <a:endParaRPr lang="it-IT" sz="4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985182" y="2382470"/>
            <a:ext cx="5629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/>
              <a:t>v. ODR in Courts</a:t>
            </a:r>
          </a:p>
          <a:p>
            <a:pPr algn="r"/>
            <a:r>
              <a:rPr lang="it-IT" dirty="0">
                <a:hlinkClick r:id="rId3"/>
              </a:rPr>
              <a:t>https://20160dr.wordpress.com/</a:t>
            </a:r>
            <a:endParaRPr lang="it-IT" dirty="0"/>
          </a:p>
          <a:p>
            <a:pPr algn="r"/>
            <a:r>
              <a:rPr lang="it-IT" dirty="0" smtClean="0">
                <a:hlinkClick r:id="rId4"/>
              </a:rPr>
              <a:t>https</a:t>
            </a:r>
            <a:r>
              <a:rPr lang="it-IT" dirty="0">
                <a:hlinkClick r:id="rId4"/>
              </a:rPr>
              <a:t>://civilresolutionbc.ca</a:t>
            </a:r>
            <a:r>
              <a:rPr lang="it-IT" dirty="0" smtClean="0">
                <a:hlinkClick r:id="rId4"/>
              </a:rPr>
              <a:t>/</a:t>
            </a:r>
            <a:endParaRPr lang="it-IT" dirty="0" smtClean="0"/>
          </a:p>
          <a:p>
            <a:pPr algn="r"/>
            <a:r>
              <a:rPr lang="it-IT" dirty="0">
                <a:hlinkClick r:id="rId5"/>
              </a:rPr>
              <a:t>https://</a:t>
            </a:r>
            <a:r>
              <a:rPr lang="it-IT" dirty="0" smtClean="0">
                <a:hlinkClick r:id="rId5"/>
              </a:rPr>
              <a:t>www.judiciary.uk/wp-content/uploads/2015/02/Online-Dispute-Resolution-Final-Web-Version1.pdf</a:t>
            </a:r>
            <a:endParaRPr lang="it-IT" dirty="0" smtClean="0"/>
          </a:p>
          <a:p>
            <a:pPr algn="r"/>
            <a:endParaRPr lang="it-IT" dirty="0"/>
          </a:p>
          <a:p>
            <a:pPr algn="r"/>
            <a:endParaRPr lang="it-IT" sz="2400" dirty="0"/>
          </a:p>
          <a:p>
            <a:pPr algn="r"/>
            <a:r>
              <a:rPr lang="it-IT" sz="2800" b="1" dirty="0" smtClean="0"/>
              <a:t>v</a:t>
            </a:r>
            <a:r>
              <a:rPr lang="it-IT" sz="2800" b="1" dirty="0" smtClean="0"/>
              <a:t>. UNCITRAL</a:t>
            </a:r>
          </a:p>
          <a:p>
            <a:pPr algn="r"/>
            <a:r>
              <a:rPr lang="it-IT" dirty="0" smtClean="0">
                <a:hlinkClick r:id="rId6"/>
              </a:rPr>
              <a:t>http://www.uncitral.org/pdf/english/texts/odr/V1700382_English_Technical_Notes_on_ODR.pdf</a:t>
            </a:r>
            <a:endParaRPr lang="it-IT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522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77" y="2776990"/>
            <a:ext cx="7191740" cy="273894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59557" y="614149"/>
            <a:ext cx="100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Seconda qualità fortemente innovativa rispetto alle ADR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302325" y="1529786"/>
            <a:ext cx="5629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STANDARDIZZAZIONE della lite</a:t>
            </a:r>
            <a:endParaRPr lang="it-IT" sz="4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652996" y="4498474"/>
            <a:ext cx="2715064" cy="1631216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Umanizzazione della giustizia?</a:t>
            </a:r>
          </a:p>
          <a:p>
            <a:pPr algn="ctr"/>
            <a:endParaRPr lang="it-IT" sz="2000" dirty="0">
              <a:solidFill>
                <a:srgbClr val="FF0000"/>
              </a:solidFill>
            </a:endParaRPr>
          </a:p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Libertà dalla eteronomia statuale?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8366705" y="4146464"/>
            <a:ext cx="3215834" cy="233523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9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7808" y="349120"/>
            <a:ext cx="106861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err="1" smtClean="0"/>
              <a:t>Carrie</a:t>
            </a:r>
            <a:r>
              <a:rPr lang="it-IT" sz="3200" dirty="0" smtClean="0"/>
              <a:t> </a:t>
            </a:r>
            <a:r>
              <a:rPr lang="it-IT" sz="3200" dirty="0" err="1" smtClean="0"/>
              <a:t>Menkel-Meadow</a:t>
            </a:r>
            <a:r>
              <a:rPr lang="it-IT" sz="3200" dirty="0"/>
              <a:t>:</a:t>
            </a:r>
            <a:r>
              <a:rPr lang="it-IT" sz="3200" dirty="0" smtClean="0"/>
              <a:t> </a:t>
            </a:r>
            <a:r>
              <a:rPr lang="it-IT" sz="3200" b="1" dirty="0" smtClean="0"/>
              <a:t>“</a:t>
            </a:r>
            <a:r>
              <a:rPr lang="it-IT" sz="3200" b="1" dirty="0" err="1" smtClean="0"/>
              <a:t>Is</a:t>
            </a:r>
            <a:r>
              <a:rPr lang="it-IT" sz="3200" b="1" dirty="0" smtClean="0"/>
              <a:t> ODR ADR?” </a:t>
            </a:r>
          </a:p>
          <a:p>
            <a:r>
              <a:rPr lang="it-IT" sz="2800" dirty="0" smtClean="0"/>
              <a:t>(alla 15ma Conferenza Internazionale sulle ODR - </a:t>
            </a:r>
            <a:r>
              <a:rPr lang="it-IT" sz="2800" dirty="0" err="1" smtClean="0"/>
              <a:t>Aja</a:t>
            </a:r>
            <a:r>
              <a:rPr lang="it-IT" sz="2800" dirty="0" smtClean="0"/>
              <a:t> 2016)</a:t>
            </a:r>
          </a:p>
          <a:p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5826441" y="1472504"/>
            <a:ext cx="6132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papers.ssrn.com/sol3/papers.cfm?abstract_id=2893919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50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332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di Office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KATIA CHINCHIO</dc:creator>
  <cp:lastModifiedBy>KATIA CHINCHIO</cp:lastModifiedBy>
  <cp:revision>28</cp:revision>
  <dcterms:created xsi:type="dcterms:W3CDTF">2017-09-19T20:31:04Z</dcterms:created>
  <dcterms:modified xsi:type="dcterms:W3CDTF">2018-11-29T11:01:35Z</dcterms:modified>
</cp:coreProperties>
</file>