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2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57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32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2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16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82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42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24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57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54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95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CF9E-FB1A-43A6-9E20-9E76E9193105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EA7EE-7034-4AE5-94A9-45EB16260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6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tedicassazione.it/corte-di-cassazione/it/servizi_online.page" TargetMode="External"/><Relationship Id="rId2" Type="http://schemas.openxmlformats.org/officeDocument/2006/relationships/hyperlink" Target="http://www.cortedicassazione.it/corte-di-cassazione/it/ced.p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ortedicassazione.it/corte-di-cassazione/it/massimario.pag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4709">
            <a:off x="6542612" y="3751521"/>
            <a:ext cx="2679510" cy="13394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01019" y="273768"/>
            <a:ext cx="1050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Topica e Giurisprudenza</a:t>
            </a:r>
            <a:endParaRPr lang="it-IT" sz="4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031" y="1319507"/>
            <a:ext cx="8163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dirty="0" smtClean="0"/>
              <a:t>PRECEDENTE GIUDIZIARIO: anteriore decisione giudiziaria risolutiva di un caso particolare e influente sul giudizio di successive controversie processuali in questioni simili o analoghe 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68" y="409941"/>
            <a:ext cx="3291591" cy="26223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3802" y="3899699"/>
            <a:ext cx="568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dirty="0" smtClean="0"/>
              <a:t> DIRITTO VIVENTE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031" y="4802509"/>
            <a:ext cx="506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dirty="0" smtClean="0"/>
              <a:t> REALISMO GIURIDICO</a:t>
            </a:r>
            <a:endParaRPr lang="it-IT" sz="3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277971" y="4815045"/>
            <a:ext cx="5797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Precedente: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premessa discutibile (luogo comune)</a:t>
            </a:r>
          </a:p>
          <a:p>
            <a:pPr algn="ctr"/>
            <a:r>
              <a:rPr lang="it-IT" sz="2800" i="1" dirty="0" smtClean="0">
                <a:solidFill>
                  <a:srgbClr val="FF0000"/>
                </a:solidFill>
              </a:rPr>
              <a:t>oppure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 premessa indiscutibile (assioma)?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9433" y="472460"/>
            <a:ext cx="10508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La topica del precedente giudiziario, secondo il modello aristotelico:</a:t>
            </a:r>
            <a:endParaRPr lang="it-IT" sz="4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9433" y="2427198"/>
            <a:ext cx="114345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it-IT" sz="4400" dirty="0" smtClean="0"/>
              <a:t> Funzione euristica (metodo): il </a:t>
            </a:r>
            <a:r>
              <a:rPr lang="it-IT" sz="4400" dirty="0" err="1" smtClean="0"/>
              <a:t>prec</a:t>
            </a:r>
            <a:r>
              <a:rPr lang="it-IT" sz="4400" dirty="0" smtClean="0"/>
              <a:t>. come </a:t>
            </a:r>
            <a:r>
              <a:rPr lang="it-IT" sz="4400" i="1" dirty="0" smtClean="0"/>
              <a:t>ratio </a:t>
            </a:r>
            <a:r>
              <a:rPr lang="it-IT" sz="4400" i="1" dirty="0" err="1" smtClean="0"/>
              <a:t>decidendi</a:t>
            </a:r>
            <a:endParaRPr lang="it-IT" sz="4400" i="1" dirty="0" smtClean="0"/>
          </a:p>
          <a:p>
            <a:pPr marL="342900" indent="-342900">
              <a:buAutoNum type="alphaLcParenR"/>
            </a:pPr>
            <a:r>
              <a:rPr lang="it-IT" sz="4400" dirty="0" smtClean="0"/>
              <a:t> Funzione organizzativa (schema): il </a:t>
            </a:r>
            <a:r>
              <a:rPr lang="it-IT" sz="4400" dirty="0" err="1" smtClean="0"/>
              <a:t>prec</a:t>
            </a:r>
            <a:r>
              <a:rPr lang="it-IT" sz="4400" dirty="0" smtClean="0"/>
              <a:t>. come </a:t>
            </a:r>
            <a:r>
              <a:rPr lang="it-IT" sz="4400" i="1" dirty="0" smtClean="0"/>
              <a:t>principio di diritto</a:t>
            </a:r>
          </a:p>
          <a:p>
            <a:pPr marL="342900" indent="-342900">
              <a:buAutoNum type="alphaLcParenR"/>
            </a:pPr>
            <a:r>
              <a:rPr lang="it-IT" sz="4400" dirty="0" smtClean="0"/>
              <a:t>Funzione comunicativa (repertorio): il </a:t>
            </a:r>
            <a:r>
              <a:rPr lang="it-IT" sz="4400" dirty="0" err="1" smtClean="0"/>
              <a:t>prec</a:t>
            </a:r>
            <a:r>
              <a:rPr lang="it-IT" sz="4400" dirty="0" smtClean="0"/>
              <a:t>. come </a:t>
            </a:r>
            <a:r>
              <a:rPr lang="it-IT" sz="4400" i="1" dirty="0" smtClean="0"/>
              <a:t>massima</a:t>
            </a:r>
            <a:endParaRPr lang="it-IT" sz="4400" i="1" dirty="0"/>
          </a:p>
        </p:txBody>
      </p:sp>
    </p:spTree>
    <p:extLst>
      <p:ext uri="{BB962C8B-B14F-4D97-AF65-F5344CB8AC3E}">
        <p14:creationId xmlns:p14="http://schemas.microsoft.com/office/powerpoint/2010/main" val="23177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32848" y="3677463"/>
            <a:ext cx="8416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CED – CENTRO DI ELABORAZIONE DATI</a:t>
            </a:r>
            <a:endParaRPr lang="it-IT" dirty="0"/>
          </a:p>
          <a:p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www.cortedicassazione.it/corte-di-cassazione/it/ced.page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91904" y="5723155"/>
            <a:ext cx="9507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SERVIZI ONLINE</a:t>
            </a:r>
            <a:endParaRPr lang="it-IT" dirty="0" smtClean="0">
              <a:hlinkClick r:id="rId3"/>
            </a:endParaRPr>
          </a:p>
          <a:p>
            <a:r>
              <a:rPr lang="it-IT" dirty="0" smtClean="0">
                <a:hlinkClick r:id="rId3"/>
              </a:rPr>
              <a:t>http</a:t>
            </a:r>
            <a:r>
              <a:rPr lang="it-IT" dirty="0">
                <a:hlinkClick r:id="rId3"/>
              </a:rPr>
              <a:t>://</a:t>
            </a:r>
            <a:r>
              <a:rPr lang="it-IT" dirty="0" smtClean="0">
                <a:hlinkClick r:id="rId3"/>
              </a:rPr>
              <a:t>www.cortedicassazione.it/corte-di-cassazione/it/servizi_online.page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91904" y="4693126"/>
            <a:ext cx="8457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UFFICIO DEL MASSIMARIO</a:t>
            </a:r>
            <a:endParaRPr lang="it-IT" dirty="0" smtClean="0">
              <a:hlinkClick r:id="rId4"/>
            </a:endParaRPr>
          </a:p>
          <a:p>
            <a:r>
              <a:rPr lang="it-IT" dirty="0" smtClean="0">
                <a:hlinkClick r:id="rId4"/>
              </a:rPr>
              <a:t>http</a:t>
            </a:r>
            <a:r>
              <a:rPr lang="it-IT" dirty="0">
                <a:hlinkClick r:id="rId4"/>
              </a:rPr>
              <a:t>://</a:t>
            </a:r>
            <a:r>
              <a:rPr lang="it-IT" dirty="0" smtClean="0">
                <a:hlinkClick r:id="rId4"/>
              </a:rPr>
              <a:t>www.cortedicassazione.it/corte-di-cassazione/it/massimario.page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/>
          <a:srcRect t="27651" r="3283" b="29542"/>
          <a:stretch/>
        </p:blipFill>
        <p:spPr>
          <a:xfrm>
            <a:off x="275124" y="126827"/>
            <a:ext cx="11791666" cy="29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3315" r="3283" b="6049"/>
          <a:stretch/>
        </p:blipFill>
        <p:spPr>
          <a:xfrm>
            <a:off x="-1" y="191068"/>
            <a:ext cx="12257507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560" t="13913" r="2949" b="8238"/>
          <a:stretch/>
        </p:blipFill>
        <p:spPr>
          <a:xfrm>
            <a:off x="68238" y="955343"/>
            <a:ext cx="12123761" cy="54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7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008" t="12120" r="2948" b="13814"/>
          <a:stretch/>
        </p:blipFill>
        <p:spPr>
          <a:xfrm>
            <a:off x="122830" y="832514"/>
            <a:ext cx="12069170" cy="5232788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1937981" y="4462818"/>
            <a:ext cx="5199797" cy="14114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613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 CHINCHIO</dc:creator>
  <cp:lastModifiedBy>KATIA CHINCHIO</cp:lastModifiedBy>
  <cp:revision>2</cp:revision>
  <dcterms:created xsi:type="dcterms:W3CDTF">2020-04-28T22:31:33Z</dcterms:created>
  <dcterms:modified xsi:type="dcterms:W3CDTF">2020-04-28T22:35:22Z</dcterms:modified>
</cp:coreProperties>
</file>