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61" r:id="rId4"/>
    <p:sldId id="267" r:id="rId5"/>
    <p:sldId id="269" r:id="rId6"/>
    <p:sldId id="271" r:id="rId7"/>
    <p:sldId id="270" r:id="rId8"/>
    <p:sldId id="272" r:id="rId9"/>
    <p:sldId id="262" r:id="rId10"/>
    <p:sldId id="263" r:id="rId11"/>
    <p:sldId id="264" r:id="rId12"/>
    <p:sldId id="265" r:id="rId13"/>
    <p:sldId id="266" r:id="rId14"/>
    <p:sldId id="258" r:id="rId15"/>
    <p:sldId id="259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9/22/20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9/22/20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9/22/20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BE5ABA-54D5-7142-9308-2BDF80CB75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788275"/>
            <a:ext cx="8991600" cy="3815255"/>
          </a:xfrm>
        </p:spPr>
        <p:txBody>
          <a:bodyPr>
            <a:normAutofit/>
          </a:bodyPr>
          <a:lstStyle/>
          <a:p>
            <a:r>
              <a:rPr lang="it-IT" b="1" dirty="0"/>
              <a:t>ISTITUZIONI </a:t>
            </a:r>
            <a:br>
              <a:rPr lang="it-IT" b="1" dirty="0"/>
            </a:br>
            <a:r>
              <a:rPr lang="it-IT" b="1" dirty="0"/>
              <a:t>DI DIRITTO ROMANO</a:t>
            </a:r>
            <a:br>
              <a:rPr lang="it-IT" b="1" dirty="0"/>
            </a:br>
            <a:br>
              <a:rPr lang="it-IT" b="1" dirty="0"/>
            </a:br>
            <a:br>
              <a:rPr lang="it-IT" dirty="0"/>
            </a:br>
            <a:r>
              <a:rPr lang="it-IT" dirty="0"/>
              <a:t>Prof. Paola </a:t>
            </a:r>
            <a:r>
              <a:rPr lang="it-IT" dirty="0" err="1"/>
              <a:t>Lambrini</a:t>
            </a:r>
            <a:r>
              <a:rPr lang="it-IT" dirty="0"/>
              <a:t>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D5EBBCF-43BE-124B-8A36-56A8FE42E1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993675"/>
            <a:ext cx="6801612" cy="1239894"/>
          </a:xfrm>
        </p:spPr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523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6AAF5E-4FC0-9B4B-98EF-F82BDA45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8761"/>
            <a:ext cx="7729728" cy="780025"/>
          </a:xfrm>
        </p:spPr>
        <p:txBody>
          <a:bodyPr/>
          <a:lstStyle/>
          <a:p>
            <a:r>
              <a:rPr lang="it-IT" b="1" u="sng" dirty="0"/>
              <a:t>2) PERCHE’ SI STUDIA?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559C3A-1D7F-4948-8E1D-EE8C3F4A3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987920"/>
            <a:ext cx="7729728" cy="537083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3200" b="1" dirty="0"/>
              <a:t>A) La conoscenza storica ha un enorme valore formativo in tutti i campi del sapere</a:t>
            </a:r>
            <a:r>
              <a:rPr lang="it-IT" sz="3200" dirty="0"/>
              <a:t>. </a:t>
            </a:r>
          </a:p>
          <a:p>
            <a:pPr algn="just"/>
            <a:r>
              <a:rPr lang="it-IT" sz="3200" dirty="0"/>
              <a:t>In quanto fenomeno sociale, </a:t>
            </a:r>
            <a:r>
              <a:rPr lang="it-IT" sz="3200" u="dbl" dirty="0"/>
              <a:t>il diritto è storia</a:t>
            </a:r>
            <a:r>
              <a:rPr lang="it-IT" sz="3200" dirty="0"/>
              <a:t>: è un fenomeno legato a precise coordinate spaziali e temporali: la consapevolezza della storicità del diritto in tutte le epoche e in tutte le forme di civiltà è fondamentale per l’apprendimento della professione giuridica.</a:t>
            </a:r>
          </a:p>
          <a:p>
            <a:r>
              <a:rPr lang="it-IT" dirty="0"/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5831606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48A7C5-1720-4B46-9FF1-C969FCA3B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750" y="-1210"/>
            <a:ext cx="7530032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FB52A6-E53E-E74C-98B3-9FA7FAE05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6750" y="294290"/>
            <a:ext cx="7729728" cy="56335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3200" b="1" dirty="0"/>
              <a:t> B) Il diritto romano, più di altri diritti dell’antichità,  è un presupposto culturale indispensabile per il giurista moderno, perché ha dominato due epoche nella storia della cultura giuridica occidentale</a:t>
            </a:r>
            <a:r>
              <a:rPr lang="it-IT" sz="3200" dirty="0"/>
              <a:t>:</a:t>
            </a:r>
          </a:p>
          <a:p>
            <a:pPr algn="just"/>
            <a:r>
              <a:rPr lang="it-IT" sz="3200" dirty="0"/>
              <a:t>1) </a:t>
            </a:r>
            <a:r>
              <a:rPr lang="it-IT" sz="3200" u="sng" dirty="0"/>
              <a:t>la lunga esperienza dell’età antica</a:t>
            </a:r>
            <a:r>
              <a:rPr lang="it-IT" sz="3200" dirty="0"/>
              <a:t>: il diritto romano è vissuto per un lunghissimo periodo, ben 1319 anni, dal 754 a.C. al 565 d.C.: l’esperienza giuridica romana è </a:t>
            </a:r>
            <a:r>
              <a:rPr lang="it-IT" sz="3200" u="sng" dirty="0"/>
              <a:t>unica per il </a:t>
            </a:r>
            <a:r>
              <a:rPr lang="it-IT" sz="3200" b="1" u="sng" dirty="0"/>
              <a:t>tempo</a:t>
            </a:r>
            <a:r>
              <a:rPr lang="it-IT" sz="3200" u="sng" dirty="0"/>
              <a:t> eccezionalmente lungo della sua vigenza, per la ricca </a:t>
            </a:r>
            <a:r>
              <a:rPr lang="it-IT" sz="3200" b="1" u="sng" dirty="0"/>
              <a:t>documentazione</a:t>
            </a:r>
            <a:r>
              <a:rPr lang="it-IT" sz="3200" u="sng" dirty="0"/>
              <a:t> conservata e per la sua </a:t>
            </a:r>
            <a:r>
              <a:rPr lang="it-IT" sz="3200" b="1" u="sng" dirty="0"/>
              <a:t>perfezione </a:t>
            </a:r>
            <a:r>
              <a:rPr lang="it-IT" sz="3200" u="sng" dirty="0"/>
              <a:t>tecnica.</a:t>
            </a:r>
            <a:endParaRPr lang="it-IT" sz="3200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3942633"/>
      </p:ext>
    </p:extLst>
  </p:cSld>
  <p:clrMapOvr>
    <a:masterClrMapping/>
  </p:clrMapOvr>
  <p:transition spd="slow"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8665BC-F6F2-254E-BD32-816FAB11D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2231136" y="189186"/>
            <a:ext cx="7729728" cy="115614"/>
          </a:xfrm>
        </p:spPr>
        <p:txBody>
          <a:bodyPr>
            <a:normAutofit fontScale="90000"/>
          </a:bodyPr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A82589-58D7-444A-940A-FD377ECA6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430924"/>
            <a:ext cx="7729728" cy="530910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3200" dirty="0"/>
              <a:t>2) </a:t>
            </a:r>
            <a:r>
              <a:rPr lang="it-IT" sz="3200" u="sng" dirty="0"/>
              <a:t>le radici dell’attuale cultura giuridica europea affondano nell’esperienza storica di Roma</a:t>
            </a:r>
            <a:r>
              <a:rPr lang="it-IT" sz="3200" dirty="0"/>
              <a:t>.</a:t>
            </a:r>
          </a:p>
          <a:p>
            <a:pPr algn="just"/>
            <a:r>
              <a:rPr lang="it-IT" sz="3200" dirty="0"/>
              <a:t>La scienza giuridica nell’Europa continentale si è sviluppata sulla base del diritto romano, il quale ha avuto una seconda vita a partire dal Mille; da questa rinascita del diritto romano si è sviluppata la c.d. </a:t>
            </a:r>
            <a:r>
              <a:rPr lang="it-IT" sz="3200" u="sng" dirty="0"/>
              <a:t>tradizione romanistica</a:t>
            </a:r>
            <a:r>
              <a:rPr lang="it-IT" sz="3200" dirty="0"/>
              <a:t>, tuttora a fondamento della cultura giuridica europea e di molti paesi extraeuropei.</a:t>
            </a:r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15529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787587-8F33-A145-A1FB-C2C0E7452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73572"/>
            <a:ext cx="7729728" cy="756745"/>
          </a:xfrm>
        </p:spPr>
        <p:txBody>
          <a:bodyPr>
            <a:normAutofit/>
          </a:bodyPr>
          <a:lstStyle/>
          <a:p>
            <a:r>
              <a:rPr lang="it-IT" i="1" u="sng" dirty="0"/>
              <a:t>CORPUS IURIS CIVILIS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DAB1B6-0918-BC47-AC9C-412EAC746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830317"/>
            <a:ext cx="7729728" cy="5782068"/>
          </a:xfrm>
        </p:spPr>
        <p:txBody>
          <a:bodyPr/>
          <a:lstStyle/>
          <a:p>
            <a:pPr marL="0" indent="0">
              <a:buNone/>
            </a:pPr>
            <a:r>
              <a:rPr lang="it-IT" sz="2400" dirty="0"/>
              <a:t>1) </a:t>
            </a:r>
            <a:r>
              <a:rPr lang="it-IT" sz="2400" b="1" dirty="0"/>
              <a:t>Digesto</a:t>
            </a:r>
            <a:r>
              <a:rPr lang="it-IT" sz="2400" dirty="0"/>
              <a:t> (533 d.C.): scritti dei giuristi</a:t>
            </a:r>
          </a:p>
          <a:p>
            <a:pPr marL="0" indent="0">
              <a:buNone/>
            </a:pPr>
            <a:r>
              <a:rPr lang="it-IT" sz="2400" dirty="0"/>
              <a:t>2) </a:t>
            </a:r>
            <a:r>
              <a:rPr lang="it-IT" sz="2400" b="1" dirty="0"/>
              <a:t>Codice</a:t>
            </a:r>
            <a:r>
              <a:rPr lang="it-IT" sz="2400" dirty="0"/>
              <a:t>  (535 d.C.): leggi imperiali</a:t>
            </a:r>
          </a:p>
          <a:p>
            <a:pPr marL="0" indent="0">
              <a:buNone/>
            </a:pPr>
            <a:r>
              <a:rPr lang="it-IT" sz="2400" dirty="0"/>
              <a:t>3) </a:t>
            </a:r>
            <a:r>
              <a:rPr lang="it-IT" sz="2400" b="1" dirty="0"/>
              <a:t>Istituzioni</a:t>
            </a:r>
            <a:r>
              <a:rPr lang="it-IT" sz="2400" dirty="0"/>
              <a:t> (534 d.C.): manuale</a:t>
            </a:r>
          </a:p>
          <a:p>
            <a:pPr marL="0" indent="0">
              <a:buNone/>
            </a:pPr>
            <a:r>
              <a:rPr lang="it-IT" sz="2400" dirty="0"/>
              <a:t>4) </a:t>
            </a:r>
            <a:r>
              <a:rPr lang="it-IT" sz="2400" b="1" dirty="0"/>
              <a:t>Novelle</a:t>
            </a:r>
            <a:r>
              <a:rPr lang="it-IT" sz="2400" dirty="0"/>
              <a:t> (535-565 d.C.): nuove leggi</a:t>
            </a:r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0DC409A-098B-EB43-9AF4-23EED910E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5184" y="2876518"/>
            <a:ext cx="3391360" cy="3858674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9383242D-7316-0B41-AE4F-CC4F8275F5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186" y="2801007"/>
            <a:ext cx="6495393" cy="400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295100"/>
      </p:ext>
    </p:extLst>
  </p:cSld>
  <p:clrMapOvr>
    <a:masterClrMapping/>
  </p:clrMapOvr>
  <p:transition spd="slow"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724824-CA5C-9B42-BCD7-2A48ACB63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822067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3) COME SI STUDIA? </a:t>
            </a:r>
            <a:br>
              <a:rPr lang="it-IT" b="1" dirty="0"/>
            </a:br>
            <a:r>
              <a:rPr lang="it-IT" dirty="0"/>
              <a:t>MANUALE CONSIGLIATO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0388AF-D310-5948-A7A3-73FC4D347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923394"/>
            <a:ext cx="7729728" cy="45404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r>
              <a:rPr lang="it-IT" sz="3200" dirty="0"/>
              <a:t>Matteo Marrone, </a:t>
            </a:r>
            <a:r>
              <a:rPr lang="it-IT" sz="3200" i="1" dirty="0"/>
              <a:t>Istituzioni di diritto romano</a:t>
            </a:r>
            <a:r>
              <a:rPr lang="it-IT" sz="3200" dirty="0"/>
              <a:t> (III edizione), Palermo, Palumbo, 2006</a:t>
            </a:r>
          </a:p>
        </p:txBody>
      </p:sp>
    </p:spTree>
    <p:extLst>
      <p:ext uri="{BB962C8B-B14F-4D97-AF65-F5344CB8AC3E}">
        <p14:creationId xmlns:p14="http://schemas.microsoft.com/office/powerpoint/2010/main" val="136778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128F69-4F0E-8E4D-864B-0C3DC360E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769515"/>
          </a:xfrm>
        </p:spPr>
        <p:txBody>
          <a:bodyPr/>
          <a:lstStyle/>
          <a:p>
            <a:r>
              <a:rPr lang="it-IT" dirty="0"/>
              <a:t>PARTE SPECIALE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6B345C-6D3B-5647-8683-5FE67AA43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965382"/>
            <a:ext cx="7729728" cy="3531528"/>
          </a:xfrm>
        </p:spPr>
        <p:txBody>
          <a:bodyPr>
            <a:normAutofit/>
          </a:bodyPr>
          <a:lstStyle/>
          <a:p>
            <a:pPr algn="just"/>
            <a:r>
              <a:rPr lang="it-IT" sz="3200" dirty="0"/>
              <a:t>Luigi </a:t>
            </a:r>
            <a:r>
              <a:rPr lang="it-IT" sz="3200" b="1" dirty="0"/>
              <a:t>Garofalo</a:t>
            </a:r>
            <a:r>
              <a:rPr lang="it-IT" sz="3200" dirty="0"/>
              <a:t>, </a:t>
            </a:r>
            <a:r>
              <a:rPr lang="it-IT" sz="3200" i="1" dirty="0"/>
              <a:t>Fondamenti e svolgimenti della scienza giuridica. Nuovi saggi,</a:t>
            </a:r>
            <a:r>
              <a:rPr lang="it-IT" sz="3200" dirty="0"/>
              <a:t> Torino, </a:t>
            </a:r>
            <a:r>
              <a:rPr lang="it-IT" sz="3200" dirty="0" err="1"/>
              <a:t>Giappichelli</a:t>
            </a:r>
            <a:r>
              <a:rPr lang="it-IT" sz="3200" dirty="0"/>
              <a:t>, 2015 (SONO DA STUDIARE 4 SAGGI A SCELTA).</a:t>
            </a:r>
          </a:p>
        </p:txBody>
      </p:sp>
    </p:spTree>
    <p:extLst>
      <p:ext uri="{BB962C8B-B14F-4D97-AF65-F5344CB8AC3E}">
        <p14:creationId xmlns:p14="http://schemas.microsoft.com/office/powerpoint/2010/main" val="155943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CFB42E-0C4B-2B47-B0AE-F77817FD4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537"/>
            <a:ext cx="7729728" cy="45719"/>
          </a:xfrm>
        </p:spPr>
        <p:txBody>
          <a:bodyPr>
            <a:normAutofit fontScale="90000"/>
          </a:bodyPr>
          <a:lstStyle/>
          <a:p>
            <a:endParaRPr lang="it-IT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BB394B5-19E4-C84D-8266-F955CD4BCA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10703" y="851338"/>
            <a:ext cx="4372304" cy="4929352"/>
          </a:xfr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17592054-C9EA-B14E-9119-A2E4CF01F7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810" y="451945"/>
            <a:ext cx="5093575" cy="5906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25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E0402C-ECC2-E44B-A747-4807151F0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46842"/>
            <a:ext cx="7729728" cy="893380"/>
          </a:xfrm>
        </p:spPr>
        <p:txBody>
          <a:bodyPr>
            <a:normAutofit/>
          </a:bodyPr>
          <a:lstStyle/>
          <a:p>
            <a:r>
              <a:rPr lang="it-IT" b="1" dirty="0"/>
              <a:t>1) </a:t>
            </a:r>
            <a:r>
              <a:rPr lang="it-IT" b="1" u="sng" dirty="0"/>
              <a:t>COSA SI STUDIA</a:t>
            </a:r>
            <a:r>
              <a:rPr lang="it-IT" dirty="0"/>
              <a:t>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6C147D-8420-EE4D-8328-0328BFEDA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471448"/>
            <a:ext cx="7729728" cy="4268579"/>
          </a:xfrm>
        </p:spPr>
        <p:txBody>
          <a:bodyPr>
            <a:normAutofit/>
          </a:bodyPr>
          <a:lstStyle/>
          <a:p>
            <a:pPr algn="just"/>
            <a:r>
              <a:rPr lang="it-IT" sz="3600" b="1" dirty="0"/>
              <a:t>ISTITUZIONI: </a:t>
            </a:r>
            <a:r>
              <a:rPr lang="it-IT" sz="3600" dirty="0"/>
              <a:t>corsi diretti a fornire una sintetica, ma completa e sistematica, informazione in merito a una branca dello scibile umano.</a:t>
            </a:r>
          </a:p>
        </p:txBody>
      </p:sp>
    </p:spTree>
    <p:extLst>
      <p:ext uri="{BB962C8B-B14F-4D97-AF65-F5344CB8AC3E}">
        <p14:creationId xmlns:p14="http://schemas.microsoft.com/office/powerpoint/2010/main" val="4191041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86138D-D6C0-EF43-9B92-5385E0604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0"/>
            <a:ext cx="7729728" cy="695942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DIRITTO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5DAE35-8797-514A-B9E6-A5F581399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655" y="695943"/>
            <a:ext cx="11708524" cy="6293436"/>
          </a:xfrm>
        </p:spPr>
        <p:txBody>
          <a:bodyPr>
            <a:normAutofit/>
          </a:bodyPr>
          <a:lstStyle/>
          <a:p>
            <a:r>
              <a:rPr lang="it-IT" dirty="0"/>
              <a:t> </a:t>
            </a:r>
            <a:endParaRPr lang="it-IT" sz="2800" dirty="0"/>
          </a:p>
          <a:p>
            <a:pPr lvl="8"/>
            <a:r>
              <a:rPr lang="it-IT" sz="2800" dirty="0"/>
              <a:t>                               			 </a:t>
            </a:r>
            <a:r>
              <a:rPr lang="it-IT" sz="2800" b="1" dirty="0"/>
              <a:t>DIRITTO PUBBLICO </a:t>
            </a:r>
          </a:p>
          <a:p>
            <a:pPr lvl="8"/>
            <a:r>
              <a:rPr lang="it-IT" sz="2800" dirty="0"/>
              <a:t>                                    (</a:t>
            </a:r>
            <a:r>
              <a:rPr lang="it-IT" sz="2800" i="1" u="sng" dirty="0" err="1"/>
              <a:t>ius</a:t>
            </a:r>
            <a:r>
              <a:rPr lang="it-IT" sz="2800" i="1" u="sng" dirty="0"/>
              <a:t> </a:t>
            </a:r>
            <a:r>
              <a:rPr lang="it-IT" sz="2800" i="1" u="sng" dirty="0" err="1"/>
              <a:t>quod</a:t>
            </a:r>
            <a:r>
              <a:rPr lang="it-IT" sz="2800" i="1" u="sng" dirty="0"/>
              <a:t> ad </a:t>
            </a:r>
            <a:r>
              <a:rPr lang="it-IT" sz="2800" i="1" u="sng" dirty="0" err="1"/>
              <a:t>statum</a:t>
            </a:r>
            <a:r>
              <a:rPr lang="it-IT" sz="2800" i="1" u="sng" dirty="0"/>
              <a:t> rei </a:t>
            </a:r>
            <a:r>
              <a:rPr lang="it-IT" sz="2800" i="1" u="sng" dirty="0" err="1"/>
              <a:t>Romanae</a:t>
            </a:r>
            <a:r>
              <a:rPr lang="it-IT" sz="2800" i="1" u="sng" dirty="0"/>
              <a:t> </a:t>
            </a:r>
            <a:r>
              <a:rPr lang="it-IT" sz="2800" i="1" u="sng" dirty="0" err="1"/>
              <a:t>spectat</a:t>
            </a:r>
            <a:r>
              <a:rPr lang="it-IT" sz="2800" dirty="0"/>
              <a:t>) 			/</a:t>
            </a:r>
          </a:p>
          <a:p>
            <a:r>
              <a:rPr lang="it-IT" sz="2800" b="1" u="sng" dirty="0"/>
              <a:t>DIRITTO OGGETTIVO:</a:t>
            </a:r>
            <a:endParaRPr lang="it-IT" sz="2800" dirty="0"/>
          </a:p>
          <a:p>
            <a:pPr marL="0" indent="0">
              <a:buNone/>
            </a:pPr>
            <a:r>
              <a:rPr lang="it-IT" sz="2800" dirty="0"/>
              <a:t>insieme organico di norme giuridiche, 	\</a:t>
            </a:r>
          </a:p>
          <a:p>
            <a:pPr marL="0" indent="0">
              <a:buNone/>
            </a:pPr>
            <a:r>
              <a:rPr lang="it-IT" sz="2800" dirty="0"/>
              <a:t>regole di condotta dirette a		   \	</a:t>
            </a:r>
          </a:p>
          <a:p>
            <a:pPr marL="0" indent="0">
              <a:buNone/>
            </a:pPr>
            <a:r>
              <a:rPr lang="it-IT" sz="2800" dirty="0"/>
              <a:t>disciplinare una comunità politica.	      \	</a:t>
            </a:r>
          </a:p>
          <a:p>
            <a:pPr marL="0" indent="0">
              <a:buNone/>
            </a:pPr>
            <a:r>
              <a:rPr lang="it-IT" sz="2800" dirty="0"/>
              <a:t>= </a:t>
            </a:r>
            <a:r>
              <a:rPr lang="it-IT" sz="2800" u="sng" dirty="0"/>
              <a:t>Ordinamento giuridico </a:t>
            </a:r>
            <a:r>
              <a:rPr lang="it-IT" sz="2800" dirty="0"/>
              <a:t>			</a:t>
            </a:r>
            <a:r>
              <a:rPr lang="it-IT" sz="2800" b="1" dirty="0"/>
              <a:t>DIRITTO PRIVATO </a:t>
            </a:r>
            <a:r>
              <a:rPr lang="it-IT" sz="2800" dirty="0"/>
              <a:t>						                   (</a:t>
            </a:r>
            <a:r>
              <a:rPr lang="it-IT" sz="2800" i="1" u="sng" dirty="0" err="1"/>
              <a:t>ius</a:t>
            </a:r>
            <a:r>
              <a:rPr lang="it-IT" sz="2800" i="1" u="sng" dirty="0"/>
              <a:t> </a:t>
            </a:r>
            <a:r>
              <a:rPr lang="it-IT" sz="2800" i="1" u="sng" dirty="0" err="1"/>
              <a:t>quod</a:t>
            </a:r>
            <a:r>
              <a:rPr lang="it-IT" sz="2800" i="1" u="sng" dirty="0"/>
              <a:t> ad </a:t>
            </a:r>
            <a:r>
              <a:rPr lang="it-IT" sz="2800" i="1" u="sng" dirty="0" err="1"/>
              <a:t>singulorum</a:t>
            </a:r>
            <a:r>
              <a:rPr lang="it-IT" sz="2800" i="1" u="sng" dirty="0"/>
              <a:t> </a:t>
            </a:r>
            <a:r>
              <a:rPr lang="it-IT" sz="2800" i="1" u="sng" dirty="0" err="1"/>
              <a:t>utilitatem</a:t>
            </a:r>
            <a:r>
              <a:rPr lang="it-IT" sz="2800" i="1" u="sng" dirty="0"/>
              <a:t> </a:t>
            </a:r>
            <a:r>
              <a:rPr lang="it-IT" sz="2800" i="1" u="sng" dirty="0" err="1"/>
              <a:t>spectat</a:t>
            </a:r>
            <a:r>
              <a:rPr lang="it-IT" sz="2800" dirty="0"/>
              <a:t>)</a:t>
            </a:r>
          </a:p>
          <a:p>
            <a:pPr marL="0" indent="0">
              <a:buNone/>
            </a:pPr>
            <a:r>
              <a:rPr lang="it-IT" sz="2800" dirty="0"/>
              <a:t>					</a:t>
            </a:r>
            <a:r>
              <a:rPr lang="it-IT" sz="2800" b="1" dirty="0">
                <a:solidFill>
                  <a:srgbClr val="C00000"/>
                </a:solidFill>
              </a:rPr>
              <a:t>NOI STUDIAMO IL DIRITTO PRIVATO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797123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E17264-8BD7-DB48-BD8A-CB9F31BD8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65905"/>
            <a:ext cx="7729728" cy="45719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EC675E-06ED-C747-BF56-C5100EA40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325822"/>
            <a:ext cx="7729728" cy="54142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200" dirty="0"/>
              <a:t>			</a:t>
            </a:r>
            <a:r>
              <a:rPr lang="it-IT" sz="3200" u="sng" dirty="0"/>
              <a:t>ASSOLUTI</a:t>
            </a:r>
            <a:r>
              <a:rPr lang="it-IT" sz="3200" dirty="0"/>
              <a:t>: diritti reali</a:t>
            </a:r>
          </a:p>
          <a:p>
            <a:r>
              <a:rPr lang="it-IT" sz="3200" dirty="0"/>
              <a:t>      		  /	 </a:t>
            </a:r>
          </a:p>
          <a:p>
            <a:r>
              <a:rPr lang="it-IT" sz="3200" dirty="0"/>
              <a:t>    		/</a:t>
            </a:r>
          </a:p>
          <a:p>
            <a:pPr>
              <a:spcBef>
                <a:spcPts val="0"/>
              </a:spcBef>
            </a:pPr>
            <a:r>
              <a:rPr lang="it-IT" sz="2000" dirty="0"/>
              <a:t>Il diritto oggettivo riconosce i</a:t>
            </a:r>
          </a:p>
          <a:p>
            <a:pPr>
              <a:spcBef>
                <a:spcPts val="0"/>
              </a:spcBef>
            </a:pPr>
            <a:r>
              <a:rPr lang="it-IT" sz="3200" b="1" dirty="0"/>
              <a:t>DIRITTI SOGGETTIVI</a:t>
            </a:r>
            <a:r>
              <a:rPr lang="it-IT" sz="3200" dirty="0"/>
              <a:t>  </a:t>
            </a:r>
          </a:p>
          <a:p>
            <a:pPr>
              <a:spcBef>
                <a:spcPts val="0"/>
              </a:spcBef>
            </a:pPr>
            <a:r>
              <a:rPr lang="it-IT" dirty="0"/>
              <a:t>= </a:t>
            </a:r>
            <a:r>
              <a:rPr lang="it-IT" sz="2400" dirty="0"/>
              <a:t>potere di agire per il soddisfacimento dei propri interessi    </a:t>
            </a:r>
          </a:p>
          <a:p>
            <a:r>
              <a:rPr lang="it-IT" sz="3200" dirty="0"/>
              <a:t>  	     	 \</a:t>
            </a:r>
          </a:p>
          <a:p>
            <a:r>
              <a:rPr lang="it-IT" sz="3200" dirty="0"/>
              <a:t>	 	   \</a:t>
            </a:r>
          </a:p>
          <a:p>
            <a:r>
              <a:rPr lang="it-IT" sz="3200" dirty="0"/>
              <a:t>			RELATIVI: diritti di credito</a:t>
            </a:r>
          </a:p>
          <a:p>
            <a:endParaRPr lang="it-IT" sz="32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8BDDBB5-C147-4B44-8DA5-06CA66A18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54217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1B6D0E-D5FB-A648-90CD-78CC98491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DIRITTI REALI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F71D6C-5AE0-7147-A217-A3F125D2D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375338"/>
            <a:ext cx="7729728" cy="4088524"/>
          </a:xfrm>
        </p:spPr>
        <p:txBody>
          <a:bodyPr>
            <a:normAutofit lnSpcReduction="10000"/>
          </a:bodyPr>
          <a:lstStyle/>
          <a:p>
            <a:r>
              <a:rPr lang="it-IT" sz="2400" dirty="0"/>
              <a:t>I </a:t>
            </a:r>
            <a:r>
              <a:rPr lang="it-IT" sz="2400" b="1" u="sng" dirty="0"/>
              <a:t>diritti reali</a:t>
            </a:r>
            <a:r>
              <a:rPr lang="it-IT" sz="2400" dirty="0"/>
              <a:t> hanno per oggetto le cose, in modo diretto e non mediato: </a:t>
            </a:r>
          </a:p>
          <a:p>
            <a:r>
              <a:rPr lang="it-IT" sz="2400" dirty="0"/>
              <a:t>- Il loro titolare può esercitare il suo diritto, soddisfare il suo interesse direttamente sulla cosa, senza necessità di collaborazione altrui. </a:t>
            </a:r>
          </a:p>
          <a:p>
            <a:r>
              <a:rPr lang="it-IT" sz="2400" dirty="0"/>
              <a:t>- Sono diritti </a:t>
            </a:r>
            <a:r>
              <a:rPr lang="it-IT" sz="2400" i="1" u="sng" dirty="0"/>
              <a:t>assoluti</a:t>
            </a:r>
            <a:r>
              <a:rPr lang="it-IT" sz="2400" dirty="0"/>
              <a:t>, cioè possono essere fatti valere contro chiunque. </a:t>
            </a:r>
          </a:p>
          <a:p>
            <a:r>
              <a:rPr lang="it-IT" sz="2400" dirty="0"/>
              <a:t>- Sono diritti </a:t>
            </a:r>
            <a:r>
              <a:rPr lang="it-IT" sz="2400" i="1" u="sng" dirty="0"/>
              <a:t>tipici</a:t>
            </a:r>
            <a:r>
              <a:rPr lang="it-IT" sz="2400" dirty="0"/>
              <a:t>, cioè in numero chiuso: sono diritti reali soltanto quelli indicati dalla legge e non è concesso ai privati crearne nuovi tipi.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9427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6AD4F2-C92D-3F42-94A7-99D1BD2BD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DIRITTI REALI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728EB6-E6EF-5D40-968D-40FCD9D42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427890"/>
            <a:ext cx="7729728" cy="4099034"/>
          </a:xfrm>
        </p:spPr>
        <p:txBody>
          <a:bodyPr>
            <a:normAutofit/>
          </a:bodyPr>
          <a:lstStyle/>
          <a:p>
            <a:r>
              <a:rPr lang="it-IT" sz="2400" dirty="0"/>
              <a:t>Il principale fra i diritti reali è la proprietà. </a:t>
            </a:r>
          </a:p>
          <a:p>
            <a:r>
              <a:rPr lang="it-IT" sz="2400" dirty="0"/>
              <a:t>Gli altri diritti reali si suddividono in due categorie:</a:t>
            </a:r>
          </a:p>
          <a:p>
            <a:r>
              <a:rPr lang="it-IT" sz="2400" dirty="0"/>
              <a:t>-  i </a:t>
            </a:r>
            <a:r>
              <a:rPr lang="it-IT" sz="2400" i="1" dirty="0"/>
              <a:t>diritti reali di godimento </a:t>
            </a:r>
            <a:r>
              <a:rPr lang="it-IT" sz="2400" dirty="0"/>
              <a:t>(i principali sono la </a:t>
            </a:r>
            <a:r>
              <a:rPr lang="it-IT" sz="2400" i="1" dirty="0"/>
              <a:t>servitù</a:t>
            </a:r>
            <a:r>
              <a:rPr lang="it-IT" sz="2400" dirty="0"/>
              <a:t>, la </a:t>
            </a:r>
            <a:r>
              <a:rPr lang="it-IT" sz="2400" i="1" dirty="0"/>
              <a:t>superficie </a:t>
            </a:r>
            <a:r>
              <a:rPr lang="it-IT" sz="2400" dirty="0"/>
              <a:t>e l’</a:t>
            </a:r>
            <a:r>
              <a:rPr lang="it-IT" sz="2400" i="1" dirty="0"/>
              <a:t>usufrutto</a:t>
            </a:r>
            <a:r>
              <a:rPr lang="it-IT" sz="2400" dirty="0"/>
              <a:t>) permettono al loro titolare di utilizzare la cosa oggetto di proprietà altrui o di vietare al proprietario determinati atti di utilizzazione della sua cosa; </a:t>
            </a:r>
          </a:p>
          <a:p>
            <a:r>
              <a:rPr lang="it-IT" sz="2400" dirty="0"/>
              <a:t>- i </a:t>
            </a:r>
            <a:r>
              <a:rPr lang="it-IT" sz="2400" i="1" dirty="0"/>
              <a:t>diritti reali di garanzia </a:t>
            </a:r>
            <a:r>
              <a:rPr lang="it-IT" sz="2400" dirty="0"/>
              <a:t>(</a:t>
            </a:r>
            <a:r>
              <a:rPr lang="it-IT" sz="2400" i="1" dirty="0"/>
              <a:t>ipoteca </a:t>
            </a:r>
            <a:r>
              <a:rPr lang="it-IT" sz="2400" dirty="0"/>
              <a:t>e </a:t>
            </a:r>
            <a:r>
              <a:rPr lang="it-IT" sz="2400" i="1" dirty="0"/>
              <a:t>pegno</a:t>
            </a:r>
            <a:r>
              <a:rPr lang="it-IT" sz="2400" dirty="0"/>
              <a:t>), permettono al loro titolare di soddisfare un proprio credito sul bene oggetto della garanzia, a preferenza di ogni altro creditore</a:t>
            </a:r>
            <a:r>
              <a:rPr lang="it-IT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731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B30B9C-69CE-134C-8BF2-B871C832B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DIRITTI DI CREDITO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533818-C408-3E43-AF73-9EB9CEBE6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312276"/>
            <a:ext cx="7729728" cy="4351283"/>
          </a:xfrm>
        </p:spPr>
        <p:txBody>
          <a:bodyPr>
            <a:normAutofit fontScale="92500"/>
          </a:bodyPr>
          <a:lstStyle/>
          <a:p>
            <a:r>
              <a:rPr lang="it-IT" sz="2800" dirty="0"/>
              <a:t>I </a:t>
            </a:r>
            <a:r>
              <a:rPr lang="it-IT" sz="2800" b="1" u="sng" dirty="0"/>
              <a:t>diritti di crediti o </a:t>
            </a:r>
            <a:r>
              <a:rPr lang="it-IT" sz="2800" b="1" i="1" u="sng" dirty="0"/>
              <a:t>obbligazioni </a:t>
            </a:r>
            <a:r>
              <a:rPr lang="it-IT" sz="2800" dirty="0"/>
              <a:t>consistono nella legittima pretesa di una parte, il </a:t>
            </a:r>
            <a:r>
              <a:rPr lang="it-IT" sz="2800" i="1" dirty="0"/>
              <a:t>creditore</a:t>
            </a:r>
            <a:r>
              <a:rPr lang="it-IT" sz="2800" dirty="0"/>
              <a:t>, di ottenere dall’altra parte, il </a:t>
            </a:r>
            <a:r>
              <a:rPr lang="it-IT" sz="2800" i="1" dirty="0"/>
              <a:t>debitore</a:t>
            </a:r>
            <a:r>
              <a:rPr lang="it-IT" sz="2800" dirty="0"/>
              <a:t>, una determinata prestazione (di </a:t>
            </a:r>
            <a:r>
              <a:rPr lang="it-IT" sz="2800" i="1" dirty="0"/>
              <a:t>dare </a:t>
            </a:r>
            <a:r>
              <a:rPr lang="it-IT" sz="2800" dirty="0"/>
              <a:t>qualcosa, di </a:t>
            </a:r>
            <a:r>
              <a:rPr lang="it-IT" sz="2800" i="1" dirty="0"/>
              <a:t>fare </a:t>
            </a:r>
            <a:r>
              <a:rPr lang="it-IT" sz="2800" dirty="0"/>
              <a:t>qualcosa, di </a:t>
            </a:r>
            <a:r>
              <a:rPr lang="it-IT" sz="2800" i="1" dirty="0"/>
              <a:t>non fare </a:t>
            </a:r>
            <a:r>
              <a:rPr lang="it-IT" sz="2800" dirty="0"/>
              <a:t>qualcosa che sarebbe altrimenti libero di fare): per esempio pagare una somma di denaro, consegnare una cosa o svolgere un certo lavoro. </a:t>
            </a:r>
          </a:p>
          <a:p>
            <a:r>
              <a:rPr lang="it-IT" sz="2800" dirty="0"/>
              <a:t>La prestazione oggetto dell’obbligazione dev’essere </a:t>
            </a:r>
            <a:r>
              <a:rPr lang="it-IT" sz="2800" i="1" dirty="0"/>
              <a:t>patrimoniale</a:t>
            </a:r>
            <a:r>
              <a:rPr lang="it-IT" sz="2800" dirty="0"/>
              <a:t>, cioè suscettibile di valutazione economica.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888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291394-FDC2-034F-A2E4-7014DF1BC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DIRITTI DI CREDITO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F064C0-886B-D74C-8693-055168215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605101"/>
          </a:xfrm>
        </p:spPr>
        <p:txBody>
          <a:bodyPr/>
          <a:lstStyle/>
          <a:p>
            <a:r>
              <a:rPr lang="it-IT" sz="2400" dirty="0"/>
              <a:t>I diritti di credito:</a:t>
            </a:r>
          </a:p>
          <a:p>
            <a:pPr marL="0" indent="0">
              <a:buNone/>
            </a:pPr>
            <a:r>
              <a:rPr lang="it-IT" sz="2400" dirty="0"/>
              <a:t>- sono diritti </a:t>
            </a:r>
            <a:r>
              <a:rPr lang="it-IT" sz="2400" i="1" u="sng" dirty="0"/>
              <a:t>mediati</a:t>
            </a:r>
            <a:r>
              <a:rPr lang="it-IT" sz="2400" dirty="0"/>
              <a:t>, perché necessitano della collaborazione del </a:t>
            </a:r>
            <a:r>
              <a:rPr lang="it-IT" sz="2400" i="1" dirty="0"/>
              <a:t>debitore</a:t>
            </a:r>
            <a:r>
              <a:rPr lang="it-IT" sz="2400" dirty="0"/>
              <a:t>. </a:t>
            </a:r>
          </a:p>
          <a:p>
            <a:pPr marL="0" indent="0">
              <a:buNone/>
            </a:pPr>
            <a:r>
              <a:rPr lang="it-IT" sz="2400" dirty="0"/>
              <a:t>- sono diritti </a:t>
            </a:r>
            <a:r>
              <a:rPr lang="it-IT" sz="2400" i="1" u="sng" dirty="0"/>
              <a:t>relativi</a:t>
            </a:r>
            <a:r>
              <a:rPr lang="it-IT" sz="2400" dirty="0"/>
              <a:t>: possono essere fatti valere solo nei confronti del debitore. </a:t>
            </a:r>
          </a:p>
          <a:p>
            <a:pPr marL="0" indent="0">
              <a:buNone/>
            </a:pPr>
            <a:r>
              <a:rPr lang="it-IT" sz="2400" dirty="0"/>
              <a:t>- sono diritti </a:t>
            </a:r>
            <a:r>
              <a:rPr lang="it-IT" sz="2400" i="1" u="sng" dirty="0"/>
              <a:t>atipici</a:t>
            </a:r>
            <a:r>
              <a:rPr lang="it-IT" sz="2400" dirty="0"/>
              <a:t>, cioè in numero aperto: le parti possono crearne con il contenuto più vario, purché non illecito.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2762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CFE7C5-CD92-A445-B596-CFBA063A8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47146"/>
            <a:ext cx="7729728" cy="756744"/>
          </a:xfrm>
        </p:spPr>
        <p:txBody>
          <a:bodyPr>
            <a:normAutofit/>
          </a:bodyPr>
          <a:lstStyle/>
          <a:p>
            <a:r>
              <a:rPr lang="it-IT" b="1" dirty="0"/>
              <a:t>ROMANO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A005E9-35BB-A348-92B2-34E9C4348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6032" y="935368"/>
            <a:ext cx="7729728" cy="5833294"/>
          </a:xfrm>
        </p:spPr>
        <p:txBody>
          <a:bodyPr>
            <a:normAutofit/>
          </a:bodyPr>
          <a:lstStyle/>
          <a:p>
            <a:r>
              <a:rPr lang="it-IT" sz="3200" b="1" dirty="0"/>
              <a:t>DIRITTO ROMANO = </a:t>
            </a:r>
            <a:r>
              <a:rPr lang="it-IT" sz="3200" dirty="0"/>
              <a:t>norme che regolarono la vita della comunità romana dalla sua fondazione (</a:t>
            </a:r>
            <a:r>
              <a:rPr lang="it-IT" sz="3200" b="1" dirty="0"/>
              <a:t>754 a.C</a:t>
            </a:r>
            <a:r>
              <a:rPr lang="it-IT" sz="3200" dirty="0"/>
              <a:t>.) fino alla morte dell’imperatore Giustiniano (</a:t>
            </a:r>
            <a:r>
              <a:rPr lang="it-IT" sz="3200" b="1" dirty="0"/>
              <a:t>565 d.C.</a:t>
            </a:r>
            <a:r>
              <a:rPr lang="it-IT" sz="3200" dirty="0"/>
              <a:t>).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76F43E0-BA0B-074A-8AA8-9BB6FAF632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5062" y="3062670"/>
            <a:ext cx="2921876" cy="3443181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A6B7C59A-796B-F745-8E5F-C4B014739D32}"/>
              </a:ext>
            </a:extLst>
          </p:cNvPr>
          <p:cNvSpPr txBox="1"/>
          <p:nvPr/>
        </p:nvSpPr>
        <p:spPr>
          <a:xfrm>
            <a:off x="7788166" y="5980386"/>
            <a:ext cx="2172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GIUSTINIANO (527-565 d.C.)</a:t>
            </a:r>
          </a:p>
        </p:txBody>
      </p:sp>
    </p:spTree>
    <p:extLst>
      <p:ext uri="{BB962C8B-B14F-4D97-AF65-F5344CB8AC3E}">
        <p14:creationId xmlns:p14="http://schemas.microsoft.com/office/powerpoint/2010/main" val="614524677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Pacco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Pacco</Template>
  <TotalTime>6985</TotalTime>
  <Words>879</Words>
  <Application>Microsoft Macintosh PowerPoint</Application>
  <PresentationFormat>Widescreen</PresentationFormat>
  <Paragraphs>62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9" baseType="lpstr">
      <vt:lpstr>Arial</vt:lpstr>
      <vt:lpstr>Gill Sans MT</vt:lpstr>
      <vt:lpstr>Pacco</vt:lpstr>
      <vt:lpstr>ISTITUZIONI  DI DIRITTO ROMANO   Prof. Paola Lambrini </vt:lpstr>
      <vt:lpstr>1) COSA SI STUDIA?</vt:lpstr>
      <vt:lpstr>DIRITTO</vt:lpstr>
      <vt:lpstr>Presentazione standard di PowerPoint</vt:lpstr>
      <vt:lpstr>DIRITTI REALI</vt:lpstr>
      <vt:lpstr>DIRITTI REALI</vt:lpstr>
      <vt:lpstr>DIRITTI DI CREDITO</vt:lpstr>
      <vt:lpstr>DIRITTI DI CREDITO</vt:lpstr>
      <vt:lpstr>ROMANO</vt:lpstr>
      <vt:lpstr>2) PERCHE’ SI STUDIA?</vt:lpstr>
      <vt:lpstr>Presentazione standard di PowerPoint</vt:lpstr>
      <vt:lpstr>Presentazione standard di PowerPoint</vt:lpstr>
      <vt:lpstr>CORPUS IURIS CIVILIS</vt:lpstr>
      <vt:lpstr>3) COME SI STUDIA?  MANUALE CONSIGLIATO</vt:lpstr>
      <vt:lpstr>PARTE SPECIALE</vt:lpstr>
      <vt:lpstr>Presentazione standard di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ISTITUZIONI  DI DIRITTO ROMANO   Prof. Paola Lambrini </dc:title>
  <dc:creator>Utente di Microsoft Office</dc:creator>
  <cp:lastModifiedBy>Utente di Microsoft Office</cp:lastModifiedBy>
  <cp:revision>21</cp:revision>
  <dcterms:created xsi:type="dcterms:W3CDTF">2018-09-26T06:44:37Z</dcterms:created>
  <dcterms:modified xsi:type="dcterms:W3CDTF">2020-09-25T09:10:37Z</dcterms:modified>
</cp:coreProperties>
</file>