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4" r:id="rId3"/>
    <p:sldId id="258" r:id="rId4"/>
    <p:sldId id="265" r:id="rId5"/>
    <p:sldId id="272" r:id="rId6"/>
    <p:sldId id="273" r:id="rId7"/>
    <p:sldId id="266" r:id="rId8"/>
    <p:sldId id="270" r:id="rId9"/>
    <p:sldId id="267" r:id="rId10"/>
    <p:sldId id="271" r:id="rId11"/>
    <p:sldId id="268" r:id="rId12"/>
    <p:sldId id="263" r:id="rId13"/>
    <p:sldId id="259" r:id="rId14"/>
    <p:sldId id="260" r:id="rId15"/>
    <p:sldId id="261" r:id="rId16"/>
    <p:sldId id="262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00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91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95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01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87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53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47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01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37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61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27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190A6-0A60-413F-9139-5124C434967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A706-2133-4C6A-8181-926BA0D27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8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84" y="0"/>
            <a:ext cx="11166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92073" y="851426"/>
            <a:ext cx="93487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/>
              <a:t>Art. 640. (</a:t>
            </a:r>
            <a:r>
              <a:rPr lang="it-IT" sz="2800" b="1" dirty="0" smtClean="0"/>
              <a:t>Truffa)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Chiunque</a:t>
            </a:r>
            <a:r>
              <a:rPr lang="it-IT" sz="2800" dirty="0"/>
              <a:t>, con artifizi o raggiri, inducendo taluno in errore, procura a se' o ad altri un ingiusto profitto con altrui danno, </a:t>
            </a:r>
            <a:r>
              <a:rPr lang="it-IT" sz="2800" dirty="0" smtClean="0"/>
              <a:t>è </a:t>
            </a:r>
            <a:r>
              <a:rPr lang="it-IT" sz="2800" dirty="0"/>
              <a:t>punito con la reclusione da sei mesi a tre anni e con la multa da lire cinquecento a diecimila. La pena </a:t>
            </a:r>
            <a:r>
              <a:rPr lang="it-IT" sz="2800" dirty="0" smtClean="0"/>
              <a:t>è </a:t>
            </a:r>
            <a:r>
              <a:rPr lang="it-IT" sz="2800" dirty="0"/>
              <a:t>della reclusione da uno a cinque anni e della multa da lire tremila a quindicimila: 1° se il fatto </a:t>
            </a:r>
            <a:r>
              <a:rPr lang="it-IT" sz="2800" dirty="0" smtClean="0"/>
              <a:t>è </a:t>
            </a:r>
            <a:r>
              <a:rPr lang="it-IT" sz="2800" dirty="0"/>
              <a:t>commesso a danno dello Stato o di un altro ente pubblico o col pretesto di far esonerare taluno dal servizio militare; 2° se il fatto </a:t>
            </a:r>
            <a:r>
              <a:rPr lang="it-IT" sz="2800" dirty="0" smtClean="0"/>
              <a:t>è </a:t>
            </a:r>
            <a:r>
              <a:rPr lang="it-IT" sz="2800" dirty="0"/>
              <a:t>commesso ingenerando nella persona offesa il timore di un pericolo immaginario o l'erroneo convincimento di dovere eseguire un ordine </a:t>
            </a:r>
            <a:r>
              <a:rPr lang="it-IT" sz="2800" dirty="0" smtClean="0"/>
              <a:t>dell'Autorità.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6735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84" y="0"/>
            <a:ext cx="11166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2322" y="1583141"/>
            <a:ext cx="88710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«Per CODE o LEX INFORMATICA si intende l’insieme dei protocolli informatici, del software, dell’hardware, degli algoritmi e del codice binario con cui i programmatori informatici strutturano ed architettano la Rete, stabilendo i vari modi d’uso delle tecnologie informatiche»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E. Maestri, </a:t>
            </a:r>
            <a:r>
              <a:rPr lang="it-IT" sz="2800" i="1" dirty="0" err="1" smtClean="0"/>
              <a:t>Lex</a:t>
            </a:r>
            <a:r>
              <a:rPr lang="it-IT" sz="2800" i="1" dirty="0" smtClean="0"/>
              <a:t> informatica e Soft Law</a:t>
            </a:r>
            <a:r>
              <a:rPr lang="it-IT" sz="2800" dirty="0" smtClean="0"/>
              <a:t>, in </a:t>
            </a:r>
            <a:r>
              <a:rPr lang="it-IT" sz="2800" i="1" dirty="0" err="1" smtClean="0"/>
              <a:t>Tecnodiritto</a:t>
            </a:r>
            <a:r>
              <a:rPr lang="it-IT" sz="2800" dirty="0" smtClean="0"/>
              <a:t>, </a:t>
            </a:r>
            <a:r>
              <a:rPr lang="it-IT" sz="2800" dirty="0" err="1" smtClean="0"/>
              <a:t>FrancoAngeli</a:t>
            </a:r>
            <a:r>
              <a:rPr lang="it-IT" sz="2800" dirty="0" smtClean="0"/>
              <a:t> 2017, p. 158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396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8923" t="27032" r="44925" b="7055"/>
          <a:stretch/>
        </p:blipFill>
        <p:spPr>
          <a:xfrm>
            <a:off x="5151505" y="548640"/>
            <a:ext cx="6822831" cy="618275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8812" y="3869069"/>
            <a:ext cx="36200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Joel R. </a:t>
            </a:r>
            <a:r>
              <a:rPr lang="en-US" sz="2000" dirty="0" err="1" smtClean="0"/>
              <a:t>Reidenberg</a:t>
            </a:r>
            <a:endParaRPr lang="en-US" sz="2000" dirty="0" smtClean="0"/>
          </a:p>
          <a:p>
            <a:r>
              <a:rPr lang="en-US" sz="2000" b="1" dirty="0" smtClean="0"/>
              <a:t>Lex </a:t>
            </a:r>
            <a:r>
              <a:rPr lang="en-US" sz="2000" b="1" dirty="0" err="1"/>
              <a:t>Informatica</a:t>
            </a:r>
            <a:r>
              <a:rPr lang="en-US" sz="2000" b="1" dirty="0"/>
              <a:t>: The Formulation of Information Policy Rules through Technology </a:t>
            </a:r>
            <a:endParaRPr lang="en-US" sz="2000" b="1" dirty="0" smtClean="0"/>
          </a:p>
          <a:p>
            <a:r>
              <a:rPr lang="en-US" sz="2000" dirty="0" smtClean="0"/>
              <a:t>76 </a:t>
            </a:r>
            <a:r>
              <a:rPr lang="en-US" sz="2000" dirty="0"/>
              <a:t>Tex. L. Rev. 553 (1997-1998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/>
              <a:t>Available at: http://ir.lawnet.fordham.edu/faculty_scholarship/42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5464" y="2932129"/>
            <a:ext cx="402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«Code </a:t>
            </a:r>
            <a:r>
              <a:rPr lang="it-IT" sz="4000" b="1" dirty="0" err="1" smtClean="0"/>
              <a:t>is</a:t>
            </a:r>
            <a:r>
              <a:rPr lang="it-IT" sz="4000" b="1" dirty="0" smtClean="0"/>
              <a:t> Law»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8209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171" t="22276" r="25113" b="15803"/>
          <a:stretch/>
        </p:blipFill>
        <p:spPr>
          <a:xfrm>
            <a:off x="996287" y="750625"/>
            <a:ext cx="10713492" cy="55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949" t="21081" r="27461" b="6845"/>
          <a:stretch/>
        </p:blipFill>
        <p:spPr>
          <a:xfrm>
            <a:off x="488249" y="0"/>
            <a:ext cx="10648324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8135" t="22368" r="38724" b="22374"/>
          <a:stretch/>
        </p:blipFill>
        <p:spPr>
          <a:xfrm>
            <a:off x="1537934" y="154115"/>
            <a:ext cx="9148263" cy="65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01703" y="236160"/>
            <a:ext cx="9078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 CRIMINALITÀ INFORMATICA</a:t>
            </a:r>
          </a:p>
          <a:p>
            <a:r>
              <a:rPr lang="it-IT" sz="4000" b="1" dirty="0"/>
              <a:t>	</a:t>
            </a:r>
            <a:r>
              <a:rPr lang="it-IT" sz="4000" b="1" dirty="0" smtClean="0"/>
              <a:t>			E SISTEMA PENALE</a:t>
            </a:r>
            <a:endParaRPr lang="it-IT" sz="4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1499" y="1884061"/>
            <a:ext cx="11905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Principio di </a:t>
            </a:r>
            <a:r>
              <a:rPr lang="it-IT" sz="3200" b="1" dirty="0" err="1" smtClean="0"/>
              <a:t>offensività</a:t>
            </a:r>
            <a:r>
              <a:rPr lang="it-IT" sz="3200" dirty="0" smtClean="0"/>
              <a:t>: </a:t>
            </a:r>
            <a:r>
              <a:rPr lang="it-IT" sz="3200" dirty="0" err="1" smtClean="0"/>
              <a:t>nullum</a:t>
            </a:r>
            <a:r>
              <a:rPr lang="it-IT" sz="3200" dirty="0" smtClean="0"/>
              <a:t> </a:t>
            </a:r>
            <a:r>
              <a:rPr lang="it-IT" sz="3200" dirty="0" err="1" smtClean="0"/>
              <a:t>crimen</a:t>
            </a:r>
            <a:r>
              <a:rPr lang="it-IT" sz="3200" dirty="0" smtClean="0"/>
              <a:t> sine </a:t>
            </a:r>
            <a:r>
              <a:rPr lang="it-IT" sz="3200" dirty="0" err="1" smtClean="0"/>
              <a:t>iniuria</a:t>
            </a:r>
            <a:endParaRPr lang="it-IT" sz="3200" dirty="0" smtClean="0"/>
          </a:p>
          <a:p>
            <a:r>
              <a:rPr lang="it-IT" sz="3200" b="1" dirty="0" smtClean="0"/>
              <a:t>Principio di esteriorità-materialità</a:t>
            </a:r>
            <a:r>
              <a:rPr lang="it-IT" sz="3200" dirty="0" smtClean="0"/>
              <a:t>: nulla </a:t>
            </a:r>
            <a:r>
              <a:rPr lang="it-IT" sz="3200" dirty="0" err="1" smtClean="0"/>
              <a:t>iniuria</a:t>
            </a:r>
            <a:r>
              <a:rPr lang="it-IT" sz="3200" dirty="0" smtClean="0"/>
              <a:t> sine </a:t>
            </a:r>
            <a:r>
              <a:rPr lang="it-IT" sz="3200" dirty="0" err="1" smtClean="0"/>
              <a:t>actione</a:t>
            </a:r>
            <a:endParaRPr lang="it-IT" sz="3200" dirty="0" smtClean="0"/>
          </a:p>
          <a:p>
            <a:endParaRPr lang="it-IT" sz="3200" dirty="0" smtClean="0"/>
          </a:p>
          <a:p>
            <a:r>
              <a:rPr lang="it-IT" sz="3200" b="1" dirty="0" smtClean="0"/>
              <a:t>Principio di legalità-tipicità-tassatività</a:t>
            </a:r>
            <a:r>
              <a:rPr lang="it-IT" sz="3200" dirty="0" smtClean="0"/>
              <a:t>: </a:t>
            </a:r>
            <a:r>
              <a:rPr lang="it-IT" sz="3200" dirty="0" err="1" smtClean="0"/>
              <a:t>nullum</a:t>
            </a:r>
            <a:r>
              <a:rPr lang="it-IT" sz="3200" dirty="0" smtClean="0"/>
              <a:t> </a:t>
            </a:r>
            <a:r>
              <a:rPr lang="it-IT" sz="3200" dirty="0" err="1" smtClean="0"/>
              <a:t>crimen</a:t>
            </a:r>
            <a:r>
              <a:rPr lang="it-IT" sz="3200" dirty="0" smtClean="0"/>
              <a:t> sine </a:t>
            </a:r>
            <a:r>
              <a:rPr lang="it-IT" sz="3200" dirty="0" err="1" smtClean="0"/>
              <a:t>lege</a:t>
            </a:r>
            <a:endParaRPr lang="it-IT" sz="3200" dirty="0" smtClean="0"/>
          </a:p>
          <a:p>
            <a:r>
              <a:rPr lang="it-IT" sz="3200" b="1" dirty="0" smtClean="0"/>
              <a:t>Divieto di analogia</a:t>
            </a:r>
            <a:r>
              <a:rPr lang="it-IT" sz="3200" dirty="0" smtClean="0"/>
              <a:t>: art. 25 e 27 </a:t>
            </a:r>
            <a:r>
              <a:rPr lang="it-IT" sz="3200" dirty="0" err="1" smtClean="0"/>
              <a:t>Cost</a:t>
            </a:r>
            <a:r>
              <a:rPr lang="it-IT" sz="3200" dirty="0" smtClean="0"/>
              <a:t>.; art</a:t>
            </a:r>
            <a:r>
              <a:rPr lang="it-IT" sz="3200" dirty="0"/>
              <a:t>. 1 c.p</a:t>
            </a:r>
            <a:r>
              <a:rPr lang="it-IT" sz="3200" dirty="0" smtClean="0"/>
              <a:t>.; art. 14 </a:t>
            </a:r>
            <a:r>
              <a:rPr lang="it-IT" sz="3200" dirty="0" err="1" smtClean="0"/>
              <a:t>disp</a:t>
            </a:r>
            <a:r>
              <a:rPr lang="it-IT" sz="3200" dirty="0" smtClean="0"/>
              <a:t>. </a:t>
            </a:r>
            <a:r>
              <a:rPr lang="it-IT" sz="3200" dirty="0" err="1" smtClean="0"/>
              <a:t>prel</a:t>
            </a:r>
            <a:r>
              <a:rPr lang="it-IT" sz="3200" dirty="0" smtClean="0"/>
              <a:t>. c.c. 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1499" y="4763068"/>
            <a:ext cx="11630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u="sng" dirty="0" smtClean="0"/>
              <a:t>Legge n</a:t>
            </a:r>
            <a:r>
              <a:rPr lang="it-IT" sz="3200" u="sng" dirty="0"/>
              <a:t>. </a:t>
            </a:r>
            <a:r>
              <a:rPr lang="it-IT" sz="3200" u="sng" dirty="0" smtClean="0"/>
              <a:t>547/1993 </a:t>
            </a:r>
            <a:r>
              <a:rPr lang="it-IT" sz="3200" dirty="0" smtClean="0"/>
              <a:t>- Modificazioni </a:t>
            </a:r>
            <a:r>
              <a:rPr lang="it-IT" sz="3200" dirty="0"/>
              <a:t>ed integrazioni alle norme del codice penale e del codice di procedura penale in tema di criminalità informatica</a:t>
            </a:r>
          </a:p>
        </p:txBody>
      </p:sp>
      <p:pic>
        <p:nvPicPr>
          <p:cNvPr id="3076" name="Picture 4" descr="Risultati immagini per criminalità informat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36"/>
            <a:ext cx="3501704" cy="15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9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1027" y="436728"/>
            <a:ext cx="1195543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b="1" dirty="0"/>
              <a:t>Reato informatico</a:t>
            </a:r>
            <a:r>
              <a:rPr lang="it-IT" sz="2600" dirty="0"/>
              <a:t>: reato commesso con condotta digitale, cioè con condotta che consiste necessariamente nella interazione con un sistema </a:t>
            </a:r>
            <a:r>
              <a:rPr lang="it-IT" sz="2600" dirty="0" smtClean="0"/>
              <a:t>operativo</a:t>
            </a:r>
          </a:p>
          <a:p>
            <a:pPr algn="just"/>
            <a:endParaRPr lang="it-IT" sz="2600" dirty="0"/>
          </a:p>
          <a:p>
            <a:pPr algn="just"/>
            <a:r>
              <a:rPr lang="it-IT" sz="2600" b="1" dirty="0" smtClean="0"/>
              <a:t>Sistema </a:t>
            </a:r>
            <a:r>
              <a:rPr lang="it-IT" sz="2600" b="1" dirty="0" smtClean="0"/>
              <a:t>operativo</a:t>
            </a:r>
            <a:r>
              <a:rPr lang="it-IT" sz="2600" dirty="0" smtClean="0"/>
              <a:t>: super-programma, unità gestionale di memorie e programmi, insieme di operazioni compiute su base digitale contenuto in </a:t>
            </a:r>
            <a:r>
              <a:rPr lang="it-IT" sz="2600" dirty="0" err="1" smtClean="0"/>
              <a:t>computers</a:t>
            </a:r>
            <a:r>
              <a:rPr lang="it-IT" sz="2600" dirty="0" smtClean="0"/>
              <a:t>, cellulari o qualunque altro tipo di supporto hardware</a:t>
            </a:r>
          </a:p>
          <a:p>
            <a:pPr algn="just"/>
            <a:endParaRPr lang="it-IT" sz="2600" dirty="0" smtClean="0"/>
          </a:p>
          <a:p>
            <a:pPr algn="just"/>
            <a:r>
              <a:rPr lang="it-IT" sz="2600" b="1" dirty="0" smtClean="0"/>
              <a:t>Condotta </a:t>
            </a:r>
            <a:r>
              <a:rPr lang="it-IT" sz="2600" b="1" dirty="0" smtClean="0"/>
              <a:t>digitale/informatica</a:t>
            </a:r>
            <a:r>
              <a:rPr lang="it-IT" sz="2600" dirty="0" smtClean="0"/>
              <a:t>: compimento di operazioni informatiche (attraverso testiera, mouse, computer, dispositivi hardware), esteriormente apprezzabili, nel senso che incidono nell’ambiente digitale, e registrabili dal sistema operativo (cfr. log file)</a:t>
            </a:r>
          </a:p>
          <a:p>
            <a:pPr algn="just"/>
            <a:endParaRPr lang="it-IT" sz="2600" dirty="0" smtClean="0"/>
          </a:p>
          <a:p>
            <a:pPr algn="just"/>
            <a:r>
              <a:rPr lang="it-IT" sz="2600" b="1" dirty="0" smtClean="0"/>
              <a:t>Entità digitale/Dato informatico</a:t>
            </a:r>
            <a:r>
              <a:rPr lang="it-IT" sz="2600" dirty="0" smtClean="0"/>
              <a:t>: elemento composto da cifre binarie (sequenze di 0 e 1) dotati di autonomia spaziale all’interno della memoria gestita dal sistema operativo, e caratterizzati da uno specifico peso, quantificabile (in </a:t>
            </a:r>
            <a:r>
              <a:rPr lang="it-IT" sz="2600" dirty="0" err="1" smtClean="0"/>
              <a:t>bytes</a:t>
            </a:r>
            <a:r>
              <a:rPr lang="it-IT" sz="2600" dirty="0" smtClean="0"/>
              <a:t>), all’interno dell’ambiente digitale		   IBRIDO COSA (materiale) + INFORMAZIONE (immateriale)</a:t>
            </a:r>
            <a:endParaRPr lang="it-IT" sz="2600" dirty="0"/>
          </a:p>
        </p:txBody>
      </p:sp>
      <p:cxnSp>
        <p:nvCxnSpPr>
          <p:cNvPr id="4" name="Connettore 2 3"/>
          <p:cNvCxnSpPr/>
          <p:nvPr/>
        </p:nvCxnSpPr>
        <p:spPr>
          <a:xfrm>
            <a:off x="1473958" y="6250675"/>
            <a:ext cx="15558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0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7543" y="831462"/>
            <a:ext cx="1136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UN CASO DI FURTO DI DATI </a:t>
            </a:r>
            <a:r>
              <a:rPr lang="it-IT" sz="2800" b="1" dirty="0" smtClean="0"/>
              <a:t>(</a:t>
            </a:r>
            <a:r>
              <a:rPr lang="it-IT" sz="2800" b="1" dirty="0" err="1" smtClean="0"/>
              <a:t>rif.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Cass</a:t>
            </a:r>
            <a:r>
              <a:rPr lang="it-IT" sz="2800" b="1" dirty="0" smtClean="0"/>
              <a:t>. Pen. </a:t>
            </a:r>
            <a:r>
              <a:rPr lang="it-IT" sz="2800" b="1" dirty="0"/>
              <a:t>n</a:t>
            </a:r>
            <a:r>
              <a:rPr lang="it-IT" sz="2800" b="1" dirty="0" smtClean="0"/>
              <a:t>. 30663/2006)</a:t>
            </a:r>
            <a:endParaRPr lang="it-IT" sz="28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7543" y="2151568"/>
            <a:ext cx="113685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/>
              <a:t>G.F., ex dipendente della Artsana </a:t>
            </a:r>
            <a:r>
              <a:rPr lang="it-IT" sz="3200" dirty="0" err="1" smtClean="0"/>
              <a:t>s.p.a</a:t>
            </a:r>
            <a:r>
              <a:rPr lang="it-IT" sz="3200" dirty="0" smtClean="0"/>
              <a:t>, accede al sistema informatico aziendale, facendosi dare la password da un ex collega, e duplica tutta una serie di dati aziendali inerenti la produzione e la commercializzazione dei prodotti Artsana.</a:t>
            </a:r>
          </a:p>
          <a:p>
            <a:pPr algn="just"/>
            <a:r>
              <a:rPr lang="it-IT" sz="3200" i="1" dirty="0" smtClean="0"/>
              <a:t>Quid </a:t>
            </a:r>
            <a:r>
              <a:rPr lang="it-IT" sz="3200" i="1" dirty="0" err="1" smtClean="0"/>
              <a:t>iuris</a:t>
            </a:r>
            <a:r>
              <a:rPr lang="it-IT" sz="3200" i="1" dirty="0" smtClean="0"/>
              <a:t>?</a:t>
            </a:r>
            <a:endParaRPr lang="it-IT" sz="3200" i="1" dirty="0"/>
          </a:p>
        </p:txBody>
      </p:sp>
    </p:spTree>
    <p:extLst>
      <p:ext uri="{BB962C8B-B14F-4D97-AF65-F5344CB8AC3E}">
        <p14:creationId xmlns:p14="http://schemas.microsoft.com/office/powerpoint/2010/main" val="40178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1666" y="423071"/>
            <a:ext cx="7399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/>
              <a:t>IL CD. FURTO DI DATI</a:t>
            </a:r>
            <a:endParaRPr lang="it-IT" sz="44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61666" y="1404266"/>
            <a:ext cx="8523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Fattispecie concreta</a:t>
            </a:r>
            <a:r>
              <a:rPr lang="it-IT" sz="3200" dirty="0" smtClean="0"/>
              <a:t>: duplicazione di dati informatici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61666" y="2693239"/>
            <a:ext cx="115528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Fattispecie astratta</a:t>
            </a:r>
            <a:r>
              <a:rPr lang="it-IT" sz="3200" dirty="0" smtClean="0"/>
              <a:t>:</a:t>
            </a:r>
          </a:p>
          <a:p>
            <a:endParaRPr lang="it-IT" sz="800" dirty="0" smtClean="0"/>
          </a:p>
          <a:p>
            <a:r>
              <a:rPr lang="it-IT" sz="3200" dirty="0" smtClean="0"/>
              <a:t>Art. 624 c.p. «Furto»?    	NO!   (per il divieto di analogia)</a:t>
            </a:r>
          </a:p>
          <a:p>
            <a:r>
              <a:rPr lang="it-IT" dirty="0" smtClean="0"/>
              <a:t>«Chiunque </a:t>
            </a:r>
            <a:r>
              <a:rPr lang="it-IT" dirty="0"/>
              <a:t>s'impossessa della </a:t>
            </a:r>
            <a:r>
              <a:rPr lang="it-IT" dirty="0">
                <a:solidFill>
                  <a:srgbClr val="FF0000"/>
                </a:solidFill>
              </a:rPr>
              <a:t>cosa mobile </a:t>
            </a:r>
            <a:r>
              <a:rPr lang="it-IT" dirty="0"/>
              <a:t>altrui, </a:t>
            </a:r>
            <a:r>
              <a:rPr lang="it-IT" dirty="0">
                <a:solidFill>
                  <a:srgbClr val="FF0000"/>
                </a:solidFill>
              </a:rPr>
              <a:t>sottraendola</a:t>
            </a:r>
            <a:r>
              <a:rPr lang="it-IT" dirty="0"/>
              <a:t> a chi la detiene, al fine di trarne profitto per sé o per altri, è punito con la reclusione da sei mesi a tre anni e con la multa da euro 154 a euro 516.</a:t>
            </a:r>
          </a:p>
          <a:p>
            <a:r>
              <a:rPr lang="it-IT" dirty="0"/>
              <a:t>Agli effetti della legge penale, si considera cosa mobile anche l'energia elettrica e ogni altra energia che abbia un valore economico.</a:t>
            </a:r>
          </a:p>
          <a:p>
            <a:r>
              <a:rPr lang="it-IT" dirty="0"/>
              <a:t>Il delitto è punibile a querela della persona offesa, salvo che ricorra una o più delle circostanze di cui agli articoli 61, numero 7), e </a:t>
            </a:r>
            <a:r>
              <a:rPr lang="it-IT" dirty="0" smtClean="0"/>
              <a:t>625»</a:t>
            </a:r>
          </a:p>
          <a:p>
            <a:endParaRPr lang="it-IT" sz="3200" dirty="0" smtClean="0"/>
          </a:p>
          <a:p>
            <a:r>
              <a:rPr lang="it-IT" sz="3200" dirty="0" smtClean="0"/>
              <a:t>Art</a:t>
            </a:r>
            <a:r>
              <a:rPr lang="it-IT" sz="3200" dirty="0" smtClean="0"/>
              <a:t>. 615 ter c.p. + </a:t>
            </a:r>
            <a:r>
              <a:rPr lang="it-IT" sz="3200" dirty="0" smtClean="0"/>
              <a:t>eventualmente art</a:t>
            </a:r>
            <a:r>
              <a:rPr lang="it-IT" sz="3200" dirty="0" smtClean="0"/>
              <a:t>. 640 ter c.p.</a:t>
            </a:r>
          </a:p>
          <a:p>
            <a:r>
              <a:rPr lang="it-IT" sz="3200" dirty="0" smtClean="0"/>
              <a:t>		</a:t>
            </a:r>
            <a:endParaRPr lang="it-IT" sz="3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4758" y="302079"/>
            <a:ext cx="3744038" cy="2881155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4176215" y="3583671"/>
            <a:ext cx="6960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6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7543" y="162722"/>
            <a:ext cx="1136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UN CASO DI FURTO DI DATI </a:t>
            </a:r>
            <a:r>
              <a:rPr lang="it-IT" sz="2800" b="1" dirty="0" smtClean="0"/>
              <a:t>(</a:t>
            </a:r>
            <a:r>
              <a:rPr lang="it-IT" sz="2800" b="1" dirty="0" err="1" smtClean="0"/>
              <a:t>rif.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Cass</a:t>
            </a:r>
            <a:r>
              <a:rPr lang="it-IT" sz="2800" b="1" dirty="0" smtClean="0"/>
              <a:t>. Pen. </a:t>
            </a:r>
            <a:r>
              <a:rPr lang="it-IT" sz="2800" b="1" dirty="0"/>
              <a:t>n</a:t>
            </a:r>
            <a:r>
              <a:rPr lang="it-IT" sz="2800" b="1" dirty="0" smtClean="0"/>
              <a:t>. 30663/2006)</a:t>
            </a:r>
            <a:endParaRPr lang="it-IT" sz="28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7544" y="950565"/>
            <a:ext cx="113685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smtClean="0"/>
              <a:t>G.F., </a:t>
            </a:r>
            <a:r>
              <a:rPr lang="it-IT" sz="3200" dirty="0" smtClean="0"/>
              <a:t>ex dipendente della Artsana </a:t>
            </a:r>
            <a:r>
              <a:rPr lang="it-IT" sz="3200" dirty="0" err="1" smtClean="0"/>
              <a:t>s.p.a</a:t>
            </a:r>
            <a:r>
              <a:rPr lang="it-IT" sz="3200" dirty="0" smtClean="0"/>
              <a:t>, accede al sistema informatico aziendale, facendosi dare la password da un ex collega, e duplica tutta una serie di dati aziendali inerenti la produzione e la commercializzazione dei prodotti Artsana.</a:t>
            </a:r>
          </a:p>
          <a:p>
            <a:pPr algn="just"/>
            <a:r>
              <a:rPr lang="it-IT" sz="3200" i="1" dirty="0" smtClean="0"/>
              <a:t>Quid </a:t>
            </a:r>
            <a:r>
              <a:rPr lang="it-IT" sz="3200" i="1" dirty="0" err="1" smtClean="0"/>
              <a:t>iuris</a:t>
            </a:r>
            <a:r>
              <a:rPr lang="it-IT" sz="3200" i="1" dirty="0" smtClean="0"/>
              <a:t>?</a:t>
            </a:r>
            <a:endParaRPr lang="it-IT" sz="32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27545" y="5031617"/>
            <a:ext cx="11368584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Fattispecie astratta (concorso di reati)</a:t>
            </a:r>
            <a:r>
              <a:rPr lang="it-IT" sz="2800" dirty="0" smtClean="0"/>
              <a:t>:</a:t>
            </a:r>
          </a:p>
          <a:p>
            <a:r>
              <a:rPr lang="it-IT" sz="2800" dirty="0" smtClean="0"/>
              <a:t>Art. 615 </a:t>
            </a:r>
            <a:r>
              <a:rPr lang="it-IT" sz="2800" i="1" dirty="0" smtClean="0"/>
              <a:t>ter</a:t>
            </a:r>
            <a:r>
              <a:rPr lang="it-IT" sz="2800" dirty="0" smtClean="0"/>
              <a:t> c.p. – Accesso abusivo a un sistema informatico o telematico +</a:t>
            </a:r>
          </a:p>
          <a:p>
            <a:r>
              <a:rPr lang="it-IT" sz="2800" dirty="0" smtClean="0"/>
              <a:t>Art. 640 </a:t>
            </a:r>
            <a:r>
              <a:rPr lang="it-IT" sz="2800" i="1" dirty="0" smtClean="0"/>
              <a:t>ter</a:t>
            </a:r>
            <a:r>
              <a:rPr lang="it-IT" sz="2800" dirty="0" smtClean="0"/>
              <a:t> c.p. – Frode informatica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7545" y="3646622"/>
            <a:ext cx="11368585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Fattispecie concreta</a:t>
            </a:r>
            <a:r>
              <a:rPr lang="it-IT" sz="2800" dirty="0" smtClean="0"/>
              <a:t>:</a:t>
            </a:r>
          </a:p>
          <a:p>
            <a:r>
              <a:rPr lang="it-IT" sz="2800" dirty="0" smtClean="0"/>
              <a:t>riproduzione non autorizzata in copia di programmi aziendali e notizie riservate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327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2137" y="204717"/>
            <a:ext cx="114095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Art. </a:t>
            </a:r>
            <a:r>
              <a:rPr lang="it-IT" sz="2000" b="1" dirty="0" smtClean="0"/>
              <a:t>615-ter. Accesso </a:t>
            </a:r>
            <a:r>
              <a:rPr lang="it-IT" sz="2000" b="1" dirty="0"/>
              <a:t>abusivo ad un sistema informatico o telematico.</a:t>
            </a:r>
          </a:p>
          <a:p>
            <a:endParaRPr lang="it-IT" sz="2000" dirty="0"/>
          </a:p>
          <a:p>
            <a:r>
              <a:rPr lang="it-IT" sz="2000" dirty="0"/>
              <a:t>Chiunque abusivamente si introduce in un sistema informatico o telematico protetto da misure di sicurezza ovvero vi si mantiene contro la volontà espressa o tacita di chi ha il diritto di escluderlo, è punito con la reclusione fino a tre anni.</a:t>
            </a:r>
          </a:p>
          <a:p>
            <a:r>
              <a:rPr lang="it-IT" sz="2000" dirty="0"/>
              <a:t>La pena è della reclusione da uno a cinque anni:</a:t>
            </a:r>
          </a:p>
          <a:p>
            <a:r>
              <a:rPr lang="it-IT" sz="2000" dirty="0"/>
              <a:t>1) se il fatto è commesso da un pubblico ufficiale o da un incaricato di un pubblico servizio, con abuso dei poteri o con violazione dei doveri inerenti alla funzione o al servizio, o da chi esercita anche abusivamente la professione di investigatore privato, o con abuso della qualità di operatore del sistema;</a:t>
            </a:r>
          </a:p>
          <a:p>
            <a:r>
              <a:rPr lang="it-IT" sz="2000" dirty="0"/>
              <a:t>2) se il colpevole per commettere il fatto usa violenza sulle cose o alle persone, ovvero se è </a:t>
            </a:r>
            <a:r>
              <a:rPr lang="it-IT" sz="2000" dirty="0" err="1"/>
              <a:t>palesamente</a:t>
            </a:r>
            <a:r>
              <a:rPr lang="it-IT" sz="2000" dirty="0"/>
              <a:t> armato;</a:t>
            </a:r>
          </a:p>
          <a:p>
            <a:r>
              <a:rPr lang="it-IT" sz="2000" dirty="0"/>
              <a:t>3) se dal fatto deriva la distruzione o il danneggiamento del sistema o l'interruzione totale o parziale del suo funzionamento, ovvero la distruzione o il danneggiamento dei dati, delle informazioni o dei programmi in esso contenuti.</a:t>
            </a:r>
          </a:p>
          <a:p>
            <a:r>
              <a:rPr lang="it-IT" sz="2000" dirty="0"/>
              <a:t>Qualora i fatti di cui ai commi primo e secondo riguardino sistemi informatici o telematici di interesse militare o relativi all'ordine pubblico o alla sicurezza pubblica o alla sanità o alla protezione civile o comunque di interesse pubblico, la pena è, rispettivamente, della reclusione da uno a cinque anni e da tre a otto anni.</a:t>
            </a:r>
          </a:p>
          <a:p>
            <a:r>
              <a:rPr lang="it-IT" sz="2000" dirty="0"/>
              <a:t>Nel caso previsto dal primo comma il delitto è punibile a querela della persona offesa; negli altri casi si procede d'ufficio.</a:t>
            </a:r>
          </a:p>
        </p:txBody>
      </p:sp>
    </p:spTree>
    <p:extLst>
      <p:ext uri="{BB962C8B-B14F-4D97-AF65-F5344CB8AC3E}">
        <p14:creationId xmlns:p14="http://schemas.microsoft.com/office/powerpoint/2010/main" val="11988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2388" y="751849"/>
            <a:ext cx="106179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Art. 614. (Violazione di </a:t>
            </a:r>
            <a:r>
              <a:rPr lang="it-IT" sz="2800" b="1" dirty="0" smtClean="0"/>
              <a:t>domicilio)</a:t>
            </a:r>
          </a:p>
          <a:p>
            <a:endParaRPr lang="it-IT" sz="2800" b="1" dirty="0"/>
          </a:p>
          <a:p>
            <a:r>
              <a:rPr lang="it-IT" sz="2800" dirty="0" smtClean="0"/>
              <a:t>Chiunque </a:t>
            </a:r>
            <a:r>
              <a:rPr lang="it-IT" sz="2800" dirty="0"/>
              <a:t>s'introduce nell'abitazione altrui, o in un altro luogo di privata dimora, o nelle appartenenze di essi, contro la </a:t>
            </a:r>
            <a:r>
              <a:rPr lang="it-IT" sz="2800" dirty="0" smtClean="0"/>
              <a:t>volontà </a:t>
            </a:r>
            <a:r>
              <a:rPr lang="it-IT" sz="2800" dirty="0"/>
              <a:t>espressa o tacita di chi ha il diritto di escluderlo, ovvero vi s'introduce clandestinamente o con inganno, </a:t>
            </a:r>
            <a:r>
              <a:rPr lang="it-IT" sz="2800" dirty="0" smtClean="0"/>
              <a:t>è </a:t>
            </a:r>
            <a:r>
              <a:rPr lang="it-IT" sz="2800" dirty="0"/>
              <a:t>punito con la reclusione fino a tre anni. Alla stessa pena soggiace chi si trattiene nei detti luoghi contro l'espressa </a:t>
            </a:r>
            <a:r>
              <a:rPr lang="it-IT" sz="2800" dirty="0" smtClean="0"/>
              <a:t>volontà </a:t>
            </a:r>
            <a:r>
              <a:rPr lang="it-IT" sz="2800" dirty="0"/>
              <a:t>di chi ha il diritto di escluderlo, ovvero vi si trattiene clandestinamente o con inganno. Il delitto </a:t>
            </a:r>
            <a:r>
              <a:rPr lang="it-IT" sz="2800" dirty="0" smtClean="0"/>
              <a:t>è </a:t>
            </a:r>
            <a:r>
              <a:rPr lang="it-IT" sz="2800" dirty="0"/>
              <a:t>punibile a querela della persona offesa. La pena </a:t>
            </a:r>
            <a:r>
              <a:rPr lang="it-IT" sz="2800" dirty="0" smtClean="0"/>
              <a:t>è </a:t>
            </a:r>
            <a:r>
              <a:rPr lang="it-IT" sz="2800" dirty="0"/>
              <a:t>da uno a cinque anni, e si procede d'ufficio, se il fatto </a:t>
            </a:r>
            <a:r>
              <a:rPr lang="it-IT" sz="2800" dirty="0" smtClean="0"/>
              <a:t>è </a:t>
            </a:r>
            <a:r>
              <a:rPr lang="it-IT" sz="2800" dirty="0"/>
              <a:t>commesso con violenza sulle cose, o alle persone, ovvero se il colpevole </a:t>
            </a:r>
            <a:r>
              <a:rPr lang="it-IT" sz="2800" dirty="0" smtClean="0"/>
              <a:t>è </a:t>
            </a:r>
            <a:r>
              <a:rPr lang="it-IT" sz="2800" dirty="0"/>
              <a:t>palesemente armato.</a:t>
            </a:r>
          </a:p>
        </p:txBody>
      </p:sp>
    </p:spTree>
    <p:extLst>
      <p:ext uri="{BB962C8B-B14F-4D97-AF65-F5344CB8AC3E}">
        <p14:creationId xmlns:p14="http://schemas.microsoft.com/office/powerpoint/2010/main" val="9411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2138" y="450376"/>
            <a:ext cx="110546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Art. 640-ter</a:t>
            </a:r>
            <a:r>
              <a:rPr lang="it-IT" sz="2000" b="1" dirty="0" smtClean="0"/>
              <a:t>. Frode </a:t>
            </a:r>
            <a:r>
              <a:rPr lang="it-IT" sz="2000" b="1" dirty="0"/>
              <a:t>informatica.</a:t>
            </a:r>
          </a:p>
          <a:p>
            <a:endParaRPr lang="it-IT" sz="2000" dirty="0"/>
          </a:p>
          <a:p>
            <a:r>
              <a:rPr lang="it-IT" sz="2000" dirty="0"/>
              <a:t>Chiunque, alterando in qualsiasi modo il funzionamento di un sistema informatico o telematico o intervenendo senza diritto con qualsiasi modalità su dati, informazioni o programmi contenuti in un sistema informatico o telematico o ad esso pertinenti, procura a sé o ad altri un ingiusto profitto con altrui danno, è punito con la reclusione da sei mesi a tre anni e con la multa da euro 51 a euro 1.032.</a:t>
            </a:r>
          </a:p>
          <a:p>
            <a:r>
              <a:rPr lang="it-IT" sz="2000" dirty="0"/>
              <a:t>La pena è della reclusione da uno a cinque anni e della multa da euro 309 a euro 1.549 se ricorre una delle circostanze previste dal numero 1) del secondo comma dell'articolo 640, ovvero se il fatto è commesso con abuso della qualità di operatore del sistema.</a:t>
            </a:r>
          </a:p>
          <a:p>
            <a:r>
              <a:rPr lang="it-IT" sz="2000" dirty="0"/>
              <a:t>La pena è della reclusione da due a sei anni e della multa da euro 600 a euro 3.000 se il fatto è commesso con furto o indebito utilizzo dell'identità digitale in danno di uno o più soggetti. (1)</a:t>
            </a:r>
          </a:p>
          <a:p>
            <a:r>
              <a:rPr lang="it-IT" sz="2000" dirty="0"/>
              <a:t>Il delitto è punibile a querela della persona offesa salvo che ricorra taluna delle circostanze di cui al secondo e terzo comma o un'altra circostanza aggravante. (2)</a:t>
            </a:r>
          </a:p>
          <a:p>
            <a:endParaRPr lang="it-IT" sz="2000" dirty="0"/>
          </a:p>
          <a:p>
            <a:r>
              <a:rPr lang="it-IT" sz="2000" dirty="0"/>
              <a:t>(1) Comma inserito dall’art. 9, comma 1, </a:t>
            </a:r>
            <a:r>
              <a:rPr lang="it-IT" sz="2000" dirty="0" err="1"/>
              <a:t>lett</a:t>
            </a:r>
            <a:r>
              <a:rPr lang="it-IT" sz="2000" dirty="0"/>
              <a:t>. a), D.L. 14 agosto 2013, n. 933, convertito, con modificazioni, dalla L. 15 ottobre 2013, n. 119.</a:t>
            </a:r>
          </a:p>
          <a:p>
            <a:r>
              <a:rPr lang="it-IT" sz="2000" dirty="0"/>
              <a:t>(2) Comma così modificato dall’art. 9, comma 1, </a:t>
            </a:r>
            <a:r>
              <a:rPr lang="it-IT" sz="2000" dirty="0" err="1"/>
              <a:t>lett</a:t>
            </a:r>
            <a:r>
              <a:rPr lang="it-IT" sz="2000" dirty="0"/>
              <a:t>. b), D.L. 14 agosto 2013, n. 933, convertito, con modificazioni, dalla L. 15 ottobre 2013, n. 119.</a:t>
            </a:r>
          </a:p>
        </p:txBody>
      </p:sp>
    </p:spTree>
    <p:extLst>
      <p:ext uri="{BB962C8B-B14F-4D97-AF65-F5344CB8AC3E}">
        <p14:creationId xmlns:p14="http://schemas.microsoft.com/office/powerpoint/2010/main" val="25400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1325</Words>
  <Application>Microsoft Office PowerPoint</Application>
  <PresentationFormat>Widescreen</PresentationFormat>
  <Paragraphs>70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KATIA CHINCHIO</dc:creator>
  <cp:lastModifiedBy>KATIA CHINCHIO</cp:lastModifiedBy>
  <cp:revision>6</cp:revision>
  <dcterms:created xsi:type="dcterms:W3CDTF">2020-05-15T19:41:43Z</dcterms:created>
  <dcterms:modified xsi:type="dcterms:W3CDTF">2020-05-19T16:41:28Z</dcterms:modified>
</cp:coreProperties>
</file>