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  <p:sldId id="257" r:id="rId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2C180-FB59-43FF-BDBB-8253DE7EC3B7}" type="datetimeFigureOut">
              <a:rPr lang="it-IT" smtClean="0"/>
              <a:t>19/03/2020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448C5-DF23-4664-90EC-F1DAEF2C63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6253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2C180-FB59-43FF-BDBB-8253DE7EC3B7}" type="datetimeFigureOut">
              <a:rPr lang="it-IT" smtClean="0"/>
              <a:t>19/03/2020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448C5-DF23-4664-90EC-F1DAEF2C63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84278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2C180-FB59-43FF-BDBB-8253DE7EC3B7}" type="datetimeFigureOut">
              <a:rPr lang="it-IT" smtClean="0"/>
              <a:t>19/03/2020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448C5-DF23-4664-90EC-F1DAEF2C63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0413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2C180-FB59-43FF-BDBB-8253DE7EC3B7}" type="datetimeFigureOut">
              <a:rPr lang="it-IT" smtClean="0"/>
              <a:t>19/03/2020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448C5-DF23-4664-90EC-F1DAEF2C63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7678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2C180-FB59-43FF-BDBB-8253DE7EC3B7}" type="datetimeFigureOut">
              <a:rPr lang="it-IT" smtClean="0"/>
              <a:t>19/03/2020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448C5-DF23-4664-90EC-F1DAEF2C63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8555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2C180-FB59-43FF-BDBB-8253DE7EC3B7}" type="datetimeFigureOut">
              <a:rPr lang="it-IT" smtClean="0"/>
              <a:t>19/03/2020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448C5-DF23-4664-90EC-F1DAEF2C63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7339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2C180-FB59-43FF-BDBB-8253DE7EC3B7}" type="datetimeFigureOut">
              <a:rPr lang="it-IT" smtClean="0"/>
              <a:t>19/03/2020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448C5-DF23-4664-90EC-F1DAEF2C63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1777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2C180-FB59-43FF-BDBB-8253DE7EC3B7}" type="datetimeFigureOut">
              <a:rPr lang="it-IT" smtClean="0"/>
              <a:t>19/03/2020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448C5-DF23-4664-90EC-F1DAEF2C63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252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2C180-FB59-43FF-BDBB-8253DE7EC3B7}" type="datetimeFigureOut">
              <a:rPr lang="it-IT" smtClean="0"/>
              <a:t>19/03/2020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448C5-DF23-4664-90EC-F1DAEF2C63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29302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2C180-FB59-43FF-BDBB-8253DE7EC3B7}" type="datetimeFigureOut">
              <a:rPr lang="it-IT" smtClean="0"/>
              <a:t>19/03/2020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448C5-DF23-4664-90EC-F1DAEF2C63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1156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2C180-FB59-43FF-BDBB-8253DE7EC3B7}" type="datetimeFigureOut">
              <a:rPr lang="it-IT" smtClean="0"/>
              <a:t>19/03/2020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448C5-DF23-4664-90EC-F1DAEF2C63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1020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32C180-FB59-43FF-BDBB-8253DE7EC3B7}" type="datetimeFigureOut">
              <a:rPr lang="it-IT" smtClean="0"/>
              <a:t>19/03/2020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7448C5-DF23-4664-90EC-F1DAEF2C63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07220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2442" y="1041991"/>
            <a:ext cx="4421874" cy="4421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7419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091821" y="163773"/>
            <a:ext cx="102221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200" dirty="0" smtClean="0"/>
              <a:t>La TOPICA nella RETORICA</a:t>
            </a:r>
            <a:endParaRPr lang="it-IT" sz="7200" dirty="0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 rotWithShape="1">
          <a:blip r:embed="rId2"/>
          <a:srcRect l="13544" t="10531" r="39392" b="15804"/>
          <a:stretch/>
        </p:blipFill>
        <p:spPr>
          <a:xfrm>
            <a:off x="6051310" y="1364102"/>
            <a:ext cx="6040397" cy="5315593"/>
          </a:xfrm>
          <a:prstGeom prst="rect">
            <a:avLst/>
          </a:prstGeom>
        </p:spPr>
      </p:pic>
      <p:pic>
        <p:nvPicPr>
          <p:cNvPr id="4" name="Immagine 3"/>
          <p:cNvPicPr>
            <a:picLocks noChangeAspect="1"/>
          </p:cNvPicPr>
          <p:nvPr/>
        </p:nvPicPr>
        <p:blipFill rotWithShape="1">
          <a:blip r:embed="rId3"/>
          <a:srcRect l="13770" t="11125" r="37872" b="23968"/>
          <a:stretch/>
        </p:blipFill>
        <p:spPr>
          <a:xfrm>
            <a:off x="0" y="1364102"/>
            <a:ext cx="5928480" cy="4601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3233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434" y="400855"/>
            <a:ext cx="11938111" cy="2535528"/>
          </a:xfrm>
          <a:prstGeom prst="rect">
            <a:avLst/>
          </a:prstGeom>
        </p:spPr>
      </p:pic>
      <p:cxnSp>
        <p:nvCxnSpPr>
          <p:cNvPr id="4" name="Connettore 2 3"/>
          <p:cNvCxnSpPr/>
          <p:nvPr/>
        </p:nvCxnSpPr>
        <p:spPr>
          <a:xfrm>
            <a:off x="4288665" y="1300766"/>
            <a:ext cx="25758" cy="1777285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CasellaDiTesto 5"/>
          <p:cNvSpPr txBox="1"/>
          <p:nvPr/>
        </p:nvSpPr>
        <p:spPr>
          <a:xfrm>
            <a:off x="3490175" y="3128579"/>
            <a:ext cx="1596979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Età classica</a:t>
            </a:r>
          </a:p>
          <a:p>
            <a:pPr algn="ctr"/>
            <a:r>
              <a:rPr lang="it-IT" dirty="0" smtClean="0"/>
              <a:t>(V-IV sec. a.C.)</a:t>
            </a:r>
          </a:p>
          <a:p>
            <a:pPr algn="ctr"/>
            <a:r>
              <a:rPr lang="it-IT" dirty="0" smtClean="0"/>
              <a:t>ARISTOTELE</a:t>
            </a:r>
            <a:endParaRPr lang="it-IT" dirty="0"/>
          </a:p>
        </p:txBody>
      </p:sp>
      <p:cxnSp>
        <p:nvCxnSpPr>
          <p:cNvPr id="7" name="Connettore 2 6"/>
          <p:cNvCxnSpPr/>
          <p:nvPr/>
        </p:nvCxnSpPr>
        <p:spPr>
          <a:xfrm>
            <a:off x="6797899" y="1300766"/>
            <a:ext cx="12879" cy="226668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CasellaDiTesto 9"/>
          <p:cNvSpPr txBox="1"/>
          <p:nvPr/>
        </p:nvSpPr>
        <p:spPr>
          <a:xfrm>
            <a:off x="5915696" y="3728743"/>
            <a:ext cx="1790163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Basso Medioevo</a:t>
            </a:r>
          </a:p>
          <a:p>
            <a:pPr algn="ctr"/>
            <a:r>
              <a:rPr lang="it-IT" dirty="0" smtClean="0"/>
              <a:t>LULLO</a:t>
            </a:r>
            <a:endParaRPr lang="it-IT" dirty="0"/>
          </a:p>
        </p:txBody>
      </p:sp>
      <p:cxnSp>
        <p:nvCxnSpPr>
          <p:cNvPr id="13" name="Connettore 1 12"/>
          <p:cNvCxnSpPr/>
          <p:nvPr/>
        </p:nvCxnSpPr>
        <p:spPr>
          <a:xfrm flipH="1">
            <a:off x="10499212" y="1269222"/>
            <a:ext cx="7900" cy="26440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CasellaDiTesto 16"/>
          <p:cNvSpPr txBox="1"/>
          <p:nvPr/>
        </p:nvSpPr>
        <p:spPr>
          <a:xfrm>
            <a:off x="10335298" y="1461418"/>
            <a:ext cx="15583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1989</a:t>
            </a:r>
          </a:p>
          <a:p>
            <a:r>
              <a:rPr lang="it-IT" b="1" dirty="0" smtClean="0"/>
              <a:t>Crollo del muro di Berlino </a:t>
            </a:r>
            <a:endParaRPr lang="it-IT" b="1" dirty="0"/>
          </a:p>
        </p:txBody>
      </p:sp>
      <p:sp>
        <p:nvSpPr>
          <p:cNvPr id="18" name="Rettangolo 17"/>
          <p:cNvSpPr/>
          <p:nvPr/>
        </p:nvSpPr>
        <p:spPr>
          <a:xfrm>
            <a:off x="7289442" y="1545465"/>
            <a:ext cx="416417" cy="23182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Rettangolo 18"/>
          <p:cNvSpPr/>
          <p:nvPr/>
        </p:nvSpPr>
        <p:spPr>
          <a:xfrm>
            <a:off x="9201956" y="1501194"/>
            <a:ext cx="416417" cy="23182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" name="CasellaDiTesto 19"/>
          <p:cNvSpPr txBox="1"/>
          <p:nvPr/>
        </p:nvSpPr>
        <p:spPr>
          <a:xfrm>
            <a:off x="9841539" y="4772161"/>
            <a:ext cx="181384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VIEHWEG</a:t>
            </a:r>
            <a:endParaRPr lang="it-IT" dirty="0"/>
          </a:p>
        </p:txBody>
      </p:sp>
      <p:sp>
        <p:nvSpPr>
          <p:cNvPr id="21" name="CasellaDiTesto 20"/>
          <p:cNvSpPr txBox="1"/>
          <p:nvPr/>
        </p:nvSpPr>
        <p:spPr>
          <a:xfrm>
            <a:off x="373486" y="5687644"/>
            <a:ext cx="9427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N.B. Dal punto di vista culturale, i tre modelli di topica (Aristotele, Lullo, </a:t>
            </a:r>
            <a:r>
              <a:rPr lang="it-IT" dirty="0" err="1" smtClean="0"/>
              <a:t>Viehweg</a:t>
            </a:r>
            <a:r>
              <a:rPr lang="it-IT" dirty="0" smtClean="0"/>
              <a:t>) segnano il passaggio dalla mentalità </a:t>
            </a:r>
            <a:r>
              <a:rPr lang="it-IT" b="1" dirty="0" smtClean="0"/>
              <a:t>classica</a:t>
            </a:r>
            <a:r>
              <a:rPr lang="it-IT" dirty="0" smtClean="0"/>
              <a:t>, alla mentalità </a:t>
            </a:r>
            <a:r>
              <a:rPr lang="it-IT" b="1" dirty="0" smtClean="0"/>
              <a:t>moderna</a:t>
            </a:r>
            <a:r>
              <a:rPr lang="it-IT" dirty="0" smtClean="0"/>
              <a:t> alla mentalità </a:t>
            </a:r>
            <a:r>
              <a:rPr lang="it-IT" b="1" dirty="0" smtClean="0"/>
              <a:t>post-moderna</a:t>
            </a:r>
            <a:endParaRPr lang="it-IT" b="1" dirty="0"/>
          </a:p>
        </p:txBody>
      </p:sp>
      <p:cxnSp>
        <p:nvCxnSpPr>
          <p:cNvPr id="8" name="Connettore 2 7"/>
          <p:cNvCxnSpPr/>
          <p:nvPr/>
        </p:nvCxnSpPr>
        <p:spPr>
          <a:xfrm>
            <a:off x="10315562" y="1316865"/>
            <a:ext cx="17171" cy="3380704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7978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56</Words>
  <Application>Microsoft Office PowerPoint</Application>
  <PresentationFormat>Widescreen</PresentationFormat>
  <Paragraphs>10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KATIA CHINCHIO</dc:creator>
  <cp:lastModifiedBy>KATIA CHINCHIO</cp:lastModifiedBy>
  <cp:revision>5</cp:revision>
  <dcterms:created xsi:type="dcterms:W3CDTF">2020-03-19T17:08:25Z</dcterms:created>
  <dcterms:modified xsi:type="dcterms:W3CDTF">2020-03-19T18:03:06Z</dcterms:modified>
</cp:coreProperties>
</file>