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2" r:id="rId4"/>
    <p:sldId id="283" r:id="rId5"/>
    <p:sldId id="258" r:id="rId6"/>
    <p:sldId id="259" r:id="rId7"/>
    <p:sldId id="260" r:id="rId8"/>
    <p:sldId id="284" r:id="rId9"/>
    <p:sldId id="262" r:id="rId10"/>
    <p:sldId id="264" r:id="rId11"/>
    <p:sldId id="263" r:id="rId12"/>
    <p:sldId id="285" r:id="rId13"/>
    <p:sldId id="281" r:id="rId14"/>
    <p:sldId id="286" r:id="rId15"/>
    <p:sldId id="261" r:id="rId16"/>
    <p:sldId id="287" r:id="rId17"/>
    <p:sldId id="265" r:id="rId18"/>
    <p:sldId id="288" r:id="rId19"/>
    <p:sldId id="266" r:id="rId20"/>
    <p:sldId id="267" r:id="rId21"/>
    <p:sldId id="268" r:id="rId22"/>
    <p:sldId id="269" r:id="rId23"/>
    <p:sldId id="270" r:id="rId24"/>
    <p:sldId id="271" r:id="rId25"/>
    <p:sldId id="289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D4267-D634-8840-A7EC-BD257ED828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4800" dirty="0"/>
              <a:t>FATTI E NEGOZI GIURIDICI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DB57E22-EF32-334D-A361-77FC9CCB08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9371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090685-3D25-B34D-B0CF-E3E2C245C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>
            <a:normAutofit fontScale="90000"/>
          </a:bodyPr>
          <a:lstStyle/>
          <a:p>
            <a:pPr algn="ctr"/>
            <a:r>
              <a:rPr lang="it-IT" i="1" dirty="0"/>
              <a:t>MANCIPATIO</a:t>
            </a:r>
            <a:br>
              <a:rPr lang="it-IT" dirty="0"/>
            </a:br>
            <a:endParaRPr lang="it-IT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7298194F-78BF-F344-AA9F-0D51C2F73A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5153" y="1671146"/>
            <a:ext cx="4271785" cy="437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355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2E5C65-508F-8E43-A664-8F522A09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5214"/>
          </a:xfrm>
        </p:spPr>
        <p:txBody>
          <a:bodyPr/>
          <a:lstStyle/>
          <a:p>
            <a:pPr algn="ctr"/>
            <a:r>
              <a:rPr lang="it-IT" i="1" dirty="0"/>
              <a:t>MANCIPATIO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5D159D-1CEF-D74C-BCEE-C7EF292AB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" y="1250731"/>
            <a:ext cx="9168899" cy="5307724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Comporta l'acquisto di un potere su persone e </a:t>
            </a:r>
            <a:r>
              <a:rPr lang="it-IT" sz="2800" i="1" dirty="0"/>
              <a:t>res mancipi </a:t>
            </a:r>
            <a:r>
              <a:rPr lang="it-IT" sz="2800" dirty="0"/>
              <a:t>(fondi in suolo italico, servitù rustiche, schiavi, animali da soma e da tiro) in favore del </a:t>
            </a:r>
            <a:r>
              <a:rPr lang="it-IT" sz="2800" i="1" u="sng" dirty="0"/>
              <a:t>mancipio </a:t>
            </a:r>
            <a:r>
              <a:rPr lang="it-IT" sz="2800" i="1" u="sng" dirty="0" err="1"/>
              <a:t>accipiens</a:t>
            </a:r>
            <a:r>
              <a:rPr lang="it-IT" sz="2800" dirty="0"/>
              <a:t> (che può essere anche uno schiavo o </a:t>
            </a:r>
            <a:r>
              <a:rPr lang="it-IT" sz="2800" i="1" dirty="0" err="1"/>
              <a:t>filius</a:t>
            </a:r>
            <a:r>
              <a:rPr lang="it-IT" sz="2800" i="1" dirty="0"/>
              <a:t> </a:t>
            </a:r>
            <a:r>
              <a:rPr lang="it-IT" sz="2800" i="1" dirty="0" err="1"/>
              <a:t>familias</a:t>
            </a:r>
            <a:r>
              <a:rPr lang="it-IT" sz="2800" dirty="0"/>
              <a:t>) e a discapito del </a:t>
            </a:r>
            <a:r>
              <a:rPr lang="it-IT" sz="2800" i="1" u="sng" dirty="0"/>
              <a:t>mancipio </a:t>
            </a:r>
            <a:r>
              <a:rPr lang="it-IT" sz="2800" i="1" u="sng" dirty="0" err="1"/>
              <a:t>dans</a:t>
            </a:r>
            <a:r>
              <a:rPr lang="it-IT" sz="2800" dirty="0"/>
              <a:t>.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trasferimento della proprietà si effettua solo a patto che il </a:t>
            </a:r>
            <a:r>
              <a:rPr lang="it-IT" sz="2800" i="1" dirty="0"/>
              <a:t>mancipio </a:t>
            </a:r>
            <a:r>
              <a:rPr lang="it-IT" sz="2800" i="1" dirty="0" err="1"/>
              <a:t>dans</a:t>
            </a:r>
            <a:r>
              <a:rPr lang="it-IT" sz="2800" i="1" dirty="0"/>
              <a:t> </a:t>
            </a:r>
            <a:r>
              <a:rPr lang="it-IT" sz="2800" dirty="0"/>
              <a:t>sia effettivamente proprietario; altrimenti sorge per lui l'obbligazione di tenere indenne l'acquirente per il caso di evizione: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auctoritatis</a:t>
            </a:r>
            <a:r>
              <a:rPr lang="it-IT" sz="2800" dirty="0"/>
              <a:t> per il doppio del prezzo.</a:t>
            </a:r>
          </a:p>
        </p:txBody>
      </p:sp>
    </p:spTree>
    <p:extLst>
      <p:ext uri="{BB962C8B-B14F-4D97-AF65-F5344CB8AC3E}">
        <p14:creationId xmlns:p14="http://schemas.microsoft.com/office/powerpoint/2010/main" val="4188392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A88460-8361-2745-A59D-C7E73F24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>
            <a:normAutofit fontScale="90000"/>
          </a:bodyPr>
          <a:lstStyle/>
          <a:p>
            <a:pPr algn="ctr"/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come </a:t>
            </a:r>
            <a:r>
              <a:rPr lang="it-IT" i="1" dirty="0" err="1"/>
              <a:t>imaginaria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D22917-4197-4D48-8420-55AA2C40C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7877"/>
            <a:ext cx="8596668" cy="4918840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Con l'introduzione della moneta coniata (metà IV sec. a.C.) la pesatura del bronzo diventa un atto meramente simbolico e la </a:t>
            </a:r>
            <a:r>
              <a:rPr lang="it-IT" sz="2800" i="1" dirty="0" err="1"/>
              <a:t>mancipatio</a:t>
            </a:r>
            <a:r>
              <a:rPr lang="it-IT" sz="2800" dirty="0"/>
              <a:t> da compravendita effettiva diventa </a:t>
            </a:r>
            <a:r>
              <a:rPr lang="it-IT" sz="2800" i="1" dirty="0" err="1"/>
              <a:t>imaginaria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dirty="0"/>
              <a:t>: conserva solo l'apparenza di una compravendita, ma può essere utilizzata non solo a quello scopo, bensì anche per altre funzioni (es.: donazione, dote), sempre con l'effetto del trasferimento della proprietà. </a:t>
            </a:r>
          </a:p>
          <a:p>
            <a:pPr algn="just"/>
            <a:r>
              <a:rPr lang="it-IT" sz="2800" dirty="0"/>
              <a:t>Diventa </a:t>
            </a:r>
            <a:r>
              <a:rPr lang="it-IT" sz="2800" b="1" dirty="0"/>
              <a:t>negozio astratto o a causa variabile </a:t>
            </a:r>
          </a:p>
        </p:txBody>
      </p:sp>
    </p:spTree>
    <p:extLst>
      <p:ext uri="{BB962C8B-B14F-4D97-AF65-F5344CB8AC3E}">
        <p14:creationId xmlns:p14="http://schemas.microsoft.com/office/powerpoint/2010/main" val="4294800479"/>
      </p:ext>
    </p:extLst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C7E988-BC52-8647-B220-AE0B807F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/>
          <a:lstStyle/>
          <a:p>
            <a:pPr algn="ctr"/>
            <a:r>
              <a:rPr lang="it-IT" dirty="0"/>
              <a:t>CAUSA NELLA </a:t>
            </a:r>
            <a:r>
              <a:rPr lang="it-IT" i="1" dirty="0"/>
              <a:t>MANCIPATIO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1B0C30-E19F-DD40-9574-C619E4098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400" b="1" dirty="0"/>
              <a:t>CAUSA DI ATTRIBUZIONE </a:t>
            </a:r>
            <a:r>
              <a:rPr lang="it-IT" sz="2400" dirty="0"/>
              <a:t>= </a:t>
            </a:r>
            <a:r>
              <a:rPr lang="it-IT" sz="2400" u="sng" dirty="0"/>
              <a:t>FORMA</a:t>
            </a:r>
          </a:p>
          <a:p>
            <a:pPr marL="0" indent="0" algn="just">
              <a:buNone/>
            </a:pPr>
            <a:br>
              <a:rPr lang="it-IT" sz="2400" dirty="0"/>
            </a:br>
            <a:endParaRPr lang="it-IT" sz="2400" dirty="0"/>
          </a:p>
          <a:p>
            <a:pPr marL="0" algn="just">
              <a:lnSpc>
                <a:spcPct val="120000"/>
              </a:lnSpc>
              <a:spcBef>
                <a:spcPts val="0"/>
              </a:spcBef>
            </a:pPr>
            <a:r>
              <a:rPr lang="it-IT" sz="2400" b="1" dirty="0"/>
              <a:t>CAUSA DI GIUSTIFICAZIONE</a:t>
            </a:r>
            <a:r>
              <a:rPr lang="it-IT" sz="2400" dirty="0"/>
              <a:t> = </a:t>
            </a:r>
            <a:r>
              <a:rPr lang="it-IT" sz="2400" u="sng" dirty="0"/>
              <a:t>ACCORDO CAUSALE </a:t>
            </a:r>
            <a:r>
              <a:rPr lang="it-IT" sz="2400" b="1" dirty="0"/>
              <a:t>DELL’ATTRIBUZIONE							</a:t>
            </a:r>
            <a:r>
              <a:rPr lang="it-IT" sz="2400" dirty="0"/>
              <a:t> Se manca, il dante</a:t>
            </a:r>
            <a:endParaRPr lang="it-IT" sz="24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400" b="1" dirty="0"/>
              <a:t>PATRIMONIALE</a:t>
            </a:r>
            <a:r>
              <a:rPr lang="it-IT" sz="2400" dirty="0"/>
              <a:t>							 	 causa può	usare la													 </a:t>
            </a:r>
            <a:r>
              <a:rPr lang="it-IT" sz="2400" i="1" dirty="0" err="1"/>
              <a:t>condictio</a:t>
            </a:r>
            <a:r>
              <a:rPr lang="it-IT" sz="2400" i="1" dirty="0"/>
              <a:t> indebiti</a:t>
            </a:r>
          </a:p>
          <a:p>
            <a:pPr marL="0" indent="0" algn="just">
              <a:buNone/>
            </a:pPr>
            <a:r>
              <a:rPr lang="it-IT" sz="2400" dirty="0"/>
              <a:t>		</a:t>
            </a:r>
          </a:p>
          <a:p>
            <a:pPr marL="0" indent="0" algn="just">
              <a:buNone/>
            </a:pPr>
            <a:r>
              <a:rPr lang="it-IT" sz="2400" dirty="0"/>
              <a:t>																			</a:t>
            </a:r>
            <a:br>
              <a:rPr lang="it-IT" sz="2400" i="1" dirty="0"/>
            </a:br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243769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0888C8-B003-3D4F-9212-19DA5570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NEGOZI NON FORMALI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67CCBD-A94D-D24E-B29F-AD51BF2E0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0635"/>
            <a:ext cx="8596668" cy="4981904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 </a:t>
            </a:r>
            <a:r>
              <a:rPr lang="it-IT" sz="2800" dirty="0"/>
              <a:t>Intorno al IV-III secolo </a:t>
            </a:r>
            <a:r>
              <a:rPr lang="it-IT" sz="2800" dirty="0" err="1"/>
              <a:t>a.C</a:t>
            </a:r>
            <a:r>
              <a:rPr lang="it-IT" sz="2800" dirty="0"/>
              <a:t>: vengono riconosciuti dei negozi privi di forma solenne (</a:t>
            </a:r>
            <a:r>
              <a:rPr lang="it-IT" sz="2800" i="1" dirty="0" err="1"/>
              <a:t>traditio</a:t>
            </a:r>
            <a:r>
              <a:rPr lang="it-IT" sz="2800" dirty="0"/>
              <a:t>, contratti consensuali, patti)</a:t>
            </a:r>
          </a:p>
          <a:p>
            <a:pPr algn="just"/>
            <a:r>
              <a:rPr lang="it-IT" sz="2800" dirty="0"/>
              <a:t>All'assenza di forma si accompagna una più attenta considerazione dell'effettiva volontà delle parti, nonché l'individuazione effettuata in base ad una singola e determinata causa = i negozi non formali sono tutti  causali. </a:t>
            </a:r>
          </a:p>
          <a:p>
            <a:pPr algn="just"/>
            <a:r>
              <a:rPr lang="it-IT" sz="2800" dirty="0"/>
              <a:t>La tipicità è determinata in questo caso dalla funzione economico-sociale, anziché dalla forma. </a:t>
            </a:r>
          </a:p>
        </p:txBody>
      </p:sp>
    </p:spTree>
    <p:extLst>
      <p:ext uri="{BB962C8B-B14F-4D97-AF65-F5344CB8AC3E}">
        <p14:creationId xmlns:p14="http://schemas.microsoft.com/office/powerpoint/2010/main" val="38894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10286-D123-9142-B59D-39FDD3BAD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146"/>
            <a:ext cx="8596668" cy="798785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u="sng" dirty="0"/>
              <a:t>CAUSA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363047-EBE8-7748-8659-5445CD171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68165" y="861848"/>
            <a:ext cx="9785132" cy="587528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4400" b="1" u="sng" dirty="0"/>
              <a:t>NEGOZI CAUSALI</a:t>
            </a:r>
            <a:r>
              <a:rPr lang="it-IT" sz="4400" dirty="0"/>
              <a:t>: la causa determina anche la struttura del negozio; la causa è uguale in tutti i negozi dello stesso tipo. La causa rappresenta in questi casi un elemento costitutivo essenziale: se manca o è illecita dà luogo a nullità </a:t>
            </a:r>
          </a:p>
          <a:p>
            <a:pPr algn="just"/>
            <a:endParaRPr lang="it-IT" sz="4400" dirty="0"/>
          </a:p>
          <a:p>
            <a:pPr algn="just"/>
            <a:r>
              <a:rPr lang="it-IT" sz="4400" b="1" u="sng" dirty="0"/>
              <a:t>NEGOZI ASTRATTI o A CAUSA VARIABILE</a:t>
            </a:r>
            <a:r>
              <a:rPr lang="it-IT" sz="4400" dirty="0"/>
              <a:t>: la causa non emerge dalla struttura del negozio (che è formale) e quindi gli effetti si producono senza prendere in considerazione la funzione. Possono essere conclusi per diverse cause di giustificazione.</a:t>
            </a:r>
          </a:p>
          <a:p>
            <a:pPr marL="0" indent="0" algn="just">
              <a:buNone/>
            </a:pPr>
            <a:br>
              <a:rPr lang="it-IT" sz="3400" dirty="0"/>
            </a:br>
            <a:endParaRPr lang="it-IT" sz="3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47474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FC4B4-FCC4-4B47-B3B4-0B9B5D5D2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9EB538-F2D3-6C4E-9A11-E57C261D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1655"/>
            <a:ext cx="8596668" cy="4359707"/>
          </a:xfrm>
        </p:spPr>
        <p:txBody>
          <a:bodyPr>
            <a:normAutofit/>
          </a:bodyPr>
          <a:lstStyle/>
          <a:p>
            <a:pPr algn="just"/>
            <a:r>
              <a:rPr lang="it-IT" sz="2800" b="1" dirty="0"/>
              <a:t>NEGOZI A TITOLO ONEROSO:</a:t>
            </a:r>
            <a:r>
              <a:rPr lang="it-IT" sz="2800" dirty="0"/>
              <a:t> comportano un vantaggio patrimoniale che rappresenta il corrispettivo di una perdita; si consegue un vantaggio dietro corrispettivo. Sono sempre almeno bilaterali. Es.: compravendita</a:t>
            </a:r>
          </a:p>
          <a:p>
            <a:pPr algn="just"/>
            <a:r>
              <a:rPr lang="it-IT" sz="2800" b="1" dirty="0"/>
              <a:t>NEGOZI A TITOLO GRATUITO</a:t>
            </a:r>
            <a:r>
              <a:rPr lang="it-IT" sz="2800" dirty="0"/>
              <a:t>: si acquista un vantaggio senza una corrispettiva perdita. Es.: donazione, ma anche comodato e perfino il mutuo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02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4F1D45-BA65-AB4E-A884-3EE9DB528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1848"/>
          </a:xfrm>
        </p:spPr>
        <p:txBody>
          <a:bodyPr/>
          <a:lstStyle/>
          <a:p>
            <a:pPr algn="ctr"/>
            <a:r>
              <a:rPr lang="it-IT" b="1" u="sng" dirty="0"/>
              <a:t>INVALIDITA’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FCDFA4-16D2-3B46-8E15-3EC9967DF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" y="1471448"/>
            <a:ext cx="9511863" cy="52867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800" dirty="0"/>
              <a:t>Il negozio è invalido quando presenta un difetto intrinseco in alcuno dei suoi elementi essenziali.</a:t>
            </a:r>
          </a:p>
          <a:p>
            <a:pPr algn="just"/>
            <a:r>
              <a:rPr lang="it-IT" sz="2800" dirty="0"/>
              <a:t>Il negozio invalido è anche INEFFICACE, manca cioè di effetti propri. Non è vero il contrario (ad es. il testamento finché non muore il testatore).</a:t>
            </a:r>
          </a:p>
          <a:p>
            <a:pPr algn="just"/>
            <a:r>
              <a:rPr lang="it-IT" sz="2800" u="sng" dirty="0"/>
              <a:t>La dottrina moderna distingue due tipi di invalidità</a:t>
            </a:r>
            <a:r>
              <a:rPr lang="it-IT" sz="2800" dirty="0"/>
              <a:t>:</a:t>
            </a:r>
            <a:endParaRPr lang="it-IT" sz="2800" b="1" dirty="0"/>
          </a:p>
          <a:p>
            <a:pPr algn="just"/>
            <a:r>
              <a:rPr lang="it-IT" sz="2800" b="1" dirty="0"/>
              <a:t>NULLITA’: </a:t>
            </a:r>
            <a:r>
              <a:rPr lang="it-IT" sz="2800" dirty="0"/>
              <a:t>il negozio nasce morto </a:t>
            </a:r>
            <a:r>
              <a:rPr lang="it-IT" sz="2800" i="1" dirty="0"/>
              <a:t> </a:t>
            </a:r>
            <a:r>
              <a:rPr lang="it-IT" sz="2800" dirty="0"/>
              <a:t>è INEFFICACE. Si può chiedere una </a:t>
            </a:r>
            <a:r>
              <a:rPr lang="it-IT" sz="2800" u="sng" dirty="0"/>
              <a:t>sentenza di accertamento</a:t>
            </a:r>
            <a:r>
              <a:rPr lang="it-IT" sz="2800" dirty="0"/>
              <a:t>, imprescrittibile)</a:t>
            </a:r>
          </a:p>
          <a:p>
            <a:pPr algn="just"/>
            <a:r>
              <a:rPr lang="it-IT" sz="2800" b="1" dirty="0"/>
              <a:t>ANNULLABILITA</a:t>
            </a:r>
            <a:r>
              <a:rPr lang="it-IT" sz="2800" dirty="0"/>
              <a:t>' = il negozio “nasce ammalato” perché presenta dei vizi, ma meno gravi. È EFFICACE, ma può essere impugnato solo dai soggetti interessati, entro termini stabiliti, chiedendo una pronuncia costitutiva, che «uccide il negozio».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3283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FC2A18-1331-AA44-916F-0703D6559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DIRITTO ROMANO </a:t>
            </a:r>
            <a:br>
              <a:rPr lang="it-IT" dirty="0"/>
            </a:br>
            <a:r>
              <a:rPr lang="it-IT" dirty="0"/>
              <a:t>NON CONOSCE L’ANNULLABILITA’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D8B57C-6489-474F-A478-150085682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17683"/>
            <a:ext cx="8596668" cy="415158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concetto di annullabilità non si trova nelle fonti romane, ma deriva da esse, in particolare dall'elaborazione concettuale dei casi di negozi validi per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, ma neutralizzabili per diritto pretorio (tramite </a:t>
            </a:r>
            <a:r>
              <a:rPr lang="it-IT" sz="2800" i="1" dirty="0"/>
              <a:t> </a:t>
            </a:r>
            <a:r>
              <a:rPr lang="it-IT" sz="2800" i="1" dirty="0" err="1"/>
              <a:t>denegatio</a:t>
            </a:r>
            <a:r>
              <a:rPr lang="it-IT" sz="2800" i="1" dirty="0"/>
              <a:t> </a:t>
            </a:r>
            <a:r>
              <a:rPr lang="it-IT" sz="2800" i="1" dirty="0" err="1"/>
              <a:t>actionis</a:t>
            </a:r>
            <a:r>
              <a:rPr lang="it-IT" sz="2800" dirty="0"/>
              <a:t>, </a:t>
            </a:r>
            <a:r>
              <a:rPr lang="it-IT" sz="2800" i="1" dirty="0" err="1"/>
              <a:t>exceptio</a:t>
            </a:r>
            <a:r>
              <a:rPr lang="it-IT" sz="2800" dirty="0"/>
              <a:t>, </a:t>
            </a:r>
            <a:r>
              <a:rPr lang="it-IT" sz="2800" i="1" dirty="0" err="1"/>
              <a:t>restitutio</a:t>
            </a:r>
            <a:r>
              <a:rPr lang="it-IT" sz="2800" i="1" dirty="0"/>
              <a:t> in </a:t>
            </a:r>
            <a:r>
              <a:rPr lang="it-IT" sz="2800" i="1" dirty="0" err="1"/>
              <a:t>integrum</a:t>
            </a:r>
            <a:r>
              <a:rPr lang="it-IT" sz="2800" i="1" dirty="0"/>
              <a:t>)</a:t>
            </a:r>
            <a:r>
              <a:rPr lang="it-IT" sz="2800" dirty="0"/>
              <a:t>: il negozio non viene annullato, ma i suoi effetti sono impediti o sostanzialmente ignorati.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63740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27F876-5302-9A46-BCB2-8FE65B79E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3683"/>
          </a:xfrm>
        </p:spPr>
        <p:txBody>
          <a:bodyPr>
            <a:normAutofit fontScale="90000"/>
          </a:bodyPr>
          <a:lstStyle/>
          <a:p>
            <a:r>
              <a:rPr lang="it-IT" b="1" u="sng" dirty="0"/>
              <a:t>INTERPRETAZIONE 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3ED31C-DE0D-DC42-857D-B29DAAB26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3283"/>
            <a:ext cx="8596668" cy="4738079"/>
          </a:xfrm>
        </p:spPr>
        <p:txBody>
          <a:bodyPr/>
          <a:lstStyle/>
          <a:p>
            <a:r>
              <a:rPr lang="it-IT" sz="2800" i="1" dirty="0"/>
              <a:t>In </a:t>
            </a:r>
            <a:r>
              <a:rPr lang="it-IT" sz="2800" i="1" dirty="0" err="1"/>
              <a:t>claris</a:t>
            </a:r>
            <a:r>
              <a:rPr lang="it-IT" sz="2800" i="1" dirty="0"/>
              <a:t> non </a:t>
            </a:r>
            <a:r>
              <a:rPr lang="it-IT" sz="2800" i="1" dirty="0" err="1"/>
              <a:t>fit</a:t>
            </a:r>
            <a:r>
              <a:rPr lang="it-IT" sz="2800" i="1" dirty="0"/>
              <a:t> </a:t>
            </a:r>
            <a:r>
              <a:rPr lang="it-IT" sz="2800" i="1" dirty="0" err="1"/>
              <a:t>interpretatio</a:t>
            </a: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r>
              <a:rPr lang="it-IT" sz="2800" i="1" dirty="0" err="1"/>
              <a:t>Verba</a:t>
            </a:r>
            <a:r>
              <a:rPr lang="it-IT" sz="2800" i="1" dirty="0"/>
              <a:t> – </a:t>
            </a:r>
            <a:r>
              <a:rPr lang="it-IT" sz="2800" i="1" dirty="0" err="1"/>
              <a:t>Voluntas</a:t>
            </a:r>
            <a:endParaRPr lang="it-IT" sz="2800" dirty="0"/>
          </a:p>
          <a:p>
            <a:endParaRPr lang="it-IT" sz="2800" dirty="0"/>
          </a:p>
          <a:p>
            <a:endParaRPr lang="it-IT" sz="2800" dirty="0"/>
          </a:p>
          <a:p>
            <a:r>
              <a:rPr lang="it-IT" sz="2800" b="1" dirty="0"/>
              <a:t>INTERPRETAZIONE</a:t>
            </a:r>
            <a:r>
              <a:rPr lang="it-IT" sz="2800" dirty="0"/>
              <a:t> </a:t>
            </a:r>
            <a:r>
              <a:rPr lang="it-IT" sz="2800" b="1" dirty="0"/>
              <a:t>SOGGETTIVA : </a:t>
            </a:r>
            <a:r>
              <a:rPr lang="it-IT" sz="2800" dirty="0"/>
              <a:t>ricostruisce la volontà </a:t>
            </a:r>
            <a:r>
              <a:rPr lang="it-IT" sz="2800" u="sng" dirty="0"/>
              <a:t>effettiva</a:t>
            </a:r>
            <a:r>
              <a:rPr lang="it-IT" sz="2800" i="1" dirty="0"/>
              <a:t>, </a:t>
            </a:r>
            <a:r>
              <a:rPr lang="it-IT" sz="2800" dirty="0"/>
              <a:t>l’</a:t>
            </a:r>
            <a:r>
              <a:rPr lang="it-IT" sz="2800" i="1" dirty="0"/>
              <a:t>id </a:t>
            </a:r>
            <a:r>
              <a:rPr lang="it-IT" sz="2800" i="1" dirty="0" err="1"/>
              <a:t>quod</a:t>
            </a:r>
            <a:r>
              <a:rPr lang="it-IT" sz="2800" i="1" dirty="0"/>
              <a:t> </a:t>
            </a:r>
            <a:r>
              <a:rPr lang="it-IT" sz="2800" i="1" dirty="0" err="1"/>
              <a:t>actum</a:t>
            </a:r>
            <a:r>
              <a:rPr lang="it-IT" sz="2800" i="1" dirty="0"/>
              <a:t> est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4635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FB8355-34A5-8A44-BDCA-49AF93244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437" y="0"/>
            <a:ext cx="8596668" cy="45719"/>
          </a:xfrm>
        </p:spPr>
        <p:txBody>
          <a:bodyPr>
            <a:normAutofit fontScale="90000"/>
          </a:bodyPr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CC1E62-2055-144E-AB12-73D99B9D0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166" y="567559"/>
            <a:ext cx="9406758" cy="5473803"/>
          </a:xfrm>
        </p:spPr>
        <p:txBody>
          <a:bodyPr>
            <a:normAutofit lnSpcReduction="10000"/>
          </a:bodyPr>
          <a:lstStyle/>
          <a:p>
            <a:pPr marL="1828800" lvl="4" indent="0">
              <a:buNone/>
            </a:pPr>
            <a:r>
              <a:rPr lang="it-IT" dirty="0"/>
              <a:t>				       </a:t>
            </a:r>
          </a:p>
          <a:p>
            <a:pPr marL="0" indent="0">
              <a:buNone/>
            </a:pPr>
            <a:r>
              <a:rPr lang="it-IT" sz="2000" dirty="0"/>
              <a:t>A) </a:t>
            </a:r>
            <a:r>
              <a:rPr lang="it-IT" sz="2000" u="sng" dirty="0"/>
              <a:t>FATTI GIURIDICI IN SENSO STRETTO </a:t>
            </a:r>
            <a:r>
              <a:rPr lang="it-IT" sz="2000" dirty="0"/>
              <a:t>				 	</a:t>
            </a:r>
          </a:p>
          <a:p>
            <a:pPr marL="0" indent="0">
              <a:buNone/>
            </a:pPr>
            <a:r>
              <a:rPr lang="it-IT" sz="2000" dirty="0"/>
              <a:t>(naturali o involontari)</a:t>
            </a:r>
            <a:br>
              <a:rPr lang="it-IT" sz="3300" dirty="0"/>
            </a:br>
            <a:endParaRPr lang="it-IT" sz="3300" dirty="0"/>
          </a:p>
          <a:p>
            <a:pPr marL="3200400" lvl="7" indent="0">
              <a:buNone/>
            </a:pPr>
            <a:r>
              <a:rPr lang="it-IT" dirty="0"/>
              <a:t> 														          </a:t>
            </a:r>
            <a:r>
              <a:rPr lang="it-IT" sz="2100" dirty="0"/>
              <a:t>1) </a:t>
            </a:r>
            <a:r>
              <a:rPr lang="it-IT" sz="2100" i="1" dirty="0" err="1"/>
              <a:t>crimina</a:t>
            </a:r>
            <a:r>
              <a:rPr lang="it-IT" sz="2100" i="1" dirty="0"/>
              <a:t> </a:t>
            </a:r>
            <a:r>
              <a:rPr lang="it-IT" sz="2100" dirty="0"/>
              <a:t>(giudizio pubblico)</a:t>
            </a:r>
          </a:p>
          <a:p>
            <a:pPr marL="2286000" lvl="5" indent="0">
              <a:buNone/>
            </a:pPr>
            <a:r>
              <a:rPr lang="it-IT" sz="2100" b="1" dirty="0"/>
              <a:t>ATTI   </a:t>
            </a:r>
            <a:r>
              <a:rPr lang="it-IT" sz="2100" u="sng" dirty="0"/>
              <a:t>ILLECITI</a:t>
            </a:r>
            <a:r>
              <a:rPr lang="it-IT" sz="2100" dirty="0"/>
              <a:t> 2) </a:t>
            </a:r>
            <a:r>
              <a:rPr lang="it-IT" sz="2100" i="1" dirty="0" err="1"/>
              <a:t>delicta</a:t>
            </a:r>
            <a:r>
              <a:rPr lang="it-IT" sz="2100" dirty="0"/>
              <a:t> (azioni penali)</a:t>
            </a:r>
          </a:p>
          <a:p>
            <a:pPr marL="2286000" lvl="5" indent="0" algn="r">
              <a:buNone/>
            </a:pPr>
            <a:r>
              <a:rPr lang="it-IT" sz="2100" dirty="0"/>
              <a:t> 3) inadempimento (azioni reipersecutorie)</a:t>
            </a:r>
            <a:endParaRPr lang="it-IT" sz="3300" u="sng" dirty="0"/>
          </a:p>
          <a:p>
            <a:pPr marL="0" indent="0">
              <a:buNone/>
            </a:pPr>
            <a:r>
              <a:rPr lang="it-IT" sz="3300" dirty="0"/>
              <a:t>B) </a:t>
            </a:r>
            <a:r>
              <a:rPr lang="it-IT" sz="3300" u="sng" dirty="0"/>
              <a:t>ATTI GIURIDICI </a:t>
            </a:r>
            <a:r>
              <a:rPr lang="it-IT" dirty="0"/>
              <a:t>    /   		</a:t>
            </a:r>
          </a:p>
          <a:p>
            <a:pPr marL="0" indent="0">
              <a:buNone/>
            </a:pPr>
            <a:r>
              <a:rPr lang="it-IT" dirty="0"/>
              <a:t>								\			 atti giuridici in  senso stretto</a:t>
            </a:r>
          </a:p>
          <a:p>
            <a:pPr marL="0" indent="0">
              <a:buNone/>
            </a:pPr>
            <a:r>
              <a:rPr lang="it-IT" dirty="0"/>
              <a:t>						</a:t>
            </a:r>
            <a:r>
              <a:rPr lang="it-IT" sz="2800" dirty="0"/>
              <a:t>ATTI  </a:t>
            </a:r>
            <a:r>
              <a:rPr lang="it-IT" sz="2800" u="sng" dirty="0"/>
              <a:t>LECITI</a:t>
            </a:r>
            <a:r>
              <a:rPr lang="it-IT" sz="2800" dirty="0"/>
              <a:t> </a:t>
            </a:r>
            <a:r>
              <a:rPr lang="it-IT" dirty="0"/>
              <a:t>    /</a:t>
            </a:r>
          </a:p>
          <a:p>
            <a:pPr marL="0" indent="0">
              <a:buNone/>
            </a:pPr>
            <a:r>
              <a:rPr lang="it-IT" dirty="0"/>
              <a:t>  					</a:t>
            </a:r>
            <a:r>
              <a:rPr lang="it-IT" b="1" dirty="0"/>
              <a:t>     						\</a:t>
            </a:r>
          </a:p>
          <a:p>
            <a:pPr marL="0" indent="0" algn="r">
              <a:buNone/>
            </a:pPr>
            <a:r>
              <a:rPr lang="it-IT" b="1" u="dbl" dirty="0"/>
              <a:t> </a:t>
            </a:r>
            <a:r>
              <a:rPr lang="it-IT" sz="3200" b="1" u="dbl" dirty="0"/>
              <a:t>NEGOZI GIURIDICI</a:t>
            </a:r>
            <a:endParaRPr lang="it-IT" sz="3200" u="dbl" dirty="0"/>
          </a:p>
        </p:txBody>
      </p:sp>
    </p:spTree>
    <p:extLst>
      <p:ext uri="{BB962C8B-B14F-4D97-AF65-F5344CB8AC3E}">
        <p14:creationId xmlns:p14="http://schemas.microsoft.com/office/powerpoint/2010/main" val="866492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2DB986-B5F4-1F47-B815-F420200D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INTERPRETAZIONE OGGETTIVA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90AF06-6C31-A94D-BDE4-3D53E6560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Ricostruisce la volontà </a:t>
            </a:r>
            <a:r>
              <a:rPr lang="it-IT" sz="2800" u="sng" dirty="0"/>
              <a:t>tipica, presunta</a:t>
            </a:r>
            <a:r>
              <a:rPr lang="it-IT" sz="2800" dirty="0"/>
              <a:t>. </a:t>
            </a:r>
          </a:p>
          <a:p>
            <a:r>
              <a:rPr lang="it-IT" sz="2800" dirty="0"/>
              <a:t>Criteri utilizzabili:</a:t>
            </a:r>
          </a:p>
          <a:p>
            <a:pPr marL="0" indent="0">
              <a:buNone/>
            </a:pPr>
            <a:r>
              <a:rPr lang="it-IT" sz="2800" dirty="0"/>
              <a:t>1) secondo gli usi</a:t>
            </a:r>
          </a:p>
          <a:p>
            <a:pPr marL="0" indent="0">
              <a:buNone/>
            </a:pPr>
            <a:r>
              <a:rPr lang="it-IT" sz="2800" dirty="0"/>
              <a:t>2) </a:t>
            </a:r>
            <a:r>
              <a:rPr lang="it-IT" sz="2800" i="1" dirty="0"/>
              <a:t>contra </a:t>
            </a:r>
            <a:r>
              <a:rPr lang="it-IT" sz="2800" i="1" dirty="0" err="1"/>
              <a:t>stipulatorem</a:t>
            </a:r>
            <a:endParaRPr lang="it-IT" sz="2800" dirty="0"/>
          </a:p>
          <a:p>
            <a:pPr marL="0" indent="0">
              <a:buNone/>
            </a:pPr>
            <a:r>
              <a:rPr lang="it-IT" sz="2800" dirty="0"/>
              <a:t>3) secondo buona fede</a:t>
            </a:r>
          </a:p>
          <a:p>
            <a:pPr marL="0" indent="0">
              <a:buNone/>
            </a:pPr>
            <a:r>
              <a:rPr lang="it-IT" sz="2800" dirty="0"/>
              <a:t>4) principio di conservazione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1906945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162F49-5C79-CB43-B121-5C0EEF913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/>
              <a:t>DIVERGENZA TRA VOLONTA’ </a:t>
            </a:r>
            <a:br>
              <a:rPr lang="it-IT" b="1" dirty="0"/>
            </a:br>
            <a:r>
              <a:rPr lang="it-IT" b="1" dirty="0"/>
              <a:t>E SUA MANIFESTAZIONE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9CB859-B221-BB4C-B665-CFD0F7415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u="sng" dirty="0"/>
              <a:t>CONSAPEVOLE</a:t>
            </a:r>
            <a:r>
              <a:rPr lang="it-IT" sz="2800" b="1" dirty="0"/>
              <a:t>: </a:t>
            </a:r>
          </a:p>
          <a:p>
            <a:r>
              <a:rPr lang="it-IT" sz="2800" b="1" dirty="0"/>
              <a:t>1) </a:t>
            </a:r>
            <a:r>
              <a:rPr lang="it-IT" sz="2800" dirty="0"/>
              <a:t>RISERVA MENTALE</a:t>
            </a:r>
          </a:p>
          <a:p>
            <a:r>
              <a:rPr lang="it-IT" sz="2800" dirty="0"/>
              <a:t>2) SIMULAZIONE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r>
              <a:rPr lang="it-IT" sz="2800" b="1" u="sng" dirty="0"/>
              <a:t>INCONSAPEVOLE</a:t>
            </a:r>
            <a:r>
              <a:rPr lang="it-IT" sz="2800" b="1" dirty="0"/>
              <a:t>: </a:t>
            </a:r>
            <a:r>
              <a:rPr lang="it-IT" sz="2800" dirty="0"/>
              <a:t>ERRORE OSTATIVO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2750542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8A899-03B0-8043-8910-8B1A516AA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VIZI DELLA VOLONTA’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561F78-634D-6644-AA20-4FD611DFD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1) ERRORE VIZIO</a:t>
            </a:r>
          </a:p>
          <a:p>
            <a:r>
              <a:rPr lang="it-IT" sz="2800" dirty="0"/>
              <a:t>2) VIOLENZA MORALE</a:t>
            </a:r>
          </a:p>
          <a:p>
            <a:r>
              <a:rPr lang="it-IT" sz="2800" dirty="0"/>
              <a:t>3) DOLO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6616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530280-6D0A-554C-9C07-C5446C1D4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A421F3-58F9-6046-A615-5E246261D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9917"/>
            <a:ext cx="8596668" cy="519211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L'ordinamento romano non distingue dogmaticamente tra ERRORE OSTATIVO E VIZIO. </a:t>
            </a:r>
          </a:p>
          <a:p>
            <a:pPr algn="just"/>
            <a:r>
              <a:rPr lang="it-IT" sz="2800" dirty="0"/>
              <a:t>La giurisprudenza classica è decisamente orientata a considerare inutile ogni negozio a forma libera (più restia per quelli rigidamente formali), se veniva provato che l’autore era stato indotto a negoziare da una falsa cognizione della situazione di fatto. </a:t>
            </a:r>
          </a:p>
          <a:p>
            <a:pPr algn="just"/>
            <a:r>
              <a:rPr lang="it-IT" sz="2800" dirty="0"/>
              <a:t>Il negozio viziato da errore era sanzionato con la nullità perché non era considerato un negozio serio.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95852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D2307-F3D0-CA40-849C-C3EDCC9DD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/>
          <a:lstStyle/>
          <a:p>
            <a:pPr algn="ctr"/>
            <a:r>
              <a:rPr lang="it-IT" dirty="0"/>
              <a:t>REQUISITI DI RILEVANZA DELL’ERRORE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A552CD-6022-2240-A62A-5A14E8B7A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5531"/>
            <a:ext cx="8596668" cy="44858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L'errore rilevava solo se fosse:</a:t>
            </a:r>
          </a:p>
          <a:p>
            <a:pPr algn="just"/>
            <a:r>
              <a:rPr lang="it-IT" sz="2800" dirty="0"/>
              <a:t>1) </a:t>
            </a:r>
            <a:r>
              <a:rPr lang="it-IT" sz="2800" b="1" dirty="0"/>
              <a:t>scusabile</a:t>
            </a:r>
            <a:r>
              <a:rPr lang="it-IT" sz="2800" dirty="0"/>
              <a:t>, cioè non grossolano, tale da potersi ragionevolmente tollerare in una persona di normale diligenza e intelligenza: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18456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31FA2F-F1AE-5041-BB6E-13C938119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0718"/>
            <a:ext cx="8596668" cy="735724"/>
          </a:xfrm>
        </p:spPr>
        <p:txBody>
          <a:bodyPr/>
          <a:lstStyle/>
          <a:p>
            <a:pPr algn="ctr"/>
            <a:r>
              <a:rPr lang="it-IT" dirty="0"/>
              <a:t>REQUISITI DI RILEVANZA DELL’ERRORE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F0E415-6568-4C4E-8F5F-CA9DDB64D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093077"/>
            <a:ext cx="9074305" cy="5764924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2) ed </a:t>
            </a:r>
            <a:r>
              <a:rPr lang="it-IT" sz="2800" b="1" dirty="0"/>
              <a:t>essenziale</a:t>
            </a:r>
            <a:r>
              <a:rPr lang="it-IT" sz="2800" dirty="0"/>
              <a:t>, che investa cioè il negozio in uno dei suoi aspetti essenziali, di modo che senza l’errore il negozio probabilmente non sarebbe stato concluso:</a:t>
            </a:r>
          </a:p>
          <a:p>
            <a:pPr marL="0" indent="0" algn="just">
              <a:buNone/>
            </a:pPr>
            <a:r>
              <a:rPr lang="it-IT" sz="2800" dirty="0"/>
              <a:t>a) </a:t>
            </a:r>
            <a:r>
              <a:rPr lang="it-IT" sz="2800" i="1" u="sng" dirty="0"/>
              <a:t>in </a:t>
            </a:r>
            <a:r>
              <a:rPr lang="it-IT" sz="2800" i="1" u="sng" dirty="0" err="1"/>
              <a:t>negotio</a:t>
            </a:r>
            <a:r>
              <a:rPr lang="it-IT" sz="2800" i="1" dirty="0"/>
              <a:t>: </a:t>
            </a:r>
            <a:r>
              <a:rPr lang="it-IT" sz="2800" dirty="0"/>
              <a:t>cade sull'identità del negozio da compiere </a:t>
            </a:r>
          </a:p>
          <a:p>
            <a:pPr marL="0" indent="0" algn="just">
              <a:buNone/>
            </a:pPr>
            <a:r>
              <a:rPr lang="it-IT" sz="2800" dirty="0"/>
              <a:t>b) </a:t>
            </a:r>
            <a:r>
              <a:rPr lang="it-IT" sz="2800" i="1" u="sng" dirty="0"/>
              <a:t>in </a:t>
            </a:r>
            <a:r>
              <a:rPr lang="it-IT" sz="2800" i="1" u="sng" dirty="0" err="1"/>
              <a:t>corpore</a:t>
            </a:r>
            <a:r>
              <a:rPr lang="it-IT" sz="2800" i="1" dirty="0"/>
              <a:t>: </a:t>
            </a:r>
            <a:r>
              <a:rPr lang="it-IT" sz="2800" dirty="0"/>
              <a:t>concerne lo stesso oggetto del contratto </a:t>
            </a:r>
          </a:p>
          <a:p>
            <a:pPr marL="0" indent="0" algn="just">
              <a:buNone/>
            </a:pPr>
            <a:r>
              <a:rPr lang="it-IT" sz="2800" dirty="0"/>
              <a:t>c) </a:t>
            </a:r>
            <a:r>
              <a:rPr lang="it-IT" sz="2800" i="1" u="sng" dirty="0"/>
              <a:t>in </a:t>
            </a:r>
            <a:r>
              <a:rPr lang="it-IT" sz="2800" i="1" u="sng" dirty="0" err="1"/>
              <a:t>substantia</a:t>
            </a:r>
            <a:r>
              <a:rPr lang="it-IT" sz="2800" i="1" dirty="0"/>
              <a:t>: </a:t>
            </a:r>
            <a:r>
              <a:rPr lang="it-IT" sz="2800" dirty="0"/>
              <a:t>si riferisce alla composizione materiale dell'oggetto. Non tutti lo ritennero essenziale.</a:t>
            </a:r>
          </a:p>
          <a:p>
            <a:pPr marL="0" indent="0" algn="just">
              <a:buNone/>
            </a:pPr>
            <a:r>
              <a:rPr lang="it-IT" sz="2800" dirty="0"/>
              <a:t>Irrilevante è in genere l'errore </a:t>
            </a:r>
            <a:r>
              <a:rPr lang="it-IT" sz="2800" i="1" u="sng" dirty="0"/>
              <a:t>in persona </a:t>
            </a:r>
            <a:r>
              <a:rPr lang="it-IT" sz="2800" dirty="0"/>
              <a:t>(sull'identità del destinatario e della controparte negoziale), tranne che nei negozi </a:t>
            </a:r>
            <a:r>
              <a:rPr lang="it-IT" sz="2800" i="1" dirty="0" err="1"/>
              <a:t>mortis</a:t>
            </a:r>
            <a:r>
              <a:rPr lang="it-IT" sz="2800" i="1" dirty="0"/>
              <a:t> causa</a:t>
            </a:r>
            <a:r>
              <a:rPr lang="it-IT" sz="2800" dirty="0"/>
              <a:t>, e in quelli </a:t>
            </a:r>
            <a:r>
              <a:rPr lang="it-IT" sz="2800" i="1" dirty="0"/>
              <a:t>inter </a:t>
            </a:r>
            <a:r>
              <a:rPr lang="it-IT" sz="2800" i="1" dirty="0" err="1"/>
              <a:t>vivos</a:t>
            </a:r>
            <a:r>
              <a:rPr lang="it-IT" sz="2800" dirty="0"/>
              <a:t> in cui l'elemento della fiducia in una data persona sia fondamentale (es.: mandato)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0213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327513-E8FA-0840-B15A-8EAAC8E7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/>
              <a:t>DOLUS </a:t>
            </a:r>
            <a:r>
              <a:rPr lang="it-IT" b="1" dirty="0"/>
              <a:t>(RAGGIRO)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B015B1-76E8-5D43-8F5F-D49B30AF0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9615"/>
            <a:ext cx="8596668" cy="4866288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Il pretore decide di punire l'autore dell'atto illecito; solo di conseguenza tutela il raggirato, il quale in pratica è caduto in errore: poiché quest'errore è stato causato da un inganno, gli si dà sempre e comunque rilevanza.</a:t>
            </a:r>
          </a:p>
          <a:p>
            <a:pPr algn="just"/>
            <a:r>
              <a:rPr lang="it-IT" sz="2800" dirty="0"/>
              <a:t>Se la vittima del raggiro non aveva ancora adempiuto e veniva convenuta in giudizio, poteva opporre l'</a:t>
            </a:r>
            <a:r>
              <a:rPr lang="it-IT" sz="2800" i="1" u="sng" dirty="0" err="1"/>
              <a:t>exceptio</a:t>
            </a:r>
            <a:r>
              <a:rPr lang="it-IT" sz="2800" i="1" u="sng" dirty="0"/>
              <a:t> (</a:t>
            </a:r>
            <a:r>
              <a:rPr lang="it-IT" sz="2800" i="1" u="sng" dirty="0" err="1"/>
              <a:t>specialis</a:t>
            </a:r>
            <a:r>
              <a:rPr lang="it-IT" sz="2800" i="1" u="sng" dirty="0"/>
              <a:t>) doli (</a:t>
            </a:r>
            <a:r>
              <a:rPr lang="it-IT" sz="2800" i="1" u="sng" dirty="0" err="1"/>
              <a:t>praeteriti</a:t>
            </a:r>
            <a:r>
              <a:rPr lang="it-IT" sz="2800" i="1" u="sng" dirty="0"/>
              <a:t>)</a:t>
            </a:r>
            <a:r>
              <a:rPr lang="it-IT" sz="2800" dirty="0"/>
              <a:t>. </a:t>
            </a:r>
          </a:p>
          <a:p>
            <a:pPr algn="just"/>
            <a:r>
              <a:rPr lang="it-IT" sz="2800" dirty="0"/>
              <a:t>Se, invece, il negozio aveva già realizzato tutti i suoi effetti, l'ingannato danneggiato poteva esperire l'</a:t>
            </a:r>
            <a:r>
              <a:rPr lang="it-IT" sz="2800" i="1" u="sng" dirty="0" err="1"/>
              <a:t>actio</a:t>
            </a:r>
            <a:r>
              <a:rPr lang="it-IT" sz="2800" i="1" u="sng" dirty="0"/>
              <a:t> de dolo malo</a:t>
            </a:r>
            <a:r>
              <a:rPr lang="it-IT" sz="2800" dirty="0"/>
              <a:t> contro l'autore del raggiro.</a:t>
            </a:r>
          </a:p>
          <a:p>
            <a:pPr algn="just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1834224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65957B-4E59-9F4B-AB77-C87E43C67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ACTIO DE DOLO MALO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44E788-E42B-D246-9680-427D22DFF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1655"/>
            <a:ext cx="8596668" cy="4359707"/>
          </a:xfrm>
        </p:spPr>
        <p:txBody>
          <a:bodyPr/>
          <a:lstStyle/>
          <a:p>
            <a:r>
              <a:rPr lang="it-IT" sz="2800" dirty="0"/>
              <a:t>PRETORIA </a:t>
            </a:r>
            <a:r>
              <a:rPr lang="it-IT" sz="2800" i="1" dirty="0"/>
              <a:t>IN FACTUM</a:t>
            </a:r>
            <a:r>
              <a:rPr lang="it-IT" sz="2800" dirty="0"/>
              <a:t>, annuale</a:t>
            </a:r>
          </a:p>
          <a:p>
            <a:r>
              <a:rPr lang="it-IT" sz="2800" dirty="0"/>
              <a:t>PENALE, ma nel </a:t>
            </a:r>
            <a:r>
              <a:rPr lang="it-IT" sz="2800" i="1" dirty="0" err="1"/>
              <a:t>simplum</a:t>
            </a:r>
            <a:endParaRPr lang="it-IT" sz="2800" dirty="0"/>
          </a:p>
          <a:p>
            <a:r>
              <a:rPr lang="it-IT" sz="2800" dirty="0"/>
              <a:t>INFAMANTE</a:t>
            </a:r>
          </a:p>
          <a:p>
            <a:r>
              <a:rPr lang="it-IT" sz="2800" dirty="0"/>
              <a:t>ARBITRARIA</a:t>
            </a:r>
          </a:p>
          <a:p>
            <a:r>
              <a:rPr lang="it-IT" sz="2800" dirty="0"/>
              <a:t>SUSSIDIARIA, cioè utilizzabile solo se (e ogni volta 					che) non ci fosse altro rimedio.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1646025"/>
      </p:ext>
    </p:extLst>
  </p:cSld>
  <p:clrMapOvr>
    <a:masterClrMapping/>
  </p:clrMapOvr>
  <p:transition spd="slow"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E160D2-7785-7345-A982-3F6B85987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/>
              <a:t>METUS </a:t>
            </a:r>
            <a:r>
              <a:rPr lang="it-IT" b="1" dirty="0"/>
              <a:t>(VIOLENZA MORALE 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372FFB-5C19-FA4F-9BF9-7D9E5E8D3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7877"/>
            <a:ext cx="8596668" cy="4643486"/>
          </a:xfrm>
        </p:spPr>
        <p:txBody>
          <a:bodyPr/>
          <a:lstStyle/>
          <a:p>
            <a:pPr algn="just"/>
            <a:r>
              <a:rPr lang="it-IT" sz="2800" dirty="0"/>
              <a:t>La parte minacciata preferisce concludere il negozio, quindi lo vuole; tanto basta per l’antico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, per il quale il negozio concluso in conseguenza dell’altrui minaccia è valido ed efficace, perché è voluto; non però se si tratta di un negozio di buona fede, perché la buona fede è contraria alla frode e al dolo.</a:t>
            </a:r>
          </a:p>
          <a:p>
            <a:pPr algn="just"/>
            <a:r>
              <a:rPr lang="it-IT" sz="2800" dirty="0"/>
              <a:t>Il pretore decide di punire l'autore dell'atto illecito; solo di conseguenza dà tutela alla volontà del minacciato.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76769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9A149C-7406-094C-8D54-CFA16981D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STRUMENTI CONTRO IL </a:t>
            </a:r>
            <a:r>
              <a:rPr lang="it-IT" i="1" dirty="0"/>
              <a:t>METUS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894AB9-BFCB-8E45-9463-9678B327F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0938"/>
            <a:ext cx="8596668" cy="52972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1) </a:t>
            </a:r>
            <a:r>
              <a:rPr lang="it-IT" sz="2800" b="1" i="1" dirty="0" err="1"/>
              <a:t>Exceptio</a:t>
            </a:r>
            <a:r>
              <a:rPr lang="it-IT" sz="2800" b="1" i="1" dirty="0"/>
              <a:t> </a:t>
            </a:r>
            <a:r>
              <a:rPr lang="it-IT" sz="2800" b="1" i="1" dirty="0" err="1"/>
              <a:t>metus</a:t>
            </a:r>
            <a:r>
              <a:rPr lang="it-IT" sz="2800" dirty="0"/>
              <a:t>: espressa impersonalmente, opponibile quindi anche a persona diversa dall'autore della violenza (</a:t>
            </a:r>
            <a:r>
              <a:rPr lang="it-IT" sz="2800" i="1" dirty="0"/>
              <a:t>in rem </a:t>
            </a:r>
            <a:r>
              <a:rPr lang="it-IT" sz="2800" i="1" dirty="0" err="1"/>
              <a:t>scripta</a:t>
            </a:r>
            <a:r>
              <a:rPr lang="it-IT" sz="2800" dirty="0"/>
              <a:t>).</a:t>
            </a:r>
          </a:p>
          <a:p>
            <a:pPr algn="just"/>
            <a:r>
              <a:rPr lang="it-IT" sz="2800" dirty="0"/>
              <a:t>2) </a:t>
            </a:r>
            <a:r>
              <a:rPr lang="it-IT" sz="2800" b="1" i="1" dirty="0" err="1"/>
              <a:t>Actio</a:t>
            </a:r>
            <a:r>
              <a:rPr lang="it-IT" sz="2800" b="1" i="1" dirty="0"/>
              <a:t> </a:t>
            </a:r>
            <a:r>
              <a:rPr lang="it-IT" sz="2800" b="1" i="1" dirty="0" err="1"/>
              <a:t>quod</a:t>
            </a:r>
            <a:r>
              <a:rPr lang="it-IT" sz="2800" b="1" i="1" dirty="0"/>
              <a:t> </a:t>
            </a:r>
            <a:r>
              <a:rPr lang="it-IT" sz="2800" b="1" i="1" dirty="0" err="1"/>
              <a:t>metus</a:t>
            </a:r>
            <a:r>
              <a:rPr lang="it-IT" sz="2800" b="1" i="1" dirty="0"/>
              <a:t> causa</a:t>
            </a:r>
            <a:r>
              <a:rPr lang="it-IT" sz="2800" dirty="0"/>
              <a:t>: PRETORIA, </a:t>
            </a:r>
            <a:r>
              <a:rPr lang="it-IT" sz="2800" i="1" dirty="0"/>
              <a:t>in factum</a:t>
            </a:r>
            <a:r>
              <a:rPr lang="it-IT" sz="2800" dirty="0"/>
              <a:t>; PENALE, nel quadruplo; ARBITRARIA, annuale.</a:t>
            </a:r>
          </a:p>
          <a:p>
            <a:pPr algn="just"/>
            <a:r>
              <a:rPr lang="it-IT" sz="2800" dirty="0"/>
              <a:t>3) </a:t>
            </a:r>
            <a:r>
              <a:rPr lang="it-IT" sz="2800" b="1" i="1" dirty="0"/>
              <a:t>In </a:t>
            </a:r>
            <a:r>
              <a:rPr lang="it-IT" sz="2800" b="1" i="1" dirty="0" err="1"/>
              <a:t>integrum</a:t>
            </a:r>
            <a:r>
              <a:rPr lang="it-IT" sz="2800" b="1" i="1" dirty="0"/>
              <a:t> </a:t>
            </a:r>
            <a:r>
              <a:rPr lang="it-IT" sz="2800" b="1" i="1" dirty="0" err="1"/>
              <a:t>restitutio</a:t>
            </a:r>
            <a:r>
              <a:rPr lang="it-IT" sz="2800" b="1" i="1" dirty="0"/>
              <a:t> </a:t>
            </a:r>
            <a:r>
              <a:rPr lang="it-IT" sz="2800" b="1" i="1" dirty="0" err="1"/>
              <a:t>propter</a:t>
            </a:r>
            <a:r>
              <a:rPr lang="it-IT" sz="2800" b="1" i="1" dirty="0"/>
              <a:t> </a:t>
            </a:r>
            <a:r>
              <a:rPr lang="it-IT" sz="2800" b="1" i="1" dirty="0" err="1"/>
              <a:t>metum</a:t>
            </a:r>
            <a:r>
              <a:rPr lang="it-IT" sz="2800" dirty="0"/>
              <a:t>: si ignorano gli effetti già prodotti; il pretore considera come non avvenuto il negozio viziato ed esercita di conseguenza la sua </a:t>
            </a:r>
            <a:r>
              <a:rPr lang="it-IT" sz="2800" i="1" dirty="0" err="1"/>
              <a:t>iurisdictio</a:t>
            </a:r>
            <a:r>
              <a:rPr lang="it-IT" sz="2800" dirty="0"/>
              <a:t>, eventualmente anche contro terzi non autori della minaccia.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39868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1A4746-81CB-0347-A25F-6A0C6DFFD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/>
          <a:lstStyle/>
          <a:p>
            <a:pPr algn="ctr"/>
            <a:r>
              <a:rPr lang="it-IT" b="1" dirty="0"/>
              <a:t>NEGOZIO GIURIDICO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28E1CE-2BC1-DE4F-8F71-A07A51843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897"/>
            <a:ext cx="8596668" cy="462246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sz="2800" dirty="0"/>
              <a:t>Principale strumento dell’autonomia privata, tramite il quale «i privati si danno una norma da soli»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STRUTTURA: </a:t>
            </a:r>
            <a:r>
              <a:rPr lang="it-IT" sz="2800" b="1" u="sng" dirty="0"/>
              <a:t>Manifestazione di volontà da parte di privati, </a:t>
            </a:r>
          </a:p>
          <a:p>
            <a:pPr algn="just"/>
            <a:r>
              <a:rPr lang="it-IT" sz="2800" dirty="0"/>
              <a:t>FUNZIONE: </a:t>
            </a:r>
            <a:r>
              <a:rPr lang="it-IT" sz="2800" b="1" u="sng" dirty="0"/>
              <a:t>diretta a dare una regolamentazione dei loro interessi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Si tratta di uno schema comodo, quasi una cornice, cui ricondurre vari fenomeni giuridici, per i quali appare opportuna una trattazione unitaria. Non è previsto dal nostro codice, ma la dottrina lo usa.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89777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9ECD74-82BF-1D49-A531-CBB7728FD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9186"/>
            <a:ext cx="8596668" cy="130328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ELEMENTI ACCIDENTALI </a:t>
            </a:r>
            <a:br>
              <a:rPr lang="it-IT" b="1" dirty="0"/>
            </a:br>
            <a:r>
              <a:rPr lang="it-IT" b="1" dirty="0"/>
              <a:t>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5B4134-F7CE-7643-BEBA-3BE9FC2B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Sono clausole che le parti possono espressamente inserire, malgrado la tipicità negoziale, per modificare o integrare gli effetti negoziali, senza snaturarli. </a:t>
            </a:r>
          </a:p>
          <a:p>
            <a:pPr algn="just"/>
            <a:r>
              <a:rPr lang="it-IT" sz="2800" dirty="0"/>
              <a:t>Non sono necessari per la validità del negozio, ma una volta pattuiti divengono essenziali, cioè possono incidere sulla validità ed efficacia di quel concreto negozio.</a:t>
            </a:r>
          </a:p>
          <a:p>
            <a:pPr algn="just"/>
            <a:r>
              <a:rPr lang="it-IT" sz="2800" dirty="0"/>
              <a:t>Vi sono alcuni atti che non sopportano l’apposizione di condizione o termine; se è inserito un tale elemento, il negozio viene invalidato.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87547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2A8167-B231-9E41-8D74-C2C4370E7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3683"/>
          </a:xfrm>
        </p:spPr>
        <p:txBody>
          <a:bodyPr/>
          <a:lstStyle/>
          <a:p>
            <a:pPr algn="ctr"/>
            <a:r>
              <a:rPr lang="it-IT" b="1" dirty="0"/>
              <a:t>CONDIZIONE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640AA5-C959-5A4B-A1F2-BDCB4B694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3283"/>
            <a:ext cx="8596668" cy="4738079"/>
          </a:xfrm>
        </p:spPr>
        <p:txBody>
          <a:bodyPr/>
          <a:lstStyle/>
          <a:p>
            <a:pPr marL="0" indent="0">
              <a:buNone/>
            </a:pPr>
            <a:endParaRPr lang="it-IT" sz="2800" dirty="0"/>
          </a:p>
          <a:p>
            <a:pPr algn="just"/>
            <a:r>
              <a:rPr lang="it-IT" sz="2800" dirty="0"/>
              <a:t>Clausola che contempla un evento futuro e oggettivamente incerto, assunto come decisivo per la produzione di effetti negoziali</a:t>
            </a:r>
          </a:p>
          <a:p>
            <a:pPr algn="just"/>
            <a:endParaRPr lang="it-IT" sz="2800" dirty="0"/>
          </a:p>
          <a:p>
            <a:pPr marL="0" indent="0" algn="just">
              <a:buNone/>
            </a:pPr>
            <a:r>
              <a:rPr lang="it-IT" sz="2800" dirty="0"/>
              <a:t>  SOSPENSIVA</a:t>
            </a:r>
          </a:p>
          <a:p>
            <a:pPr marL="0" indent="0">
              <a:buNone/>
            </a:pPr>
            <a:r>
              <a:rPr lang="it-IT" sz="2800" dirty="0"/>
              <a:t>/</a:t>
            </a:r>
          </a:p>
          <a:p>
            <a:pPr marL="0" indent="0">
              <a:buNone/>
            </a:pPr>
            <a:r>
              <a:rPr lang="it-IT" sz="2800" dirty="0"/>
              <a:t>\  </a:t>
            </a:r>
          </a:p>
          <a:p>
            <a:pPr marL="0" indent="0">
              <a:buNone/>
            </a:pPr>
            <a:r>
              <a:rPr lang="it-IT" sz="2800" dirty="0"/>
              <a:t>  RISOLUTIVA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797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66F6F6-77B7-8145-AB11-DD45F0B1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1030014"/>
          </a:xfrm>
        </p:spPr>
        <p:txBody>
          <a:bodyPr/>
          <a:lstStyle/>
          <a:p>
            <a:pPr algn="ctr"/>
            <a:r>
              <a:rPr lang="it-IT" dirty="0"/>
              <a:t>CONDIZIONI IMPROPRIE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1063FC-150F-4E44-9E52-9BBCEE393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35117"/>
            <a:ext cx="8596668" cy="4906245"/>
          </a:xfrm>
        </p:spPr>
        <p:txBody>
          <a:bodyPr>
            <a:normAutofit/>
          </a:bodyPr>
          <a:lstStyle/>
          <a:p>
            <a:r>
              <a:rPr lang="it-IT" sz="2800" dirty="0"/>
              <a:t>1</a:t>
            </a:r>
            <a:r>
              <a:rPr lang="it-IT" sz="2800" i="1" dirty="0"/>
              <a:t>) Condicio </a:t>
            </a:r>
            <a:r>
              <a:rPr lang="it-IT" sz="2800" i="1" dirty="0" err="1"/>
              <a:t>iuris</a:t>
            </a:r>
            <a:r>
              <a:rPr lang="it-IT" sz="2800" dirty="0"/>
              <a:t> o condizione tacita (di diritto)</a:t>
            </a:r>
          </a:p>
          <a:p>
            <a:r>
              <a:rPr lang="it-IT" sz="2800" dirty="0"/>
              <a:t>2)</a:t>
            </a:r>
            <a:r>
              <a:rPr lang="it-IT" sz="2800" i="1" dirty="0"/>
              <a:t> Condicio in </a:t>
            </a:r>
            <a:r>
              <a:rPr lang="it-IT" sz="2800" i="1" dirty="0" err="1"/>
              <a:t>praesens</a:t>
            </a:r>
            <a:r>
              <a:rPr lang="it-IT" sz="2800" i="1" dirty="0"/>
              <a:t> </a:t>
            </a:r>
            <a:r>
              <a:rPr lang="it-IT" sz="2800" i="1" dirty="0" err="1"/>
              <a:t>vel</a:t>
            </a:r>
            <a:r>
              <a:rPr lang="it-IT" sz="2800" i="1" dirty="0"/>
              <a:t> in </a:t>
            </a:r>
            <a:r>
              <a:rPr lang="it-IT" sz="2800" i="1" dirty="0" err="1"/>
              <a:t>praeteritum</a:t>
            </a:r>
            <a:r>
              <a:rPr lang="it-IT" sz="2800" i="1" dirty="0"/>
              <a:t> 			     </a:t>
            </a:r>
            <a:r>
              <a:rPr lang="it-IT" sz="2800" i="1" dirty="0" err="1"/>
              <a:t>collatae</a:t>
            </a:r>
            <a:endParaRPr lang="it-IT" sz="2800" dirty="0"/>
          </a:p>
          <a:p>
            <a:r>
              <a:rPr lang="it-IT" sz="2800" dirty="0"/>
              <a:t>3</a:t>
            </a:r>
            <a:r>
              <a:rPr lang="it-IT" sz="2800" i="1" dirty="0"/>
              <a:t>) </a:t>
            </a:r>
            <a:r>
              <a:rPr lang="it-IT" sz="2800" dirty="0"/>
              <a:t>Evento certo</a:t>
            </a:r>
          </a:p>
          <a:p>
            <a:r>
              <a:rPr lang="it-IT" sz="2800" dirty="0"/>
              <a:t>4) Condizioni impossibili</a:t>
            </a:r>
          </a:p>
          <a:p>
            <a:r>
              <a:rPr lang="it-IT" sz="2800" dirty="0"/>
              <a:t>5) Condizioni illecite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5792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3827BC-4DE4-CE49-AB57-CB68E2901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TERMINE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437FE9-51EB-2A46-81A0-3E8CA3EE5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INIZIALE: </a:t>
            </a:r>
            <a:r>
              <a:rPr lang="it-IT" sz="2800" i="1" dirty="0" err="1"/>
              <a:t>dies</a:t>
            </a:r>
            <a:r>
              <a:rPr lang="it-IT" sz="2800" i="1" dirty="0"/>
              <a:t> a quo</a:t>
            </a:r>
            <a:endParaRPr lang="it-IT" sz="2800" dirty="0"/>
          </a:p>
          <a:p>
            <a:pPr marL="0" indent="0">
              <a:buNone/>
            </a:pPr>
            <a:br>
              <a:rPr lang="it-IT" sz="2800" dirty="0"/>
            </a:br>
            <a:endParaRPr lang="it-IT" sz="2800" dirty="0"/>
          </a:p>
          <a:p>
            <a:r>
              <a:rPr lang="it-IT" sz="2800" dirty="0"/>
              <a:t>FINALE: </a:t>
            </a:r>
            <a:r>
              <a:rPr lang="it-IT" sz="2800" i="1" dirty="0" err="1"/>
              <a:t>dies</a:t>
            </a:r>
            <a:r>
              <a:rPr lang="it-IT" sz="2800" i="1" dirty="0"/>
              <a:t> ad </a:t>
            </a:r>
            <a:r>
              <a:rPr lang="it-IT" sz="2800" i="1" dirty="0" err="1"/>
              <a:t>quem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0182665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C04BA5-A06B-9544-8275-E6936DEED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ONERE o </a:t>
            </a:r>
            <a:r>
              <a:rPr lang="it-IT" b="1" i="1" dirty="0"/>
              <a:t>MODUS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165B3-9EC9-384A-9536-64E7E6E1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/>
          <a:lstStyle/>
          <a:p>
            <a:r>
              <a:rPr lang="it-IT" sz="2800" dirty="0"/>
              <a:t>Apponibile solo ai negozi di liberalità (donazione, istituzione di erede, legato e fedecommesso).</a:t>
            </a:r>
          </a:p>
          <a:p>
            <a:pPr marL="0" indent="0">
              <a:buNone/>
            </a:pPr>
            <a:br>
              <a:rPr lang="it-IT" sz="2800" dirty="0"/>
            </a:br>
            <a:endParaRPr lang="it-IT" sz="2800" dirty="0"/>
          </a:p>
          <a:p>
            <a:r>
              <a:rPr lang="it-IT" sz="2800" b="1" dirty="0"/>
              <a:t>Non sospende gli effetti del negozio, ma obbliga il beneficiario.</a:t>
            </a:r>
            <a:endParaRPr lang="it-IT" sz="2800" dirty="0"/>
          </a:p>
          <a:p>
            <a:pPr marL="0" indent="0">
              <a:buNone/>
            </a:pPr>
            <a:br>
              <a:rPr lang="it-IT" sz="2800" dirty="0"/>
            </a:br>
            <a:endParaRPr lang="it-IT" sz="2800" dirty="0"/>
          </a:p>
          <a:p>
            <a:r>
              <a:rPr lang="it-IT" sz="2800" dirty="0"/>
              <a:t>Si pone il problema della </a:t>
            </a:r>
            <a:r>
              <a:rPr lang="it-IT" sz="2800"/>
              <a:t>coercibilità dell’onere.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176293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D4B1B5-769F-E849-89E3-81102716F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NEGOZIO GIURIDICO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612D93-6244-2A4D-B7E2-D782F44FB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STRUTTURA: Il soggetto non deve soltanto volere compiere il negozio, ma deve volere le conseguenze di esso. </a:t>
            </a:r>
            <a:r>
              <a:rPr lang="it-IT" sz="2800" b="1" dirty="0"/>
              <a:t>Ne consegue che gli effetti non si producono o possono venire eliminati se la volontà manca o è viziata.</a:t>
            </a:r>
            <a:endParaRPr lang="it-IT" sz="2800" dirty="0"/>
          </a:p>
          <a:p>
            <a:pPr algn="just"/>
            <a:r>
              <a:rPr lang="it-IT" sz="2800" dirty="0"/>
              <a:t>FUNZIONE: il negozio deve inoltre avere uno scopo (causa) che l'ordinamento ritiene lecito e che pertanto tutela attribuendo gli effetti giuridici desiderati. Altrimenti il negozio è nullo.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0137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D7334C-A8DD-1D42-A65F-E3BDC2857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EFFETTI DEI NEGOZI GIURIDICI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414DD4-D9E6-E84D-8E55-86F33A809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b="1" u="sng" dirty="0"/>
              <a:t>NEGOZI CON EFFETTI REALI</a:t>
            </a:r>
            <a:r>
              <a:rPr lang="it-IT" sz="2400" dirty="0"/>
              <a:t>: trasferiscono il diritto di proprietà o costituiscono diritti reali limitati. </a:t>
            </a:r>
            <a:r>
              <a:rPr lang="it-IT" sz="2400" b="1" i="1" dirty="0" err="1"/>
              <a:t>Mancipatio</a:t>
            </a:r>
            <a:r>
              <a:rPr lang="it-IT" sz="2400" b="1" i="1" dirty="0"/>
              <a:t>, in iure </a:t>
            </a:r>
            <a:r>
              <a:rPr lang="it-IT" sz="2400" b="1" i="1" dirty="0" err="1"/>
              <a:t>cessio</a:t>
            </a:r>
            <a:r>
              <a:rPr lang="it-IT" sz="2400" b="1" i="1" dirty="0"/>
              <a:t>, </a:t>
            </a:r>
            <a:r>
              <a:rPr lang="it-IT" sz="2400" b="1" i="1" dirty="0" err="1"/>
              <a:t>traditio</a:t>
            </a:r>
            <a:r>
              <a:rPr lang="it-IT" sz="2400" b="1" i="1" dirty="0"/>
              <a:t>.</a:t>
            </a:r>
            <a:endParaRPr lang="it-IT" sz="2400" i="1" dirty="0"/>
          </a:p>
          <a:p>
            <a:pPr algn="just"/>
            <a:r>
              <a:rPr lang="it-IT" sz="2400" b="1" u="sng" dirty="0"/>
              <a:t>NEGOZI CON EFFETTI OBBLIGATORI</a:t>
            </a:r>
            <a:r>
              <a:rPr lang="it-IT" sz="2400" dirty="0"/>
              <a:t>: costituiscono o estinguono un’obbligazione. </a:t>
            </a:r>
            <a:r>
              <a:rPr lang="it-IT" sz="2400" b="1" dirty="0"/>
              <a:t>Contratti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endParaRPr lang="it-IT" sz="2400" dirty="0"/>
          </a:p>
          <a:p>
            <a:pPr algn="just"/>
            <a:r>
              <a:rPr lang="it-IT" sz="2400" u="sng" dirty="0"/>
              <a:t>NEGOZI </a:t>
            </a:r>
            <a:r>
              <a:rPr lang="it-IT" sz="2400" i="1" u="sng" dirty="0"/>
              <a:t>INTER VIVOS</a:t>
            </a:r>
            <a:r>
              <a:rPr lang="it-IT" sz="2400" dirty="0"/>
              <a:t>: destinati a produrre effetti durante la vita dei loro autori</a:t>
            </a:r>
          </a:p>
          <a:p>
            <a:pPr algn="just"/>
            <a:r>
              <a:rPr lang="it-IT" sz="2400" u="sng" dirty="0"/>
              <a:t>NEGOZI </a:t>
            </a:r>
            <a:r>
              <a:rPr lang="it-IT" sz="2400" i="1" u="sng" dirty="0"/>
              <a:t>MORTIS CAUSA</a:t>
            </a:r>
            <a:r>
              <a:rPr lang="it-IT" sz="2400" dirty="0"/>
              <a:t>: destinati a produrre effetti dopo la morte del loro autore. Revocabili fino alla morte.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169090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CCDF90-DBA4-4848-9BC5-73F9AC22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ELEMENTI ESSENZIALI</a:t>
            </a:r>
            <a:br>
              <a:rPr lang="it-IT" dirty="0"/>
            </a:br>
            <a:r>
              <a:rPr lang="it-IT" dirty="0"/>
              <a:t>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852835-15A0-0E43-B52A-93A48BD6C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1) </a:t>
            </a:r>
            <a:r>
              <a:rPr lang="it-IT" sz="3200" b="1" dirty="0"/>
              <a:t>SOGGETTI</a:t>
            </a:r>
            <a:r>
              <a:rPr lang="it-IT" sz="3200" dirty="0"/>
              <a:t> dotati di capacità d’agire</a:t>
            </a:r>
            <a:br>
              <a:rPr lang="it-IT" sz="3200" dirty="0"/>
            </a:br>
            <a:endParaRPr lang="it-IT" sz="3200" dirty="0"/>
          </a:p>
          <a:p>
            <a:r>
              <a:rPr lang="it-IT" sz="3200" dirty="0"/>
              <a:t>2) </a:t>
            </a:r>
            <a:r>
              <a:rPr lang="it-IT" sz="3200" b="1" dirty="0"/>
              <a:t>VOLONTA’ MANIFESTATA </a:t>
            </a:r>
            <a:r>
              <a:rPr lang="it-IT" sz="3200" dirty="0"/>
              <a:t>espressamente o tacitamente</a:t>
            </a:r>
            <a:br>
              <a:rPr lang="it-IT" sz="3200" dirty="0"/>
            </a:br>
            <a:endParaRPr lang="it-IT" sz="3200" dirty="0"/>
          </a:p>
          <a:p>
            <a:r>
              <a:rPr lang="it-IT" sz="3200" dirty="0"/>
              <a:t>3) </a:t>
            </a:r>
            <a:r>
              <a:rPr lang="it-IT" sz="3200" b="1" dirty="0"/>
              <a:t>FORMA e/o CAUSA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1095068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FBD23A-DCA3-1D4F-9BC4-62140187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SOGGETTI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A8F31A-F2CA-5A4C-92AF-E8C7AB666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9103"/>
            <a:ext cx="8596668" cy="4412259"/>
          </a:xfrm>
        </p:spPr>
        <p:txBody>
          <a:bodyPr/>
          <a:lstStyle/>
          <a:p>
            <a:endParaRPr lang="it-IT" sz="2800" b="1" dirty="0"/>
          </a:p>
          <a:p>
            <a:r>
              <a:rPr lang="it-IT" sz="2800" b="1" dirty="0"/>
              <a:t>NEGOZI UNILATERALI </a:t>
            </a:r>
            <a:r>
              <a:rPr lang="it-IT" sz="2800" dirty="0"/>
              <a:t>(es. testamento)</a:t>
            </a:r>
          </a:p>
          <a:p>
            <a:endParaRPr lang="it-IT" sz="2800" dirty="0"/>
          </a:p>
          <a:p>
            <a:r>
              <a:rPr lang="it-IT" sz="2800" dirty="0"/>
              <a:t>NEGOZI </a:t>
            </a:r>
            <a:r>
              <a:rPr lang="it-IT" sz="2800" b="1" dirty="0"/>
              <a:t>BILATERALI </a:t>
            </a:r>
            <a:r>
              <a:rPr lang="it-IT" sz="2800" dirty="0"/>
              <a:t>(es. contratto di compravendita)</a:t>
            </a:r>
          </a:p>
          <a:p>
            <a:pPr marL="0" indent="0">
              <a:buNone/>
            </a:pPr>
            <a:r>
              <a:rPr lang="it-IT" sz="2800" b="1" dirty="0"/>
              <a:t>   </a:t>
            </a:r>
            <a:endParaRPr lang="it-IT" sz="2800" dirty="0"/>
          </a:p>
          <a:p>
            <a:r>
              <a:rPr lang="it-IT" sz="2800" b="1" dirty="0"/>
              <a:t>NEGOZI PLURILATERALI</a:t>
            </a:r>
            <a:r>
              <a:rPr lang="it-IT" sz="2800" dirty="0"/>
              <a:t> (es. contratto di società)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9839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0C8D79-6FE3-9C4F-B94A-2628D234F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/>
          <a:lstStyle/>
          <a:p>
            <a:pPr algn="ctr"/>
            <a:r>
              <a:rPr lang="it-IT" dirty="0"/>
              <a:t>NEGOZI FORMALI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240FAC-4023-DD4F-AF4F-6D9ACB83C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7876"/>
            <a:ext cx="9764110" cy="511853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I negozi del più antico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 erano in numero molto limitato e quasi tutti formali e solenni. Lo schema dell'atto è rigidamente predeterminato: le parti possono solo includere i dati del negozio concreto, per il resto devono seguire le forme prescritte a pena di nullità.</a:t>
            </a:r>
          </a:p>
          <a:p>
            <a:pPr algn="just"/>
            <a:r>
              <a:rPr lang="it-IT" sz="2800" dirty="0"/>
              <a:t>L'iniziativa viene solitamente assunta da chi si avvantaggia del negozio. </a:t>
            </a:r>
          </a:p>
          <a:p>
            <a:pPr algn="just"/>
            <a:r>
              <a:rPr lang="it-IT" sz="2800" u="sng" dirty="0"/>
              <a:t>Se non è rispettata la forma, gli effetti non si producono, ma vale anche il reciproco: se essa è rispettata, gli effetti si realizzano comunque, anche se eventualmente mancasse la volontà.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49393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0CA99C-66E6-AB48-97CB-AEAB0629E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19807"/>
          </a:xfrm>
        </p:spPr>
        <p:txBody>
          <a:bodyPr/>
          <a:lstStyle/>
          <a:p>
            <a:pPr algn="ctr"/>
            <a:r>
              <a:rPr lang="it-IT" b="1" u="sng" dirty="0"/>
              <a:t>NEGOZI FORMALI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554DA9-5DBA-504A-B7BF-984E677B5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4303"/>
            <a:ext cx="9444128" cy="5412828"/>
          </a:xfrm>
        </p:spPr>
        <p:txBody>
          <a:bodyPr>
            <a:normAutofit fontScale="92500" lnSpcReduction="10000"/>
          </a:bodyPr>
          <a:lstStyle/>
          <a:p>
            <a:r>
              <a:rPr lang="it-IT" sz="3200" u="sng" dirty="0"/>
              <a:t>1)</a:t>
            </a:r>
            <a:r>
              <a:rPr lang="it-IT" sz="3200" i="1" u="sng" dirty="0"/>
              <a:t> GESTA PER AES ET LIBRAM</a:t>
            </a:r>
            <a:r>
              <a:rPr lang="it-IT" sz="3200" dirty="0"/>
              <a:t>: atti compiuti con il bronzo e la bilancia (retta dal </a:t>
            </a:r>
            <a:r>
              <a:rPr lang="it-IT" sz="3200" i="1" dirty="0" err="1"/>
              <a:t>libripens</a:t>
            </a:r>
            <a:r>
              <a:rPr lang="it-IT" sz="3200" dirty="0"/>
              <a:t>), alla presenza di cinque testimoni, cittadini romani maschi puberi.</a:t>
            </a:r>
          </a:p>
          <a:p>
            <a:pPr lvl="2"/>
            <a:r>
              <a:rPr lang="it-IT" sz="3200" i="1" dirty="0"/>
              <a:t>a) NEXUM</a:t>
            </a:r>
            <a:r>
              <a:rPr lang="it-IT" sz="3200" dirty="0"/>
              <a:t>: antico mutuo</a:t>
            </a:r>
          </a:p>
          <a:p>
            <a:pPr lvl="2"/>
            <a:r>
              <a:rPr lang="it-IT" sz="3200" i="1" dirty="0"/>
              <a:t>b) SOLUTIO PER AES ET LIBRAM</a:t>
            </a:r>
            <a:r>
              <a:rPr lang="it-IT" sz="3200" dirty="0"/>
              <a:t>: atto di liberazione dal </a:t>
            </a:r>
            <a:r>
              <a:rPr lang="it-IT" sz="3200" i="1" dirty="0" err="1"/>
              <a:t>nexum</a:t>
            </a:r>
            <a:endParaRPr lang="it-IT" sz="3200" dirty="0"/>
          </a:p>
          <a:p>
            <a:pPr lvl="2"/>
            <a:r>
              <a:rPr lang="it-IT" sz="3200" i="1" dirty="0"/>
              <a:t>c) MANCIPATIO</a:t>
            </a:r>
          </a:p>
          <a:p>
            <a:r>
              <a:rPr lang="it-IT" sz="3200" u="sng" dirty="0"/>
              <a:t>2)</a:t>
            </a:r>
            <a:r>
              <a:rPr lang="it-IT" sz="3200" i="1" u="sng" dirty="0"/>
              <a:t> IN IURE CESSIO</a:t>
            </a:r>
            <a:br>
              <a:rPr lang="it-IT" sz="3200" dirty="0"/>
            </a:br>
            <a:endParaRPr lang="it-IT" sz="3200" dirty="0"/>
          </a:p>
          <a:p>
            <a:r>
              <a:rPr lang="it-IT" sz="3200" u="sng" dirty="0"/>
              <a:t>3)</a:t>
            </a:r>
            <a:r>
              <a:rPr lang="it-IT" sz="3200" i="1" u="sng" dirty="0"/>
              <a:t> SPONSIO/</a:t>
            </a:r>
            <a:r>
              <a:rPr lang="it-IT" sz="3200" i="1" u="sng" dirty="0" err="1"/>
              <a:t>stipulatio</a:t>
            </a:r>
            <a:endParaRPr lang="it-IT" sz="3200" dirty="0"/>
          </a:p>
          <a:p>
            <a:pPr lvl="1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3261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Sfaccettatura</Template>
  <TotalTime>2406</TotalTime>
  <Words>1594</Words>
  <Application>Microsoft Macintosh PowerPoint</Application>
  <PresentationFormat>Widescreen</PresentationFormat>
  <Paragraphs>169</Paragraphs>
  <Slides>34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38" baseType="lpstr">
      <vt:lpstr>Arial</vt:lpstr>
      <vt:lpstr>Trebuchet MS</vt:lpstr>
      <vt:lpstr>Wingdings 3</vt:lpstr>
      <vt:lpstr>Sfaccettatura</vt:lpstr>
      <vt:lpstr>FATTI E NEGOZI GIURIDICI</vt:lpstr>
      <vt:lpstr>Presentazione standard di PowerPoint</vt:lpstr>
      <vt:lpstr>NEGOZIO GIURIDICO</vt:lpstr>
      <vt:lpstr>NEGOZIO GIURIDICO</vt:lpstr>
      <vt:lpstr>EFFETTI DEI NEGOZI GIURIDICI </vt:lpstr>
      <vt:lpstr>ELEMENTI ESSENZIALI DEL NEGOZIO GIURIDICO </vt:lpstr>
      <vt:lpstr>SOGGETTI</vt:lpstr>
      <vt:lpstr>NEGOZI FORMALI</vt:lpstr>
      <vt:lpstr>NEGOZI FORMALI</vt:lpstr>
      <vt:lpstr>MANCIPATIO </vt:lpstr>
      <vt:lpstr>MANCIPATIO</vt:lpstr>
      <vt:lpstr>Mancipatio come imaginaria venditio </vt:lpstr>
      <vt:lpstr>CAUSA NELLA MANCIPATIO</vt:lpstr>
      <vt:lpstr>NEGOZI NON FORMALI</vt:lpstr>
      <vt:lpstr>CAUSA </vt:lpstr>
      <vt:lpstr>CAUSA</vt:lpstr>
      <vt:lpstr>INVALIDITA’</vt:lpstr>
      <vt:lpstr>IL DIRITTO ROMANO  NON CONOSCE L’ANNULLABILITA’</vt:lpstr>
      <vt:lpstr>INTERPRETAZIONE DEL NEGOZIO GIURIDICO </vt:lpstr>
      <vt:lpstr>INTERPRETAZIONE OGGETTIVA</vt:lpstr>
      <vt:lpstr>DIVERGENZA TRA VOLONTA’  E SUA MANIFESTAZIONE </vt:lpstr>
      <vt:lpstr>VIZI DELLA VOLONTA’ </vt:lpstr>
      <vt:lpstr>ERRORE</vt:lpstr>
      <vt:lpstr>REQUISITI DI RILEVANZA DELL’ERRORE</vt:lpstr>
      <vt:lpstr>REQUISITI DI RILEVANZA DELL’ERRORE</vt:lpstr>
      <vt:lpstr>DOLUS (RAGGIRO) </vt:lpstr>
      <vt:lpstr>ACTIO DE DOLO MALO</vt:lpstr>
      <vt:lpstr>METUS (VIOLENZA MORALE ) </vt:lpstr>
      <vt:lpstr>STRUMENTI CONTRO IL METUS</vt:lpstr>
      <vt:lpstr>ELEMENTI ACCIDENTALI  DEL NEGOZIO GIURIDICO </vt:lpstr>
      <vt:lpstr>CONDIZIONE</vt:lpstr>
      <vt:lpstr>CONDIZIONI IMPROPRIE</vt:lpstr>
      <vt:lpstr>TERMINE </vt:lpstr>
      <vt:lpstr>ONERE o MODUS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FATTI E NEGOZI GIURIDICI</dc:title>
  <dc:creator>Utente di Microsoft Office</dc:creator>
  <cp:lastModifiedBy>Utente di Microsoft Office</cp:lastModifiedBy>
  <cp:revision>26</cp:revision>
  <dcterms:created xsi:type="dcterms:W3CDTF">2018-10-29T17:43:33Z</dcterms:created>
  <dcterms:modified xsi:type="dcterms:W3CDTF">2018-11-09T14:32:40Z</dcterms:modified>
</cp:coreProperties>
</file>