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61" r:id="rId5"/>
    <p:sldId id="259" r:id="rId6"/>
    <p:sldId id="262" r:id="rId7"/>
    <p:sldId id="263" r:id="rId8"/>
    <p:sldId id="276" r:id="rId9"/>
    <p:sldId id="277" r:id="rId10"/>
    <p:sldId id="278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1AFCE6-F92C-A04B-B07E-11919526E2F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6000" dirty="0"/>
              <a:t>SUCCESSIONI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1C90A03-9061-7147-8CD8-A5FD1B4A4E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0448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18B9B9-9F7D-F549-B923-B9D56EFEB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MADRE-FIGLIO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F94A47-FC22-F34F-B48C-5AB905BB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39615"/>
            <a:ext cx="10131425" cy="4677102"/>
          </a:xfrm>
        </p:spPr>
        <p:txBody>
          <a:bodyPr>
            <a:normAutofit/>
          </a:bodyPr>
          <a:lstStyle/>
          <a:p>
            <a:pPr algn="just"/>
            <a:r>
              <a:rPr lang="it-IT" sz="2800" u="sng" dirty="0"/>
              <a:t>Senatoconsulto Tertulliano </a:t>
            </a:r>
            <a:r>
              <a:rPr lang="it-IT" sz="2800" dirty="0"/>
              <a:t>(sotto Adriano): dispone che la madre con </a:t>
            </a:r>
            <a:r>
              <a:rPr lang="it-IT" sz="2800" i="1" dirty="0" err="1"/>
              <a:t>ius</a:t>
            </a:r>
            <a:r>
              <a:rPr lang="it-IT" sz="2800" i="1" dirty="0"/>
              <a:t> </a:t>
            </a:r>
            <a:r>
              <a:rPr lang="it-IT" sz="2800" i="1" dirty="0" err="1"/>
              <a:t>liberorum</a:t>
            </a:r>
            <a:r>
              <a:rPr lang="it-IT" sz="2800" dirty="0"/>
              <a:t> possa succedere ai figli maschi.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u="sng" dirty="0"/>
              <a:t>Senatoconsulto </a:t>
            </a:r>
            <a:r>
              <a:rPr lang="it-IT" sz="2800" u="sng" dirty="0" err="1"/>
              <a:t>Orfiziano</a:t>
            </a:r>
            <a:r>
              <a:rPr lang="it-IT" sz="2800" dirty="0"/>
              <a:t> (178 d.C.): prevede che il figlio possa succedere alla madre.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018174081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9E802E-BC1B-FB45-8297-C0A7F42D1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41739"/>
            <a:ext cx="10131425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SUCCESSIONE LEGITTIMA PRETORIA:</a:t>
            </a:r>
            <a:br>
              <a:rPr lang="it-IT" dirty="0"/>
            </a:br>
            <a:r>
              <a:rPr lang="it-IT" b="1" i="1" u="sng" dirty="0"/>
              <a:t>BONORUM POSSESSIO SINE TABULIS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B4AE6A-E1FB-D342-9F84-81A27CFD1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671145"/>
            <a:ext cx="10392102" cy="4729655"/>
          </a:xfrm>
        </p:spPr>
        <p:txBody>
          <a:bodyPr/>
          <a:lstStyle/>
          <a:p>
            <a:pPr marL="0" indent="0" algn="just">
              <a:buNone/>
            </a:pPr>
            <a:r>
              <a:rPr lang="it-IT" sz="2400" b="1" dirty="0"/>
              <a:t>4 CLASSI DI SUCCESSIBILI (NON </a:t>
            </a:r>
            <a:r>
              <a:rPr lang="it-IT" sz="2400" b="1" i="1" dirty="0"/>
              <a:t>HEREDES </a:t>
            </a:r>
            <a:r>
              <a:rPr lang="it-IT" sz="2400" b="1" dirty="0"/>
              <a:t>MA </a:t>
            </a:r>
            <a:r>
              <a:rPr lang="it-IT" sz="2400" b="1" i="1" dirty="0"/>
              <a:t>POSSESSORES</a:t>
            </a:r>
            <a:r>
              <a:rPr lang="it-IT" sz="2400" b="1" dirty="0"/>
              <a:t> DELL’EREDITA’):</a:t>
            </a:r>
          </a:p>
          <a:p>
            <a:pPr algn="just"/>
            <a:r>
              <a:rPr lang="it-IT" sz="2400" dirty="0"/>
              <a:t>1) </a:t>
            </a:r>
            <a:r>
              <a:rPr lang="it-IT" sz="2400" i="1" u="sng" dirty="0"/>
              <a:t>LIBERI</a:t>
            </a:r>
            <a:r>
              <a:rPr lang="it-IT" sz="2400" i="1" dirty="0"/>
              <a:t>: </a:t>
            </a:r>
            <a:r>
              <a:rPr lang="it-IT" sz="2400" dirty="0"/>
              <a:t>I figli (</a:t>
            </a:r>
            <a:r>
              <a:rPr lang="it-IT" sz="2400" i="1" dirty="0"/>
              <a:t>sui </a:t>
            </a:r>
            <a:r>
              <a:rPr lang="it-IT" sz="2400" dirty="0"/>
              <a:t>e </a:t>
            </a:r>
            <a:r>
              <a:rPr lang="it-IT" sz="2400" i="1" dirty="0"/>
              <a:t>emancipati</a:t>
            </a:r>
            <a:r>
              <a:rPr lang="it-IT" sz="2400" dirty="0"/>
              <a:t>, questi ultimi, però, solo se figli naturali e previa </a:t>
            </a:r>
            <a:r>
              <a:rPr lang="it-IT" sz="2400" i="1" dirty="0"/>
              <a:t>COLLATIO</a:t>
            </a:r>
            <a:r>
              <a:rPr lang="it-IT" sz="2400" dirty="0"/>
              <a:t>)</a:t>
            </a:r>
          </a:p>
          <a:p>
            <a:pPr algn="just"/>
            <a:r>
              <a:rPr lang="it-IT" sz="2400" dirty="0"/>
              <a:t>2) </a:t>
            </a:r>
            <a:r>
              <a:rPr lang="it-IT" sz="2400" i="1" u="sng" dirty="0"/>
              <a:t>LEGITIMI </a:t>
            </a:r>
            <a:r>
              <a:rPr lang="it-IT" sz="2400" dirty="0"/>
              <a:t>(gli </a:t>
            </a:r>
            <a:r>
              <a:rPr lang="it-IT" sz="2400" i="1" dirty="0" err="1"/>
              <a:t>heredes</a:t>
            </a:r>
            <a:r>
              <a:rPr lang="it-IT" sz="2400" i="1" dirty="0"/>
              <a:t> </a:t>
            </a:r>
            <a:r>
              <a:rPr lang="it-IT" sz="2400" i="1" dirty="0" err="1"/>
              <a:t>legitimi</a:t>
            </a:r>
            <a:r>
              <a:rPr lang="it-IT" sz="2400" dirty="0"/>
              <a:t>, ovvero coloro che erano già riconosciuti eredi per il </a:t>
            </a:r>
            <a:r>
              <a:rPr lang="it-IT" sz="2400" i="1" dirty="0" err="1"/>
              <a:t>ius</a:t>
            </a:r>
            <a:r>
              <a:rPr lang="it-IT" sz="2400" i="1" dirty="0"/>
              <a:t> civile</a:t>
            </a:r>
            <a:r>
              <a:rPr lang="it-IT" sz="2400" dirty="0"/>
              <a:t>)</a:t>
            </a:r>
          </a:p>
          <a:p>
            <a:pPr algn="just"/>
            <a:r>
              <a:rPr lang="it-IT" sz="2400" dirty="0"/>
              <a:t>3) </a:t>
            </a:r>
            <a:r>
              <a:rPr lang="it-IT" sz="2400" i="1" u="sng" dirty="0"/>
              <a:t>COGNATI</a:t>
            </a:r>
            <a:r>
              <a:rPr lang="it-IT" sz="2400" u="sng" dirty="0"/>
              <a:t> </a:t>
            </a:r>
            <a:r>
              <a:rPr lang="it-IT" sz="2400" dirty="0"/>
              <a:t>(tutti i parenti di sangue sia in linea maschile sia in linea femminile)</a:t>
            </a:r>
          </a:p>
          <a:p>
            <a:pPr algn="just"/>
            <a:r>
              <a:rPr lang="it-IT" sz="2400" dirty="0"/>
              <a:t>4) </a:t>
            </a:r>
            <a:r>
              <a:rPr lang="it-IT" sz="2400" i="1" u="sng" dirty="0"/>
              <a:t>VIR ET UXOR </a:t>
            </a:r>
            <a:r>
              <a:rPr lang="it-IT" sz="2400" dirty="0"/>
              <a:t>(moglie e marito; ci si riferiva ai matrimoni </a:t>
            </a:r>
            <a:r>
              <a:rPr lang="it-IT" sz="2400" i="1" dirty="0"/>
              <a:t>sine </a:t>
            </a:r>
            <a:r>
              <a:rPr lang="it-IT" sz="2400" i="1" dirty="0" err="1"/>
              <a:t>manu</a:t>
            </a:r>
            <a:r>
              <a:rPr lang="it-IT" sz="2400" dirty="0"/>
              <a:t>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6786903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93104E-4A07-6148-9148-CAC4A3021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36332"/>
            <a:ext cx="10131425" cy="1229709"/>
          </a:xfrm>
        </p:spPr>
        <p:txBody>
          <a:bodyPr/>
          <a:lstStyle/>
          <a:p>
            <a:pPr algn="ctr"/>
            <a:r>
              <a:rPr lang="it-IT" b="1" dirty="0"/>
              <a:t>SUCCESSIONE TESTAMENTARIA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1C51CA-F526-774D-A41C-579A07364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23697"/>
            <a:ext cx="10131425" cy="5023944"/>
          </a:xfrm>
        </p:spPr>
        <p:txBody>
          <a:bodyPr/>
          <a:lstStyle/>
          <a:p>
            <a:pPr algn="just"/>
            <a:r>
              <a:rPr lang="it-IT" sz="2800" dirty="0"/>
              <a:t>Il testamento è un negozio unilaterale, </a:t>
            </a:r>
            <a:r>
              <a:rPr lang="it-IT" sz="2800" i="1" dirty="0" err="1"/>
              <a:t>mortis</a:t>
            </a:r>
            <a:r>
              <a:rPr lang="it-IT" sz="2800" i="1" dirty="0"/>
              <a:t> causa,</a:t>
            </a:r>
            <a:r>
              <a:rPr lang="it-IT" sz="2800" dirty="0"/>
              <a:t> personalissimo.</a:t>
            </a:r>
          </a:p>
          <a:p>
            <a:pPr algn="just"/>
            <a:r>
              <a:rPr lang="it-IT" sz="2800" dirty="0"/>
              <a:t>Il testatore deve necessariamente essere titolare non solo della capacità giuridica ma anche di quella d’agire), </a:t>
            </a:r>
          </a:p>
          <a:p>
            <a:pPr algn="just"/>
            <a:r>
              <a:rPr lang="it-IT" sz="2800" dirty="0"/>
              <a:t>Il testamento può contenere varie disposizioni (legati, manomissioni, nomina di tutore, fedecommessi), ma non può prescindere da un’istituzione di erede: </a:t>
            </a:r>
            <a:r>
              <a:rPr lang="it-IT" sz="2800" b="1" i="1" u="sng" dirty="0" err="1"/>
              <a:t>Heredis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institutio</a:t>
            </a:r>
            <a:r>
              <a:rPr lang="it-IT" sz="2800" b="1" i="1" u="sng" dirty="0"/>
              <a:t> est caput et </a:t>
            </a:r>
            <a:r>
              <a:rPr lang="it-IT" sz="2800" b="1" i="1" u="sng" dirty="0" err="1"/>
              <a:t>fundamentum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totius</a:t>
            </a:r>
            <a:r>
              <a:rPr lang="it-IT" sz="2800" b="1" i="1" u="sng" dirty="0"/>
              <a:t> testamenti.</a:t>
            </a:r>
            <a:endParaRPr lang="it-IT" sz="2800" b="1" u="sng" dirty="0"/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2456461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18372F-9C24-D24F-B0BF-5B49A05C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TIPI DI TESTAMENTO CIVILE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D32CBD-7B73-2940-A0E6-D783A4F11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321795"/>
          </a:xfrm>
        </p:spPr>
        <p:txBody>
          <a:bodyPr>
            <a:normAutofit/>
          </a:bodyPr>
          <a:lstStyle/>
          <a:p>
            <a:r>
              <a:rPr lang="it-IT" sz="3200" dirty="0"/>
              <a:t>1) </a:t>
            </a:r>
            <a:r>
              <a:rPr lang="it-IT" sz="3200" i="1" dirty="0"/>
              <a:t>TESTAMENTUM CALATIS COMITIIS</a:t>
            </a:r>
            <a:r>
              <a:rPr lang="it-IT" sz="3200" dirty="0"/>
              <a:t>: orale, davanti ai comizi curiati;</a:t>
            </a:r>
          </a:p>
          <a:p>
            <a:r>
              <a:rPr lang="it-IT" sz="3200" dirty="0"/>
              <a:t>2) </a:t>
            </a:r>
            <a:r>
              <a:rPr lang="it-IT" sz="3200" i="1" dirty="0"/>
              <a:t>TESTAMENTUM IN PROCINCTU</a:t>
            </a:r>
            <a:r>
              <a:rPr lang="it-IT" sz="3200" dirty="0"/>
              <a:t>: orale, davanti all’esercito schierato;</a:t>
            </a:r>
          </a:p>
          <a:p>
            <a:r>
              <a:rPr lang="it-IT" sz="3200" dirty="0"/>
              <a:t>3) </a:t>
            </a:r>
            <a:r>
              <a:rPr lang="it-IT" sz="3200" i="1" dirty="0"/>
              <a:t>MANCIPATIO FAMILIAE</a:t>
            </a:r>
            <a:r>
              <a:rPr lang="it-IT" sz="3200" dirty="0"/>
              <a:t> che diventa poi il </a:t>
            </a:r>
            <a:r>
              <a:rPr lang="it-IT" sz="3200" i="1" u="sng" dirty="0"/>
              <a:t>TESTAMENTUM PER AES ET LIBRAM</a:t>
            </a:r>
            <a:endParaRPr lang="it-IT" sz="3200" dirty="0"/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106988916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47C581-4293-394D-BC5A-DC5E06293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TESTAMENTO PRETORIO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255FA9-987A-4C4D-8339-EB407EBE4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3200" i="1" dirty="0" err="1"/>
              <a:t>Tabulae</a:t>
            </a:r>
            <a:r>
              <a:rPr lang="it-IT" sz="3200" i="1" dirty="0"/>
              <a:t> </a:t>
            </a:r>
            <a:r>
              <a:rPr lang="it-IT" sz="3200" dirty="0"/>
              <a:t>scritte munite di 7 sigilli (</a:t>
            </a:r>
            <a:r>
              <a:rPr lang="it-IT" sz="3200" i="1" dirty="0" err="1"/>
              <a:t>familiae</a:t>
            </a:r>
            <a:r>
              <a:rPr lang="it-IT" sz="3200" i="1" dirty="0"/>
              <a:t> </a:t>
            </a:r>
            <a:r>
              <a:rPr lang="it-IT" sz="3200" i="1" dirty="0" err="1"/>
              <a:t>emptor</a:t>
            </a:r>
            <a:r>
              <a:rPr lang="it-IT" sz="3200" i="1" dirty="0"/>
              <a:t>, </a:t>
            </a:r>
            <a:r>
              <a:rPr lang="it-IT" sz="3200" i="1" dirty="0" err="1"/>
              <a:t>libripens</a:t>
            </a:r>
            <a:r>
              <a:rPr lang="it-IT" sz="3200" dirty="0"/>
              <a:t> e 5 testimoni puberi romani) e della sottoscrizione del testatore. </a:t>
            </a:r>
          </a:p>
          <a:p>
            <a:pPr marL="0" indent="0">
              <a:buNone/>
            </a:pPr>
            <a:r>
              <a:rPr lang="it-IT" sz="3200" dirty="0"/>
              <a:t>Atto scritto </a:t>
            </a:r>
            <a:r>
              <a:rPr lang="it-IT" sz="3200" i="1" dirty="0"/>
              <a:t>ad </a:t>
            </a:r>
            <a:r>
              <a:rPr lang="it-IT" sz="3200" i="1" dirty="0" err="1"/>
              <a:t>substantiam</a:t>
            </a:r>
            <a:r>
              <a:rPr lang="it-IT" sz="3200" dirty="0"/>
              <a:t>.</a:t>
            </a:r>
            <a:endParaRPr lang="it-IT" sz="3200" i="1" dirty="0"/>
          </a:p>
          <a:p>
            <a:pPr marL="0" indent="0">
              <a:buNone/>
            </a:pPr>
            <a:r>
              <a:rPr lang="it-IT" sz="3200" dirty="0"/>
              <a:t>Permette di chiedere la </a:t>
            </a:r>
            <a:r>
              <a:rPr lang="it-IT" sz="3200" i="1" dirty="0"/>
              <a:t>BONORUM POSSESSIO SECUNDUM TABULAS </a:t>
            </a:r>
            <a:endParaRPr lang="it-IT" sz="3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5506898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A12A35-748E-6D44-A1EF-DEA0B569E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945931"/>
          </a:xfrm>
        </p:spPr>
        <p:txBody>
          <a:bodyPr/>
          <a:lstStyle/>
          <a:p>
            <a:pPr algn="ctr"/>
            <a:r>
              <a:rPr lang="it-IT" dirty="0"/>
              <a:t>SUCCESSIONE NECESSARIA FORMALE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BB47BE-B13B-BB43-AACE-F78E14C5F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49821"/>
            <a:ext cx="10131425" cy="5008179"/>
          </a:xfrm>
        </p:spPr>
        <p:txBody>
          <a:bodyPr>
            <a:noAutofit/>
          </a:bodyPr>
          <a:lstStyle/>
          <a:p>
            <a:pPr algn="just"/>
            <a:r>
              <a:rPr lang="it-IT" sz="2800" b="1" i="1" u="sng" dirty="0"/>
              <a:t>Sui </a:t>
            </a:r>
            <a:r>
              <a:rPr lang="it-IT" sz="2800" b="1" i="1" u="sng" dirty="0" err="1"/>
              <a:t>heredes</a:t>
            </a:r>
            <a:r>
              <a:rPr lang="it-IT" sz="2800" b="1" i="1" u="sng" dirty="0"/>
              <a:t> aut </a:t>
            </a:r>
            <a:r>
              <a:rPr lang="it-IT" sz="2800" b="1" i="1" u="sng" dirty="0" err="1"/>
              <a:t>instituendi</a:t>
            </a:r>
            <a:r>
              <a:rPr lang="it-IT" sz="2800" b="1" i="1" u="sng" dirty="0"/>
              <a:t> </a:t>
            </a:r>
            <a:r>
              <a:rPr lang="it-IT" sz="2800" b="1" i="1" u="sng" dirty="0" err="1"/>
              <a:t>sunt</a:t>
            </a:r>
            <a:r>
              <a:rPr lang="it-IT" sz="2800" b="1" i="1" u="sng" dirty="0"/>
              <a:t> aut </a:t>
            </a:r>
            <a:r>
              <a:rPr lang="it-IT" sz="2800" b="1" i="1" u="sng" dirty="0" err="1"/>
              <a:t>exheredandi</a:t>
            </a:r>
            <a:endParaRPr lang="it-IT" sz="2800" b="1" u="sng" dirty="0"/>
          </a:p>
          <a:p>
            <a:pPr algn="just"/>
            <a:r>
              <a:rPr lang="it-IT" sz="2800" dirty="0"/>
              <a:t>La </a:t>
            </a:r>
            <a:r>
              <a:rPr lang="it-IT" sz="2800" i="1" dirty="0" err="1"/>
              <a:t>praeteritio</a:t>
            </a:r>
            <a:r>
              <a:rPr lang="it-IT" sz="2800" i="1" dirty="0"/>
              <a:t> </a:t>
            </a:r>
            <a:r>
              <a:rPr lang="it-IT" sz="2800" dirty="0"/>
              <a:t>di un </a:t>
            </a:r>
            <a:r>
              <a:rPr lang="it-IT" sz="2800" i="1" dirty="0" err="1"/>
              <a:t>suus</a:t>
            </a:r>
            <a:r>
              <a:rPr lang="it-IT" sz="2800" i="1" dirty="0"/>
              <a:t>  </a:t>
            </a:r>
            <a:r>
              <a:rPr lang="it-IT" sz="2800" dirty="0"/>
              <a:t>comporta l’invalidità totale del testamento: si passa alla successione intestata.</a:t>
            </a:r>
          </a:p>
          <a:p>
            <a:pPr algn="just"/>
            <a:r>
              <a:rPr lang="it-IT" sz="2800" dirty="0"/>
              <a:t>La </a:t>
            </a:r>
            <a:r>
              <a:rPr lang="it-IT" sz="2800" i="1" dirty="0" err="1"/>
              <a:t>praeteritio</a:t>
            </a:r>
            <a:r>
              <a:rPr lang="it-IT" sz="2800" dirty="0"/>
              <a:t> dei </a:t>
            </a:r>
            <a:r>
              <a:rPr lang="it-IT" sz="2800" i="1" dirty="0" err="1"/>
              <a:t>ceteri</a:t>
            </a:r>
            <a:r>
              <a:rPr lang="it-IT" sz="2800" i="1" dirty="0"/>
              <a:t> sui</a:t>
            </a:r>
            <a:r>
              <a:rPr lang="it-IT" sz="2800" dirty="0"/>
              <a:t> comporta l’invalidità parziale: concorrono all’eredità insieme ai chiamati.</a:t>
            </a:r>
          </a:p>
          <a:p>
            <a:pPr algn="just"/>
            <a:r>
              <a:rPr lang="it-IT" sz="2800" dirty="0"/>
              <a:t>Ai </a:t>
            </a:r>
            <a:r>
              <a:rPr lang="it-IT" sz="2800" i="1" dirty="0"/>
              <a:t>liberi </a:t>
            </a:r>
            <a:r>
              <a:rPr lang="it-IT" sz="2800" i="1" dirty="0" err="1"/>
              <a:t>praeteriti</a:t>
            </a:r>
            <a:r>
              <a:rPr lang="it-IT" sz="2800" i="1" dirty="0"/>
              <a:t> </a:t>
            </a:r>
            <a:r>
              <a:rPr lang="it-IT" sz="2800" dirty="0"/>
              <a:t>il pretore concede la </a:t>
            </a:r>
            <a:r>
              <a:rPr lang="it-IT" sz="2800" i="1" dirty="0" err="1"/>
              <a:t>bonorum</a:t>
            </a:r>
            <a:r>
              <a:rPr lang="it-IT" sz="2800" i="1" dirty="0"/>
              <a:t> </a:t>
            </a:r>
            <a:r>
              <a:rPr lang="it-IT" sz="2800" i="1" dirty="0" err="1"/>
              <a:t>possessio</a:t>
            </a:r>
            <a:r>
              <a:rPr lang="it-IT" sz="2800" i="1" dirty="0"/>
              <a:t> contra </a:t>
            </a:r>
            <a:r>
              <a:rPr lang="it-IT" sz="2800" i="1" dirty="0" err="1"/>
              <a:t>tabulas</a:t>
            </a:r>
            <a:r>
              <a:rPr lang="it-IT" sz="2800" i="1" dirty="0"/>
              <a:t> </a:t>
            </a:r>
            <a:r>
              <a:rPr lang="it-IT" sz="2800" dirty="0"/>
              <a:t>nella misura della quota ad ognuno spettante per diritto pretorio intestato.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15923082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9F410-8660-B64F-8107-3BCD9D72A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SUCCESSIONE NECESSARIA MATERIALE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D724F1-C231-E64C-8041-2BA872F30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44415"/>
            <a:ext cx="10131425" cy="5065986"/>
          </a:xfrm>
        </p:spPr>
        <p:txBody>
          <a:bodyPr/>
          <a:lstStyle/>
          <a:p>
            <a:pPr algn="just"/>
            <a:r>
              <a:rPr lang="it-IT" sz="2800" b="1" i="1" u="sng" dirty="0"/>
              <a:t>QUERELA INOFFICIOSI TESTAMENTI</a:t>
            </a:r>
            <a:r>
              <a:rPr lang="it-IT" sz="2800" i="1" dirty="0"/>
              <a:t> </a:t>
            </a:r>
            <a:r>
              <a:rPr lang="it-IT" sz="2800" dirty="0"/>
              <a:t>(reclamo contro il testamento impietoso) esercitata contro gli eredi testamentari dai parenti più stretti (figli, genitori, fratelli e sorelle del defunto), non beneficiati o non beneficiati in modo adeguato, cioè con la </a:t>
            </a:r>
            <a:r>
              <a:rPr lang="it-IT" sz="2800" i="1" dirty="0"/>
              <a:t>PORTIO DEBITA</a:t>
            </a:r>
            <a:r>
              <a:rPr lang="it-IT" sz="2800" dirty="0"/>
              <a:t>: almeno ¼ della quota che sarebbe loro spettata </a:t>
            </a:r>
            <a:r>
              <a:rPr lang="it-IT" sz="2800" i="1" dirty="0"/>
              <a:t>ab intestato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9383962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AEB623-9D18-7246-8986-764B55642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36331"/>
            <a:ext cx="10131425" cy="924910"/>
          </a:xfrm>
        </p:spPr>
        <p:txBody>
          <a:bodyPr/>
          <a:lstStyle/>
          <a:p>
            <a:pPr algn="ctr"/>
            <a:r>
              <a:rPr lang="it-IT" dirty="0"/>
              <a:t>LEGATI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7D24FA0-2B24-4C46-8487-D6C96D6C9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44718"/>
            <a:ext cx="10131425" cy="5801710"/>
          </a:xfrm>
        </p:spPr>
        <p:txBody>
          <a:bodyPr>
            <a:noAutofit/>
          </a:bodyPr>
          <a:lstStyle/>
          <a:p>
            <a:pPr algn="just"/>
            <a:r>
              <a:rPr lang="it-IT" sz="3200" dirty="0"/>
              <a:t>Nelle XII Tavole si legge: </a:t>
            </a:r>
            <a:r>
              <a:rPr lang="it-IT" sz="3200" i="1" dirty="0"/>
              <a:t>UTI LEGASSIT SUAE REI ITA IUS ESTO </a:t>
            </a:r>
            <a:r>
              <a:rPr lang="it-IT" sz="3200" dirty="0"/>
              <a:t>= come abbia legato le sue cose, così sia legge.</a:t>
            </a:r>
          </a:p>
          <a:p>
            <a:pPr algn="just"/>
            <a:endParaRPr lang="it-IT" sz="3200" dirty="0"/>
          </a:p>
          <a:p>
            <a:pPr algn="just"/>
            <a:r>
              <a:rPr lang="it-IT" sz="3200" dirty="0"/>
              <a:t>Il legato può essere definito come una DISPOSIZIONE TESTAMENTARIA ACCESSORIA, FORMALE, con cui il testatore conferiva un singolo bene o più singoli beni a un soggetto, a titolo di liberalità.</a:t>
            </a:r>
          </a:p>
          <a:p>
            <a:pPr algn="just"/>
            <a:r>
              <a:rPr lang="it-IT" sz="3200" dirty="0"/>
              <a:t>.</a:t>
            </a:r>
            <a:br>
              <a:rPr lang="it-IT" sz="3200" dirty="0"/>
            </a:br>
            <a:endParaRPr lang="it-IT" sz="3200" dirty="0"/>
          </a:p>
          <a:p>
            <a:pPr algn="just"/>
            <a:endParaRPr lang="it-IT" sz="3200" dirty="0"/>
          </a:p>
          <a:p>
            <a:pPr algn="just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72149260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48E15D-811E-8E4F-B08D-4A1FD7D23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41738"/>
            <a:ext cx="10131425" cy="1072055"/>
          </a:xfrm>
        </p:spPr>
        <p:txBody>
          <a:bodyPr/>
          <a:lstStyle/>
          <a:p>
            <a:pPr algn="ctr"/>
            <a:r>
              <a:rPr lang="it-IT" dirty="0"/>
              <a:t>4 </a:t>
            </a:r>
            <a:r>
              <a:rPr lang="it-IT" i="1" dirty="0"/>
              <a:t>GENERA LEGATORUM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601458-1F61-5D4E-A76E-E90A963392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208" y="1217156"/>
            <a:ext cx="10131425" cy="6024471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1) </a:t>
            </a:r>
            <a:r>
              <a:rPr lang="it-IT" sz="2800" i="1" u="sng" dirty="0"/>
              <a:t>PER VINDICATIONEM</a:t>
            </a:r>
            <a:r>
              <a:rPr lang="it-IT" sz="2800" dirty="0"/>
              <a:t>: effetti reali, il legatario è tutelato con una</a:t>
            </a:r>
            <a:r>
              <a:rPr lang="it-IT" sz="2800" i="1" dirty="0"/>
              <a:t> </a:t>
            </a:r>
            <a:r>
              <a:rPr lang="it-IT" sz="2800" i="1" dirty="0" err="1"/>
              <a:t>vindicatio</a:t>
            </a:r>
            <a:r>
              <a:rPr lang="it-IT" sz="2800" dirty="0"/>
              <a:t>.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2) </a:t>
            </a:r>
            <a:r>
              <a:rPr lang="it-IT" sz="2800" i="1" dirty="0"/>
              <a:t>PER PRAECEPTIONEM</a:t>
            </a:r>
            <a:r>
              <a:rPr lang="it-IT" sz="2800" dirty="0"/>
              <a:t>: effetti reali, a favore di un coerede.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3) </a:t>
            </a:r>
            <a:r>
              <a:rPr lang="it-IT" sz="2800" i="1" u="sng" dirty="0"/>
              <a:t>PER DAMNATIONEM</a:t>
            </a:r>
            <a:r>
              <a:rPr lang="it-IT" sz="2800" dirty="0"/>
              <a:t>: effetti obbligatori; il mancato adempimento della prestazione dovuta da parte dell’erede era sanzionato con l’</a:t>
            </a:r>
            <a:r>
              <a:rPr lang="it-IT" sz="2800" i="1" dirty="0" err="1"/>
              <a:t>actio</a:t>
            </a:r>
            <a:r>
              <a:rPr lang="it-IT" sz="2800" i="1" dirty="0"/>
              <a:t> testamenti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4) </a:t>
            </a:r>
            <a:r>
              <a:rPr lang="it-IT" sz="2800" i="1" dirty="0"/>
              <a:t>SINENDI MODO</a:t>
            </a:r>
            <a:r>
              <a:rPr lang="it-IT" sz="2800" dirty="0"/>
              <a:t>: effetti obbligatori.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5833347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C39165-BA36-5944-850A-2E1D5E413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114097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legato </a:t>
            </a:r>
            <a:r>
              <a:rPr lang="it-IT" i="1" dirty="0"/>
              <a:t>per </a:t>
            </a:r>
            <a:r>
              <a:rPr lang="it-IT" i="1" dirty="0" err="1"/>
              <a:t>vindicationem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178EB0-36BD-5141-8B2F-2BEECBDD7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376855"/>
            <a:ext cx="10131425" cy="5297214"/>
          </a:xfrm>
        </p:spPr>
        <p:txBody>
          <a:bodyPr>
            <a:normAutofit/>
          </a:bodyPr>
          <a:lstStyle/>
          <a:p>
            <a:pPr algn="just"/>
            <a:r>
              <a:rPr lang="it-IT" sz="3200" i="1" dirty="0" err="1"/>
              <a:t>Titio</a:t>
            </a:r>
            <a:r>
              <a:rPr lang="it-IT" sz="3200" i="1" dirty="0"/>
              <a:t> </a:t>
            </a:r>
            <a:r>
              <a:rPr lang="it-IT" sz="3200" i="1" dirty="0" err="1"/>
              <a:t>fundum</a:t>
            </a:r>
            <a:r>
              <a:rPr lang="it-IT" sz="3200" i="1" dirty="0"/>
              <a:t> </a:t>
            </a:r>
            <a:r>
              <a:rPr lang="it-IT" sz="3200" i="1" dirty="0" err="1"/>
              <a:t>Cornelianum</a:t>
            </a:r>
            <a:r>
              <a:rPr lang="it-IT" sz="3200" i="1" dirty="0"/>
              <a:t> </a:t>
            </a:r>
            <a:r>
              <a:rPr lang="it-IT" sz="3200" b="1" i="1" dirty="0"/>
              <a:t>do lego</a:t>
            </a:r>
            <a:r>
              <a:rPr lang="it-IT" sz="3200" dirty="0"/>
              <a:t> (</a:t>
            </a:r>
            <a:r>
              <a:rPr lang="it-IT" sz="3200" b="1" dirty="0"/>
              <a:t>do e lego</a:t>
            </a:r>
            <a:r>
              <a:rPr lang="it-IT" sz="3200" dirty="0"/>
              <a:t> a Tizio il fondo Corneliano)</a:t>
            </a:r>
          </a:p>
          <a:p>
            <a:pPr algn="just"/>
            <a:r>
              <a:rPr lang="it-IT" sz="3200" dirty="0"/>
              <a:t>Al testatore si richiede di essere </a:t>
            </a:r>
            <a:r>
              <a:rPr lang="it-IT" sz="3200" i="1" dirty="0"/>
              <a:t>dominus ex iure </a:t>
            </a:r>
            <a:r>
              <a:rPr lang="it-IT" sz="3200" i="1" dirty="0" err="1"/>
              <a:t>Quiritium</a:t>
            </a:r>
            <a:r>
              <a:rPr lang="it-IT" sz="3200" i="1" dirty="0"/>
              <a:t> </a:t>
            </a:r>
            <a:r>
              <a:rPr lang="it-IT" sz="3200" dirty="0"/>
              <a:t>della cosa legata nel momento del testamento e in quello della morte, se la cosa è una </a:t>
            </a:r>
            <a:r>
              <a:rPr lang="it-IT" sz="3200" i="1" dirty="0" err="1"/>
              <a:t>species</a:t>
            </a:r>
            <a:r>
              <a:rPr lang="it-IT" sz="3200" dirty="0"/>
              <a:t>; solo nel momento della morte se la cosa è di genere.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83113382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E3179F-6736-4246-AE0C-FF074D399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15615"/>
            <a:ext cx="10131425" cy="1418896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La trasmissione di posizioni giuridiche soggettive attive e/o passive può essere: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FB85AD-D783-BE44-B6C0-6E01A89BF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14097"/>
            <a:ext cx="10528738" cy="66583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i="1" dirty="0"/>
              <a:t>Inter </a:t>
            </a:r>
            <a:r>
              <a:rPr lang="it-IT" sz="2800" i="1" dirty="0" err="1"/>
              <a:t>vivos</a:t>
            </a:r>
            <a:r>
              <a:rPr lang="it-IT" sz="2800" dirty="0"/>
              <a:t>: dipende da un negozio giuridico avente efficacia durante la vita delle parti. </a:t>
            </a:r>
          </a:p>
          <a:p>
            <a:pPr marL="0" indent="0" algn="just">
              <a:buNone/>
            </a:pPr>
            <a:r>
              <a:rPr lang="it-IT" sz="2800" i="1" dirty="0" err="1"/>
              <a:t>Mortis</a:t>
            </a:r>
            <a:r>
              <a:rPr lang="it-IT" sz="2800" i="1" dirty="0"/>
              <a:t> causa</a:t>
            </a:r>
            <a:r>
              <a:rPr lang="it-IT" sz="2800" dirty="0"/>
              <a:t>: dipende dalla morte del titolare delle posizioni giuridiche che si trasmettono</a:t>
            </a:r>
          </a:p>
          <a:p>
            <a:pPr marL="0" indent="0" algn="just">
              <a:buNone/>
            </a:pPr>
            <a:endParaRPr lang="it-IT" sz="2800" u="sng" dirty="0"/>
          </a:p>
          <a:p>
            <a:pPr marL="0" indent="0" algn="just">
              <a:buNone/>
            </a:pPr>
            <a:r>
              <a:rPr lang="it-IT" sz="2800" u="sng" dirty="0"/>
              <a:t> A titolo universale</a:t>
            </a:r>
            <a:r>
              <a:rPr lang="it-IT" sz="2800" dirty="0"/>
              <a:t>: si subentra, per intero o per una quota, in un complesso unitariamente considerato e non necessariamente definito di posizioni giuridiche trasmissibili.</a:t>
            </a:r>
          </a:p>
          <a:p>
            <a:pPr marL="0" indent="0" algn="just">
              <a:buNone/>
            </a:pPr>
            <a:r>
              <a:rPr lang="it-IT" sz="2800" u="sng" dirty="0"/>
              <a:t> A titolo particolare</a:t>
            </a:r>
            <a:r>
              <a:rPr lang="it-IT" sz="2800" dirty="0"/>
              <a:t>: si subentra, per intero o per una quota, in singole determinate posizioni giuridiche trasmissibili.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049845707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EB5B13-CA35-D341-91A1-0068F3EA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legato </a:t>
            </a:r>
            <a:r>
              <a:rPr lang="it-IT" i="1" dirty="0"/>
              <a:t>per </a:t>
            </a:r>
            <a:r>
              <a:rPr lang="it-IT" i="1" dirty="0" err="1"/>
              <a:t>praeceptionem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A81E4E-2AAA-614B-8277-49EDC6AFF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/>
              <a:t>L’erede Tizio prenda prima lo schiavo Stico</a:t>
            </a:r>
            <a:r>
              <a:rPr lang="it-IT" sz="2800" dirty="0"/>
              <a:t>. </a:t>
            </a:r>
          </a:p>
          <a:p>
            <a:pPr algn="just"/>
            <a:r>
              <a:rPr lang="it-IT" sz="2800" dirty="0"/>
              <a:t>Esso serviva ad assegnare un bene determinato ad uno fra più coeredi, il quale lo poteva prendere prima della divisione, aggiungendolo alla sua quota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77015670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6872A2-0A10-6749-9634-2DD061A41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legato </a:t>
            </a:r>
            <a:r>
              <a:rPr lang="it-IT" i="1" dirty="0"/>
              <a:t>per </a:t>
            </a:r>
            <a:r>
              <a:rPr lang="it-IT" i="1" dirty="0" err="1"/>
              <a:t>damnationem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FF62C1-52D2-DC45-B7A8-2BAC87310F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3200" i="1" dirty="0" err="1"/>
              <a:t>Heres</a:t>
            </a:r>
            <a:r>
              <a:rPr lang="it-IT" sz="3200" i="1" dirty="0"/>
              <a:t> </a:t>
            </a:r>
            <a:r>
              <a:rPr lang="it-IT" sz="3200" i="1" dirty="0" err="1"/>
              <a:t>meus</a:t>
            </a:r>
            <a:r>
              <a:rPr lang="it-IT" sz="3200" i="1" dirty="0"/>
              <a:t> </a:t>
            </a:r>
            <a:r>
              <a:rPr lang="it-IT" sz="3200" i="1" dirty="0" err="1"/>
              <a:t>Titio</a:t>
            </a:r>
            <a:r>
              <a:rPr lang="it-IT" sz="3200" i="1" dirty="0"/>
              <a:t> </a:t>
            </a:r>
            <a:r>
              <a:rPr lang="it-IT" sz="3200" i="1" dirty="0" err="1"/>
              <a:t>Stichum</a:t>
            </a:r>
            <a:r>
              <a:rPr lang="it-IT" sz="3200" i="1" dirty="0"/>
              <a:t> </a:t>
            </a:r>
            <a:r>
              <a:rPr lang="it-IT" sz="3200" i="1" dirty="0" err="1"/>
              <a:t>servum</a:t>
            </a:r>
            <a:r>
              <a:rPr lang="it-IT" sz="3200" i="1" dirty="0"/>
              <a:t> </a:t>
            </a:r>
            <a:r>
              <a:rPr lang="it-IT" sz="3200" i="1" dirty="0" err="1"/>
              <a:t>meum</a:t>
            </a:r>
            <a:r>
              <a:rPr lang="it-IT" sz="3200" i="1" dirty="0"/>
              <a:t> dare </a:t>
            </a:r>
            <a:r>
              <a:rPr lang="it-IT" sz="3200" b="1" i="1" dirty="0" err="1"/>
              <a:t>damnas</a:t>
            </a:r>
            <a:r>
              <a:rPr lang="it-IT" sz="3200" b="1" i="1" dirty="0"/>
              <a:t> esto</a:t>
            </a:r>
            <a:r>
              <a:rPr lang="it-IT" sz="3200" i="1" dirty="0"/>
              <a:t> </a:t>
            </a:r>
            <a:r>
              <a:rPr lang="it-IT" sz="3200" dirty="0"/>
              <a:t>(il mio erede </a:t>
            </a:r>
            <a:r>
              <a:rPr lang="it-IT" sz="3200" b="1" dirty="0"/>
              <a:t>sia obbligato</a:t>
            </a:r>
            <a:r>
              <a:rPr lang="it-IT" sz="3200" dirty="0"/>
              <a:t>  a dare il mio schiavo Stico a Tizio).</a:t>
            </a:r>
          </a:p>
          <a:p>
            <a:pPr algn="just"/>
            <a:endParaRPr lang="it-IT" sz="3200" dirty="0"/>
          </a:p>
          <a:p>
            <a:pPr algn="just"/>
            <a:r>
              <a:rPr lang="it-IT" sz="3200" dirty="0"/>
              <a:t>E’ quello che richiede meno requisiti per essere valido</a:t>
            </a:r>
          </a:p>
          <a:p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6826768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79512B-1C0F-9749-8D86-E3BA6C81B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/>
              <a:t>legatum</a:t>
            </a:r>
            <a:r>
              <a:rPr lang="it-IT" i="1" dirty="0"/>
              <a:t> </a:t>
            </a:r>
            <a:r>
              <a:rPr lang="it-IT" i="1" dirty="0" err="1"/>
              <a:t>sinendi</a:t>
            </a:r>
            <a:r>
              <a:rPr lang="it-IT" i="1" dirty="0"/>
              <a:t> modo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730AA2-4057-8C4F-8675-2756CD580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b="1" dirty="0"/>
              <a:t>il mio erede sia obbligato a permettere che Tizio prenda e tenga per </a:t>
            </a:r>
            <a:r>
              <a:rPr lang="it-IT" sz="2800" b="1" dirty="0" err="1"/>
              <a:t>sè</a:t>
            </a:r>
            <a:r>
              <a:rPr lang="it-IT" sz="2800" b="1" dirty="0"/>
              <a:t> lo schiavo Stico </a:t>
            </a:r>
          </a:p>
          <a:p>
            <a:pPr algn="just"/>
            <a:r>
              <a:rPr lang="it-IT" sz="2800" dirty="0"/>
              <a:t>Obbligava l’erede semplicemente a PERMETTERE al legatario di prendere il bene che ne era oggetto. </a:t>
            </a:r>
          </a:p>
          <a:p>
            <a:pPr algn="just"/>
            <a:r>
              <a:rPr lang="it-IT" sz="2800" dirty="0"/>
              <a:t>Potevano esserne oggetto beni di proprietà dell’ereditando o dell’erede, non di un terzo.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7526921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67D35C-4643-B944-B1AC-03B3011E3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114562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SUCCESSIONE A TITOLO UNIVERSALE </a:t>
            </a:r>
            <a:r>
              <a:rPr lang="it-IT" i="1" dirty="0"/>
              <a:t>inter </a:t>
            </a:r>
            <a:r>
              <a:rPr lang="it-IT" i="1" dirty="0" err="1"/>
              <a:t>vivos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887D09F-A2C4-464A-B1C4-2C924EC3E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66041"/>
            <a:ext cx="10131425" cy="49713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In diritto romano esistono dei casi di successione a titolo universale </a:t>
            </a:r>
            <a:r>
              <a:rPr lang="it-IT" sz="3600" i="1" dirty="0"/>
              <a:t>inter </a:t>
            </a:r>
            <a:r>
              <a:rPr lang="it-IT" sz="3600" i="1" dirty="0" err="1"/>
              <a:t>vivos</a:t>
            </a:r>
            <a:r>
              <a:rPr lang="it-IT" sz="3600" i="1" dirty="0"/>
              <a:t>.</a:t>
            </a:r>
          </a:p>
          <a:p>
            <a:pPr marL="0" indent="0">
              <a:buNone/>
            </a:pPr>
            <a:r>
              <a:rPr lang="it-IT" sz="3600" i="1" dirty="0"/>
              <a:t> </a:t>
            </a:r>
            <a:r>
              <a:rPr lang="it-IT" sz="3600" dirty="0"/>
              <a:t>Per </a:t>
            </a:r>
            <a:r>
              <a:rPr lang="it-IT" sz="3600" i="1" dirty="0" err="1"/>
              <a:t>ius</a:t>
            </a:r>
            <a:r>
              <a:rPr lang="it-IT" sz="3600" i="1" dirty="0"/>
              <a:t> civile </a:t>
            </a:r>
            <a:r>
              <a:rPr lang="it-IT" sz="3600" i="1" dirty="0" err="1"/>
              <a:t>adrogatio</a:t>
            </a:r>
            <a:r>
              <a:rPr lang="it-IT" sz="3600" dirty="0"/>
              <a:t> e </a:t>
            </a:r>
            <a:r>
              <a:rPr lang="it-IT" sz="3600" i="1" dirty="0" err="1"/>
              <a:t>conventio</a:t>
            </a:r>
            <a:r>
              <a:rPr lang="it-IT" sz="3600" i="1" dirty="0"/>
              <a:t> in </a:t>
            </a:r>
            <a:r>
              <a:rPr lang="it-IT" sz="3600" i="1" dirty="0" err="1"/>
              <a:t>manu</a:t>
            </a:r>
            <a:r>
              <a:rPr lang="it-IT" sz="3600" dirty="0"/>
              <a:t>, ma solo per le posizioni attive; </a:t>
            </a:r>
          </a:p>
          <a:p>
            <a:pPr marL="0" indent="0">
              <a:buNone/>
            </a:pPr>
            <a:r>
              <a:rPr lang="it-IT" sz="3600" dirty="0"/>
              <a:t>Per </a:t>
            </a:r>
            <a:r>
              <a:rPr lang="it-IT" sz="3600" i="1" dirty="0" err="1"/>
              <a:t>ius</a:t>
            </a:r>
            <a:r>
              <a:rPr lang="it-IT" sz="3600" i="1" dirty="0"/>
              <a:t> </a:t>
            </a:r>
            <a:r>
              <a:rPr lang="it-IT" sz="3600" i="1" dirty="0" err="1"/>
              <a:t>praetorium</a:t>
            </a:r>
            <a:r>
              <a:rPr lang="it-IT" sz="3600" dirty="0"/>
              <a:t> la </a:t>
            </a:r>
            <a:r>
              <a:rPr lang="it-IT" sz="3600" i="1" dirty="0" err="1"/>
              <a:t>bonorum</a:t>
            </a:r>
            <a:r>
              <a:rPr lang="it-IT" sz="3600" i="1" dirty="0"/>
              <a:t> </a:t>
            </a:r>
            <a:r>
              <a:rPr lang="it-IT" sz="3600" i="1" dirty="0" err="1"/>
              <a:t>venditio</a:t>
            </a:r>
            <a:r>
              <a:rPr lang="it-IT" sz="3600" i="1" dirty="0"/>
              <a:t>.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Oggi non è possibile.</a:t>
            </a:r>
          </a:p>
          <a:p>
            <a:endParaRPr lang="it-IT" sz="3600" dirty="0"/>
          </a:p>
        </p:txBody>
      </p:sp>
    </p:spTree>
    <p:extLst>
      <p:ext uri="{BB962C8B-B14F-4D97-AF65-F5344CB8AC3E}">
        <p14:creationId xmlns:p14="http://schemas.microsoft.com/office/powerpoint/2010/main" val="4181682572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94D056-9722-4044-8EBB-0EF4EEAED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SUCCESSIONE A TITOLO UNIVERSALE </a:t>
            </a:r>
            <a:r>
              <a:rPr lang="it-IT" i="1" dirty="0" err="1"/>
              <a:t>mortis</a:t>
            </a:r>
            <a:r>
              <a:rPr lang="it-IT" i="1" dirty="0"/>
              <a:t> causa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E9E6C1-73DE-9144-B804-107ADD9FFC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713187"/>
            <a:ext cx="10131425" cy="49819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800" dirty="0"/>
              <a:t>Successione alla persona del </a:t>
            </a:r>
            <a:r>
              <a:rPr lang="it-IT" sz="2800" i="1" dirty="0"/>
              <a:t>de </a:t>
            </a:r>
            <a:r>
              <a:rPr lang="it-IT" sz="2800" i="1" dirty="0" err="1"/>
              <a:t>cuius</a:t>
            </a:r>
            <a:r>
              <a:rPr lang="it-IT" sz="2800" dirty="0"/>
              <a:t> in ogni suo diritto patrimoniale: reale (proprietà, servitù, pegno; non l’usufrutto), crediti, ma anche debiti. </a:t>
            </a:r>
          </a:p>
          <a:p>
            <a:pPr marL="0" indent="0" algn="just">
              <a:buNone/>
            </a:pPr>
            <a:r>
              <a:rPr lang="it-IT" sz="2800" dirty="0"/>
              <a:t>Il patrimonio del dante causa si fonde con quello dell’avente causa: in caso di </a:t>
            </a:r>
            <a:r>
              <a:rPr lang="it-IT" sz="2800" i="1" dirty="0" err="1"/>
              <a:t>hereditas</a:t>
            </a:r>
            <a:r>
              <a:rPr lang="it-IT" sz="2800" i="1" dirty="0"/>
              <a:t> </a:t>
            </a:r>
            <a:r>
              <a:rPr lang="it-IT" sz="2800" i="1" dirty="0" err="1"/>
              <a:t>damnosa</a:t>
            </a:r>
            <a:r>
              <a:rPr lang="it-IT" sz="2800" i="1" dirty="0"/>
              <a:t> </a:t>
            </a:r>
            <a:r>
              <a:rPr lang="it-IT" sz="2800" dirty="0"/>
              <a:t>si risponde </a:t>
            </a:r>
            <a:r>
              <a:rPr lang="it-IT" sz="2800" i="1" dirty="0"/>
              <a:t>ultra </a:t>
            </a:r>
            <a:r>
              <a:rPr lang="it-IT" sz="2800" i="1" dirty="0" err="1"/>
              <a:t>vires</a:t>
            </a:r>
            <a:r>
              <a:rPr lang="it-IT" sz="2800" dirty="0"/>
              <a:t> </a:t>
            </a:r>
            <a:r>
              <a:rPr lang="it-IT" sz="2800" i="1" dirty="0" err="1"/>
              <a:t>hereditatis</a:t>
            </a:r>
            <a:r>
              <a:rPr lang="it-IT" sz="2800" i="1" dirty="0"/>
              <a:t> </a:t>
            </a:r>
            <a:r>
              <a:rPr lang="it-IT" sz="2800" dirty="0"/>
              <a:t>(Giustiniano introduce il </a:t>
            </a:r>
            <a:r>
              <a:rPr lang="it-IT" sz="2800" i="1" dirty="0" err="1"/>
              <a:t>beneficium</a:t>
            </a:r>
            <a:r>
              <a:rPr lang="it-IT" sz="2800" i="1" dirty="0"/>
              <a:t> </a:t>
            </a:r>
            <a:r>
              <a:rPr lang="it-IT" sz="2800" i="1" dirty="0" err="1"/>
              <a:t>inventarii</a:t>
            </a:r>
            <a:r>
              <a:rPr lang="it-IT" sz="2800" dirty="0"/>
              <a:t>).</a:t>
            </a:r>
          </a:p>
          <a:p>
            <a:pPr marL="0" indent="0" algn="just">
              <a:buNone/>
            </a:pPr>
            <a:endParaRPr lang="it-IT" sz="2800" dirty="0"/>
          </a:p>
          <a:p>
            <a:pPr algn="just"/>
            <a:r>
              <a:rPr lang="it-IT" sz="2800" i="1" dirty="0"/>
              <a:t>HEREDITAS</a:t>
            </a:r>
            <a:r>
              <a:rPr lang="it-IT" sz="2800" dirty="0"/>
              <a:t> per il diritto civile</a:t>
            </a:r>
          </a:p>
          <a:p>
            <a:pPr algn="just"/>
            <a:r>
              <a:rPr lang="it-IT" sz="2800" i="1" dirty="0"/>
              <a:t>BONORUM POSSESSIO </a:t>
            </a:r>
            <a:r>
              <a:rPr lang="it-IT" sz="2800" dirty="0"/>
              <a:t>per il diritto pretorio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12315139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A02CA5-94FC-A443-8184-85BDBC01B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u="sng" dirty="0"/>
              <a:t>a SUCCESSIONE titolo particolare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CBA78D-1C98-6041-8D11-3BC691B38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34511"/>
            <a:ext cx="10131425" cy="4256690"/>
          </a:xfrm>
        </p:spPr>
        <p:txBody>
          <a:bodyPr>
            <a:normAutofit fontScale="92500" lnSpcReduction="10000"/>
          </a:bodyPr>
          <a:lstStyle/>
          <a:p>
            <a:endParaRPr lang="it-IT" sz="3200" i="1" u="sng" dirty="0"/>
          </a:p>
          <a:p>
            <a:endParaRPr lang="it-IT" sz="3200" i="1" u="sng" dirty="0"/>
          </a:p>
          <a:p>
            <a:r>
              <a:rPr lang="it-IT" sz="3200" i="1" u="sng" dirty="0"/>
              <a:t>INTER VIVOS: </a:t>
            </a:r>
            <a:r>
              <a:rPr lang="it-IT" sz="3200" i="1" u="sng" dirty="0" err="1"/>
              <a:t>mancipatio</a:t>
            </a:r>
            <a:r>
              <a:rPr lang="it-IT" sz="3200" u="sng" dirty="0"/>
              <a:t>, </a:t>
            </a:r>
            <a:r>
              <a:rPr lang="it-IT" sz="3200" i="1" u="sng" dirty="0"/>
              <a:t>in iure </a:t>
            </a:r>
            <a:r>
              <a:rPr lang="it-IT" sz="3200" i="1" u="sng" dirty="0" err="1"/>
              <a:t>cessio</a:t>
            </a:r>
            <a:r>
              <a:rPr lang="it-IT" sz="3200" i="1" u="sng" dirty="0"/>
              <a:t>, </a:t>
            </a:r>
            <a:r>
              <a:rPr lang="it-IT" sz="3200" i="1" u="sng" dirty="0" err="1"/>
              <a:t>traditio</a:t>
            </a:r>
            <a:endParaRPr lang="it-IT" sz="3200" dirty="0"/>
          </a:p>
          <a:p>
            <a:pPr marL="0" indent="0">
              <a:buNone/>
            </a:pPr>
            <a:br>
              <a:rPr lang="it-IT" sz="3200" dirty="0"/>
            </a:br>
            <a:endParaRPr lang="it-IT" sz="3200" dirty="0"/>
          </a:p>
          <a:p>
            <a:r>
              <a:rPr lang="it-IT" sz="3200" i="1" u="sng" dirty="0"/>
              <a:t>MORTIS CAUSA</a:t>
            </a:r>
            <a:r>
              <a:rPr lang="it-IT" sz="3200" u="sng" dirty="0"/>
              <a:t>: legati e fedecommessi</a:t>
            </a:r>
            <a:endParaRPr lang="it-IT" sz="3200" dirty="0"/>
          </a:p>
          <a:p>
            <a:pPr marL="0" indent="0">
              <a:buNone/>
            </a:pPr>
            <a:br>
              <a:rPr lang="it-IT" sz="3200" dirty="0"/>
            </a:br>
            <a:endParaRPr lang="it-IT" sz="3200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857406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341E4-EED3-B345-93B1-24B6BD214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 err="1"/>
              <a:t>delatio</a:t>
            </a:r>
            <a:r>
              <a:rPr lang="it-IT" i="1" dirty="0"/>
              <a:t> </a:t>
            </a:r>
            <a:r>
              <a:rPr lang="it-IT" dirty="0"/>
              <a:t>= offerta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DD8CA6-13AB-B145-9328-DD80F389A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39310"/>
            <a:ext cx="10131425" cy="4939862"/>
          </a:xfrm>
        </p:spPr>
        <p:txBody>
          <a:bodyPr/>
          <a:lstStyle/>
          <a:p>
            <a:r>
              <a:rPr lang="it-IT" sz="2800" dirty="0"/>
              <a:t>La chiamata alla successione </a:t>
            </a:r>
            <a:r>
              <a:rPr lang="it-IT" sz="2800" i="1" dirty="0" err="1"/>
              <a:t>mortis</a:t>
            </a:r>
            <a:r>
              <a:rPr lang="it-IT" sz="2800" i="1" dirty="0"/>
              <a:t> causa</a:t>
            </a:r>
            <a:r>
              <a:rPr lang="it-IT" sz="2800" dirty="0"/>
              <a:t>, detta</a:t>
            </a:r>
            <a:r>
              <a:rPr lang="it-IT" sz="2800" i="1" dirty="0"/>
              <a:t> </a:t>
            </a:r>
            <a:r>
              <a:rPr lang="it-IT" sz="2800" i="1" dirty="0" err="1"/>
              <a:t>delatio</a:t>
            </a:r>
            <a:r>
              <a:rPr lang="it-IT" sz="2800" i="1" dirty="0"/>
              <a:t> </a:t>
            </a:r>
            <a:r>
              <a:rPr lang="it-IT" sz="2800" dirty="0"/>
              <a:t>= offerta, poteva essere:</a:t>
            </a:r>
          </a:p>
          <a:p>
            <a:r>
              <a:rPr lang="it-IT" sz="2800" dirty="0"/>
              <a:t>A. TESTAMENTARIA (in forza di un valido testamento) o</a:t>
            </a:r>
          </a:p>
          <a:p>
            <a:r>
              <a:rPr lang="it-IT" sz="2800" dirty="0"/>
              <a:t>B. LEGITTIMA  </a:t>
            </a:r>
            <a:r>
              <a:rPr lang="it-IT" sz="2800" i="1" dirty="0"/>
              <a:t>(AB INTESTATO): </a:t>
            </a:r>
            <a:r>
              <a:rPr lang="it-IT" sz="2800" dirty="0"/>
              <a:t>sulla base della legge; </a:t>
            </a:r>
            <a:r>
              <a:rPr lang="it-IT" sz="2800" i="1" dirty="0" err="1"/>
              <a:t>intestatus</a:t>
            </a:r>
            <a:r>
              <a:rPr lang="it-IT" sz="2800" i="1" dirty="0"/>
              <a:t> </a:t>
            </a:r>
            <a:r>
              <a:rPr lang="it-IT" sz="2800" dirty="0"/>
              <a:t>è colui che è morto senza testamento.</a:t>
            </a:r>
          </a:p>
          <a:p>
            <a:r>
              <a:rPr lang="it-IT" sz="2800" i="1" dirty="0"/>
              <a:t>Nemo pro parte </a:t>
            </a:r>
            <a:r>
              <a:rPr lang="it-IT" sz="2800" i="1" dirty="0" err="1"/>
              <a:t>intestatus</a:t>
            </a:r>
            <a:r>
              <a:rPr lang="it-IT" sz="2800" i="1" dirty="0"/>
              <a:t> pro parte </a:t>
            </a:r>
            <a:r>
              <a:rPr lang="it-IT" sz="2800" i="1" dirty="0" err="1"/>
              <a:t>testatus</a:t>
            </a:r>
            <a:r>
              <a:rPr lang="it-IT" sz="2800" i="1" dirty="0"/>
              <a:t> decedere </a:t>
            </a:r>
            <a:r>
              <a:rPr lang="it-IT" sz="2800" i="1" dirty="0" err="1"/>
              <a:t>potest</a:t>
            </a:r>
            <a:r>
              <a:rPr lang="it-IT" sz="2800" i="1" dirty="0"/>
              <a:t>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49803665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CB8ED2-D482-034D-BC20-3484924FF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b="1" dirty="0"/>
              <a:t>SUCCESSIONE LEGITTIMA CIVILE</a:t>
            </a:r>
            <a:br>
              <a:rPr lang="it-IT" b="1" dirty="0"/>
            </a:br>
            <a:r>
              <a:rPr lang="it-IT" b="1" dirty="0"/>
              <a:t>(</a:t>
            </a:r>
            <a:r>
              <a:rPr lang="it-IT" b="1" i="1" dirty="0"/>
              <a:t>AB INTESTATO</a:t>
            </a:r>
            <a:r>
              <a:rPr lang="it-IT" b="1" dirty="0"/>
              <a:t>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42B3A0-DB4F-FB45-ACF1-66EBFC8042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902372"/>
            <a:ext cx="10539247" cy="56440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400" i="1" dirty="0"/>
              <a:t>XII TAVOLE: Si </a:t>
            </a:r>
            <a:r>
              <a:rPr lang="it-IT" sz="2400" i="1" dirty="0" err="1"/>
              <a:t>intestatus</a:t>
            </a:r>
            <a:r>
              <a:rPr lang="it-IT" sz="2400" i="1" dirty="0"/>
              <a:t> </a:t>
            </a:r>
            <a:r>
              <a:rPr lang="it-IT" sz="2400" i="1" dirty="0" err="1"/>
              <a:t>moritur</a:t>
            </a:r>
            <a:r>
              <a:rPr lang="it-IT" sz="2400" i="1" dirty="0"/>
              <a:t> cui </a:t>
            </a:r>
            <a:r>
              <a:rPr lang="it-IT" sz="2400" i="1" dirty="0" err="1"/>
              <a:t>suus</a:t>
            </a:r>
            <a:r>
              <a:rPr lang="it-IT" sz="2400" i="1" dirty="0"/>
              <a:t> </a:t>
            </a:r>
            <a:r>
              <a:rPr lang="it-IT" sz="2400" i="1" dirty="0" err="1"/>
              <a:t>heres</a:t>
            </a:r>
            <a:r>
              <a:rPr lang="it-IT" sz="2400" i="1" dirty="0"/>
              <a:t> </a:t>
            </a:r>
            <a:r>
              <a:rPr lang="it-IT" sz="2400" i="1" dirty="0" err="1"/>
              <a:t>nec</a:t>
            </a:r>
            <a:r>
              <a:rPr lang="it-IT" sz="2400" i="1" dirty="0"/>
              <a:t> </a:t>
            </a:r>
            <a:r>
              <a:rPr lang="it-IT" sz="2400" i="1" dirty="0" err="1"/>
              <a:t>escit</a:t>
            </a:r>
            <a:r>
              <a:rPr lang="it-IT" sz="2400" i="1" dirty="0"/>
              <a:t>, </a:t>
            </a:r>
            <a:r>
              <a:rPr lang="it-IT" sz="2400" i="1" dirty="0" err="1"/>
              <a:t>adgnatus</a:t>
            </a:r>
            <a:r>
              <a:rPr lang="it-IT" sz="2400" i="1" dirty="0"/>
              <a:t> </a:t>
            </a:r>
            <a:r>
              <a:rPr lang="it-IT" sz="2400" i="1" dirty="0" err="1"/>
              <a:t>proximus</a:t>
            </a:r>
            <a:r>
              <a:rPr lang="it-IT" sz="2400" i="1" dirty="0"/>
              <a:t> </a:t>
            </a:r>
            <a:r>
              <a:rPr lang="it-IT" sz="2400" i="1" dirty="0" err="1"/>
              <a:t>familiam</a:t>
            </a:r>
            <a:r>
              <a:rPr lang="it-IT" sz="2400" i="1" dirty="0"/>
              <a:t> </a:t>
            </a:r>
            <a:r>
              <a:rPr lang="it-IT" sz="2400" i="1" dirty="0" err="1"/>
              <a:t>habeto</a:t>
            </a:r>
            <a:r>
              <a:rPr lang="it-IT" sz="2400" i="1" dirty="0"/>
              <a:t>, si </a:t>
            </a:r>
            <a:r>
              <a:rPr lang="it-IT" sz="2400" i="1" dirty="0" err="1"/>
              <a:t>agnatus</a:t>
            </a:r>
            <a:r>
              <a:rPr lang="it-IT" sz="2400" i="1" dirty="0"/>
              <a:t> </a:t>
            </a:r>
            <a:r>
              <a:rPr lang="it-IT" sz="2400" i="1" dirty="0" err="1"/>
              <a:t>nec</a:t>
            </a:r>
            <a:r>
              <a:rPr lang="it-IT" sz="2400" i="1" dirty="0"/>
              <a:t> </a:t>
            </a:r>
            <a:r>
              <a:rPr lang="it-IT" sz="2400" i="1" dirty="0" err="1"/>
              <a:t>escit</a:t>
            </a:r>
            <a:r>
              <a:rPr lang="it-IT" sz="2400" i="1" dirty="0"/>
              <a:t>, </a:t>
            </a:r>
            <a:r>
              <a:rPr lang="it-IT" sz="2400" i="1" dirty="0" err="1"/>
              <a:t>gentiles</a:t>
            </a:r>
            <a:r>
              <a:rPr lang="it-IT" sz="2400" i="1" dirty="0"/>
              <a:t> </a:t>
            </a:r>
            <a:r>
              <a:rPr lang="it-IT" sz="2400" i="1" dirty="0" err="1"/>
              <a:t>familiam</a:t>
            </a:r>
            <a:r>
              <a:rPr lang="it-IT" sz="2400" i="1" dirty="0"/>
              <a:t> </a:t>
            </a:r>
            <a:r>
              <a:rPr lang="it-IT" sz="2400" i="1" dirty="0" err="1"/>
              <a:t>habento</a:t>
            </a:r>
            <a:endParaRPr lang="it-IT" sz="2400" i="1" dirty="0"/>
          </a:p>
          <a:p>
            <a:pPr marL="0" indent="0" algn="just">
              <a:buNone/>
            </a:pPr>
            <a:r>
              <a:rPr lang="it-IT" sz="2400" i="1" dirty="0"/>
              <a:t> </a:t>
            </a:r>
            <a:r>
              <a:rPr lang="it-IT" sz="2400" dirty="0"/>
              <a:t>(</a:t>
            </a:r>
            <a:r>
              <a:rPr lang="it-IT" sz="3200" b="1" dirty="0"/>
              <a:t>se qualcuno muore intestato e non ha un erede suo, l’eredità sia attribuita all’agnato prossimo, se non ha agnati, l’eredità sia attribuita ai </a:t>
            </a:r>
            <a:r>
              <a:rPr lang="it-IT" sz="3200" b="1" i="1" dirty="0" err="1"/>
              <a:t>gentiles</a:t>
            </a:r>
            <a:r>
              <a:rPr lang="it-IT" sz="3200" dirty="0"/>
              <a:t>)</a:t>
            </a:r>
          </a:p>
          <a:p>
            <a:pPr marL="0" indent="0" algn="just">
              <a:buNone/>
            </a:pPr>
            <a:endParaRPr lang="it-IT" sz="2400" dirty="0"/>
          </a:p>
          <a:p>
            <a:pPr algn="just"/>
            <a:r>
              <a:rPr lang="it-IT" sz="2400" dirty="0"/>
              <a:t>1) </a:t>
            </a:r>
            <a:r>
              <a:rPr lang="it-IT" sz="2400" i="1" dirty="0"/>
              <a:t>HEREDES SUI</a:t>
            </a:r>
            <a:endParaRPr lang="it-IT" sz="2400" dirty="0"/>
          </a:p>
          <a:p>
            <a:pPr algn="just"/>
            <a:r>
              <a:rPr lang="it-IT" sz="2400" dirty="0"/>
              <a:t>2) </a:t>
            </a:r>
            <a:r>
              <a:rPr lang="it-IT" sz="2400" i="1" dirty="0"/>
              <a:t>ADGNATUS PROXIMUS</a:t>
            </a:r>
            <a:endParaRPr lang="it-IT" sz="2400" dirty="0"/>
          </a:p>
          <a:p>
            <a:pPr algn="just"/>
            <a:r>
              <a:rPr lang="it-IT" sz="2400" dirty="0"/>
              <a:t>(3) </a:t>
            </a:r>
            <a:r>
              <a:rPr lang="it-IT" sz="2400" i="1" dirty="0"/>
              <a:t>GENTILES)</a:t>
            </a:r>
          </a:p>
          <a:p>
            <a:pPr algn="just"/>
            <a:br>
              <a:rPr lang="it-IT" sz="2400" dirty="0"/>
            </a:br>
            <a:endParaRPr lang="it-IT" sz="2400" dirty="0"/>
          </a:p>
          <a:p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8061981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4AD8BC-DA09-D144-9C14-AB1CBC9CA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357352"/>
            <a:ext cx="10131425" cy="1008993"/>
          </a:xfrm>
        </p:spPr>
        <p:txBody>
          <a:bodyPr>
            <a:normAutofit/>
          </a:bodyPr>
          <a:lstStyle/>
          <a:p>
            <a:r>
              <a:rPr lang="it-IT" dirty="0"/>
              <a:t>1) </a:t>
            </a:r>
            <a:r>
              <a:rPr lang="it-IT" i="1" dirty="0"/>
              <a:t>HEREDES SUI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FD4D89-77B5-5540-9B56-63F913AB0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177160"/>
            <a:ext cx="10131425" cy="5602014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Persone che erano sottoposte alla potestà o alla </a:t>
            </a:r>
            <a:r>
              <a:rPr lang="it-IT" sz="2800" i="1" dirty="0" err="1"/>
              <a:t>manus</a:t>
            </a:r>
            <a:r>
              <a:rPr lang="it-IT" sz="2800" i="1" dirty="0"/>
              <a:t> </a:t>
            </a:r>
            <a:r>
              <a:rPr lang="it-IT" sz="2800" dirty="0"/>
              <a:t>di un </a:t>
            </a:r>
            <a:r>
              <a:rPr lang="it-IT" sz="2800" i="1" dirty="0"/>
              <a:t>pater </a:t>
            </a:r>
            <a:r>
              <a:rPr lang="it-IT" sz="2800" i="1" dirty="0" err="1"/>
              <a:t>familias</a:t>
            </a:r>
            <a:r>
              <a:rPr lang="it-IT" sz="2800" dirty="0"/>
              <a:t>,</a:t>
            </a:r>
            <a:r>
              <a:rPr lang="it-IT" sz="2800" i="1" dirty="0"/>
              <a:t> </a:t>
            </a:r>
            <a:r>
              <a:rPr lang="it-IT" sz="2800" dirty="0"/>
              <a:t>che a seguito della morte di quest’ultimo passavano dalla condizione di </a:t>
            </a:r>
            <a:r>
              <a:rPr lang="it-IT" sz="2800" i="1" dirty="0"/>
              <a:t>alieni </a:t>
            </a:r>
            <a:r>
              <a:rPr lang="it-IT" sz="2800" i="1" dirty="0" err="1"/>
              <a:t>iuris</a:t>
            </a:r>
            <a:r>
              <a:rPr lang="it-IT" sz="2800" dirty="0"/>
              <a:t> a quella di </a:t>
            </a:r>
            <a:r>
              <a:rPr lang="it-IT" sz="2800" i="1" dirty="0"/>
              <a:t>sui </a:t>
            </a:r>
            <a:r>
              <a:rPr lang="it-IT" sz="2800" i="1" dirty="0" err="1"/>
              <a:t>iuris</a:t>
            </a:r>
            <a:r>
              <a:rPr lang="it-IT" sz="2800" dirty="0"/>
              <a:t>.</a:t>
            </a:r>
          </a:p>
          <a:p>
            <a:pPr algn="just"/>
            <a:r>
              <a:rPr lang="it-IT" sz="2800" dirty="0"/>
              <a:t>Sono </a:t>
            </a:r>
            <a:r>
              <a:rPr lang="it-IT" sz="2800" i="1" dirty="0" err="1"/>
              <a:t>heredes</a:t>
            </a:r>
            <a:r>
              <a:rPr lang="it-IT" sz="2800" i="1" dirty="0"/>
              <a:t> sui et </a:t>
            </a:r>
            <a:r>
              <a:rPr lang="it-IT" sz="2800" i="1" dirty="0" err="1"/>
              <a:t>necessarii</a:t>
            </a:r>
            <a:r>
              <a:rPr lang="it-IT" sz="2800" dirty="0"/>
              <a:t>: diventano automaticamente eredi senza bisogno di un atto di accettazione e senza possibilità di rifiutare. In caso di </a:t>
            </a:r>
            <a:r>
              <a:rPr lang="it-IT" sz="2800" i="1" dirty="0" err="1"/>
              <a:t>hereditas</a:t>
            </a:r>
            <a:r>
              <a:rPr lang="it-IT" sz="2800" i="1" dirty="0"/>
              <a:t> </a:t>
            </a:r>
            <a:r>
              <a:rPr lang="it-IT" sz="2800" i="1" dirty="0" err="1"/>
              <a:t>damnosa</a:t>
            </a:r>
            <a:r>
              <a:rPr lang="it-IT" sz="2800" i="1" dirty="0"/>
              <a:t> </a:t>
            </a:r>
            <a:r>
              <a:rPr lang="it-IT" sz="2800" dirty="0"/>
              <a:t>il pretore concedeva il </a:t>
            </a:r>
            <a:r>
              <a:rPr lang="it-IT" sz="2800" i="1" dirty="0"/>
              <a:t>IUS ABSTINENDI</a:t>
            </a:r>
            <a:endParaRPr lang="it-IT" sz="2800" dirty="0"/>
          </a:p>
          <a:p>
            <a:pPr algn="just"/>
            <a:r>
              <a:rPr lang="it-IT" sz="2800" dirty="0"/>
              <a:t>Vi sono anche gli </a:t>
            </a:r>
            <a:r>
              <a:rPr lang="it-IT" sz="2800" i="1" dirty="0" err="1"/>
              <a:t>heredes</a:t>
            </a:r>
            <a:r>
              <a:rPr lang="it-IT" sz="2800" i="1" dirty="0"/>
              <a:t> </a:t>
            </a:r>
            <a:r>
              <a:rPr lang="it-IT" sz="2800" i="1" dirty="0" err="1"/>
              <a:t>necessarii</a:t>
            </a:r>
            <a:r>
              <a:rPr lang="it-IT" sz="2800" i="1" dirty="0"/>
              <a:t> tantum</a:t>
            </a:r>
            <a:r>
              <a:rPr lang="it-IT" sz="2800" dirty="0"/>
              <a:t>: schiavi manomessi nel testamento e istituiti eredi.</a:t>
            </a:r>
          </a:p>
          <a:p>
            <a:pPr algn="just"/>
            <a:br>
              <a:rPr lang="it-IT" sz="2800" dirty="0"/>
            </a:br>
            <a:endParaRPr lang="it-IT" sz="2800" dirty="0"/>
          </a:p>
          <a:p>
            <a:br>
              <a:rPr lang="it-IT" dirty="0"/>
            </a:b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12222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FF16C7-C7E8-FC47-984B-57A8568B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47146"/>
            <a:ext cx="10131425" cy="1135116"/>
          </a:xfrm>
        </p:spPr>
        <p:txBody>
          <a:bodyPr>
            <a:normAutofit fontScale="90000"/>
          </a:bodyPr>
          <a:lstStyle/>
          <a:p>
            <a:r>
              <a:rPr lang="it-IT" dirty="0"/>
              <a:t>2) </a:t>
            </a:r>
            <a:r>
              <a:rPr lang="it-IT" i="1" dirty="0"/>
              <a:t>ADGNATUS PROXIMUS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B89D98-A053-C845-B774-2A2732767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282263"/>
            <a:ext cx="10497206" cy="5465378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più vicino tra i collaterali agnati: fratelli e sorelle (compresa la madre </a:t>
            </a:r>
            <a:r>
              <a:rPr lang="it-IT" sz="2800" i="1" dirty="0"/>
              <a:t>in </a:t>
            </a:r>
            <a:r>
              <a:rPr lang="it-IT" sz="2800" i="1" dirty="0" err="1"/>
              <a:t>manu</a:t>
            </a:r>
            <a:r>
              <a:rPr lang="it-IT" sz="2800" dirty="0"/>
              <a:t>), zio e nipote.</a:t>
            </a:r>
          </a:p>
          <a:p>
            <a:pPr algn="just"/>
            <a:r>
              <a:rPr lang="it-IT" sz="2800" dirty="0"/>
              <a:t>È un erede volontario, cioè deve accettare (con </a:t>
            </a:r>
            <a:r>
              <a:rPr lang="it-IT" sz="2800" i="1" dirty="0" err="1"/>
              <a:t>cretio</a:t>
            </a:r>
            <a:r>
              <a:rPr lang="it-IT" sz="2800" i="1" dirty="0"/>
              <a:t> </a:t>
            </a:r>
            <a:r>
              <a:rPr lang="it-IT" sz="2800" dirty="0"/>
              <a:t>o </a:t>
            </a:r>
            <a:r>
              <a:rPr lang="it-IT" sz="2800" i="1" dirty="0"/>
              <a:t>pro </a:t>
            </a:r>
            <a:r>
              <a:rPr lang="it-IT" sz="2800" i="1" dirty="0" err="1"/>
              <a:t>herede</a:t>
            </a:r>
            <a:r>
              <a:rPr lang="it-IT" sz="2800" i="1" dirty="0"/>
              <a:t> </a:t>
            </a:r>
            <a:r>
              <a:rPr lang="it-IT" sz="2800" i="1" dirty="0" err="1"/>
              <a:t>gestio</a:t>
            </a:r>
            <a:r>
              <a:rPr lang="it-IT" sz="2800" dirty="0"/>
              <a:t>).</a:t>
            </a:r>
          </a:p>
          <a:p>
            <a:pPr algn="just"/>
            <a:r>
              <a:rPr lang="it-IT" sz="2800" dirty="0"/>
              <a:t>Non è prevista la </a:t>
            </a:r>
            <a:r>
              <a:rPr lang="it-IT" sz="2800" i="1" dirty="0" err="1"/>
              <a:t>successio</a:t>
            </a:r>
            <a:r>
              <a:rPr lang="it-IT" sz="2800" i="1" dirty="0"/>
              <a:t> </a:t>
            </a:r>
            <a:r>
              <a:rPr lang="it-IT" sz="2800" i="1" dirty="0" err="1"/>
              <a:t>gradum</a:t>
            </a:r>
            <a:r>
              <a:rPr lang="it-IT" sz="2800" dirty="0"/>
              <a:t>: se l’agnato più vicino non vuole accettare, non si chiama l’agnato successivo (ma non si chiamano neppure i </a:t>
            </a:r>
            <a:r>
              <a:rPr lang="it-IT" sz="2800" i="1" dirty="0"/>
              <a:t>GENTILES</a:t>
            </a:r>
            <a:r>
              <a:rPr lang="it-IT" sz="2800" dirty="0"/>
              <a:t>, perché non è prevista neppure la </a:t>
            </a:r>
            <a:r>
              <a:rPr lang="it-IT" sz="2800" i="1" dirty="0" err="1"/>
              <a:t>successio</a:t>
            </a:r>
            <a:r>
              <a:rPr lang="it-IT" sz="2800" i="1" dirty="0"/>
              <a:t> </a:t>
            </a:r>
            <a:r>
              <a:rPr lang="it-IT" sz="2800" i="1" dirty="0" err="1"/>
              <a:t>ordinum</a:t>
            </a:r>
            <a:r>
              <a:rPr lang="it-IT" sz="2800" dirty="0"/>
              <a:t>).</a:t>
            </a:r>
          </a:p>
          <a:p>
            <a:pPr algn="just"/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1323957528"/>
      </p:ext>
    </p:extLst>
  </p:cSld>
  <p:clrMapOvr>
    <a:masterClrMapping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Celestiale</Template>
  <TotalTime>71</TotalTime>
  <Words>1032</Words>
  <Application>Microsoft Macintosh PowerPoint</Application>
  <PresentationFormat>Widescreen</PresentationFormat>
  <Paragraphs>105</Paragraphs>
  <Slides>22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Celestiale</vt:lpstr>
      <vt:lpstr>SUCCESSIONI</vt:lpstr>
      <vt:lpstr>La trasmissione di posizioni giuridiche soggettive attive e/o passive può essere: </vt:lpstr>
      <vt:lpstr>SUCCESSIONE A TITOLO UNIVERSALE inter vivos </vt:lpstr>
      <vt:lpstr>SUCCESSIONE A TITOLO UNIVERSALE mortis causa</vt:lpstr>
      <vt:lpstr>a SUCCESSIONE titolo particolare </vt:lpstr>
      <vt:lpstr>delatio = offerta </vt:lpstr>
      <vt:lpstr>SUCCESSIONE LEGITTIMA CIVILE (AB INTESTATO)</vt:lpstr>
      <vt:lpstr>1) HEREDES SUI</vt:lpstr>
      <vt:lpstr>2) ADGNATUS PROXIMUS </vt:lpstr>
      <vt:lpstr>MADRE-FIGLIO </vt:lpstr>
      <vt:lpstr>SUCCESSIONE LEGITTIMA PRETORIA: BONORUM POSSESSIO SINE TABULIS </vt:lpstr>
      <vt:lpstr>SUCCESSIONE TESTAMENTARIA</vt:lpstr>
      <vt:lpstr>TIPI DI TESTAMENTO CIVILE</vt:lpstr>
      <vt:lpstr>TESTAMENTO PRETORIO</vt:lpstr>
      <vt:lpstr>SUCCESSIONE NECESSARIA FORMALE</vt:lpstr>
      <vt:lpstr>SUCCESSIONE NECESSARIA MATERIALE</vt:lpstr>
      <vt:lpstr>LEGATI</vt:lpstr>
      <vt:lpstr>4 GENERA LEGATORUM</vt:lpstr>
      <vt:lpstr>legato per vindicationem </vt:lpstr>
      <vt:lpstr>legato per praeceptionem</vt:lpstr>
      <vt:lpstr>legato per damnationem </vt:lpstr>
      <vt:lpstr>legatum sinendi modo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SUCCESSIONI</dc:title>
  <dc:creator>Utente di Microsoft Office</dc:creator>
  <cp:lastModifiedBy>Utente di Microsoft Office</cp:lastModifiedBy>
  <cp:revision>8</cp:revision>
  <dcterms:created xsi:type="dcterms:W3CDTF">2018-12-14T11:19:27Z</dcterms:created>
  <dcterms:modified xsi:type="dcterms:W3CDTF">2018-12-14T12:31:24Z</dcterms:modified>
</cp:coreProperties>
</file>