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84" r:id="rId6"/>
    <p:sldId id="264" r:id="rId7"/>
    <p:sldId id="282" r:id="rId8"/>
    <p:sldId id="283" r:id="rId9"/>
    <p:sldId id="265" r:id="rId10"/>
    <p:sldId id="266" r:id="rId11"/>
    <p:sldId id="269" r:id="rId12"/>
    <p:sldId id="279" r:id="rId13"/>
    <p:sldId id="280" r:id="rId14"/>
    <p:sldId id="281" r:id="rId15"/>
    <p:sldId id="267" r:id="rId16"/>
    <p:sldId id="270" r:id="rId17"/>
    <p:sldId id="276" r:id="rId18"/>
    <p:sldId id="277" r:id="rId19"/>
    <p:sldId id="278" r:id="rId20"/>
    <p:sldId id="268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15" autoAdjust="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21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9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85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66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63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5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32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81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678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30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0376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11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17C3-F2BF-3841-8471-59688B0EAF0C}" type="datetimeFigureOut">
              <a:rPr lang="it-IT" smtClean="0"/>
              <a:t>08/12/18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5072D-DAFE-4C42-8D64-245735015C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036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i="1" dirty="0">
                <a:latin typeface="Arial" charset="0"/>
                <a:ea typeface="ＭＳ Ｐゴシック" charset="0"/>
              </a:rPr>
              <a:t>DELICTUM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it-IT" sz="2800" dirty="0"/>
              <a:t>È un atto illecito di natura penale, lesivo di un interesse privato che l’ordinamento, a partire dall’epoca preclassica, sanziona con una </a:t>
            </a:r>
            <a:r>
              <a:rPr lang="it-IT" sz="2800" i="1" dirty="0" err="1"/>
              <a:t>poena</a:t>
            </a:r>
            <a:r>
              <a:rPr lang="it-IT" sz="2800" dirty="0"/>
              <a:t>, cioè con il pagamento di una somma di denaro a favore della persona offesa e a titolo di pena privata.</a:t>
            </a:r>
          </a:p>
          <a:p>
            <a:pPr algn="just">
              <a:lnSpc>
                <a:spcPct val="150000"/>
              </a:lnSpc>
            </a:pPr>
            <a:r>
              <a:rPr lang="it-IT" sz="2800" i="1" dirty="0" err="1">
                <a:latin typeface="Arial" charset="0"/>
                <a:ea typeface="ＭＳ Ｐゴシック" charset="0"/>
              </a:rPr>
              <a:t>Poena</a:t>
            </a:r>
            <a:r>
              <a:rPr lang="it-IT" sz="2800" i="1" dirty="0">
                <a:latin typeface="Arial" charset="0"/>
                <a:ea typeface="ＭＳ Ｐゴシック" charset="0"/>
              </a:rPr>
              <a:t>:</a:t>
            </a:r>
            <a:r>
              <a:rPr lang="it-IT" sz="2800" dirty="0">
                <a:latin typeface="Arial" charset="0"/>
                <a:ea typeface="ＭＳ Ｐゴシック" charset="0"/>
              </a:rPr>
              <a:t> prezzo del riscatto = composizione volontaria, poi legale.</a:t>
            </a:r>
          </a:p>
          <a:p>
            <a:pPr algn="just">
              <a:lnSpc>
                <a:spcPct val="15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381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RAPINA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lvl="0" algn="just"/>
            <a:r>
              <a:rPr lang="it-IT" dirty="0"/>
              <a:t>Nel I sec. a.C. il pretore inserisce nell’editto l’</a:t>
            </a:r>
            <a:r>
              <a:rPr lang="it-IT" i="1" dirty="0" err="1"/>
              <a:t>actio</a:t>
            </a:r>
            <a:r>
              <a:rPr lang="it-IT" i="1" dirty="0"/>
              <a:t> vi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raptorum</a:t>
            </a:r>
            <a:r>
              <a:rPr lang="it-IT" i="1" dirty="0"/>
              <a:t> </a:t>
            </a:r>
            <a:r>
              <a:rPr lang="it-IT" dirty="0"/>
              <a:t>per sanzionare i furti violenti con la pena nel quadruplo, anche se non sono furti manifesti.</a:t>
            </a:r>
          </a:p>
        </p:txBody>
      </p:sp>
    </p:spTree>
    <p:extLst>
      <p:ext uri="{BB962C8B-B14F-4D97-AF65-F5344CB8AC3E}">
        <p14:creationId xmlns:p14="http://schemas.microsoft.com/office/powerpoint/2010/main" val="3430729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i="1" dirty="0">
                <a:latin typeface="Arial" charset="0"/>
                <a:ea typeface="ＭＳ Ｐゴシック" charset="0"/>
              </a:rPr>
              <a:t>INIURIA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0262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>
                <a:latin typeface="Arial"/>
                <a:cs typeface="Arial"/>
              </a:rPr>
              <a:t>Le XII Tavole prevedono:</a:t>
            </a:r>
          </a:p>
          <a:p>
            <a:pPr algn="just"/>
            <a:r>
              <a:rPr lang="it-IT" sz="2800" dirty="0">
                <a:latin typeface="Arial"/>
                <a:cs typeface="Arial"/>
              </a:rPr>
              <a:t>1) </a:t>
            </a:r>
            <a:r>
              <a:rPr lang="it-IT" sz="2800" i="1" dirty="0" err="1">
                <a:latin typeface="Arial"/>
                <a:cs typeface="Arial"/>
              </a:rPr>
              <a:t>membrum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ruptum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"/>
                <a:cs typeface="Arial"/>
              </a:rPr>
              <a:t>= </a:t>
            </a:r>
            <a:r>
              <a:rPr lang="it-IT" sz="2800" i="1" dirty="0" err="1">
                <a:latin typeface="Arial"/>
                <a:cs typeface="Arial"/>
              </a:rPr>
              <a:t>talio</a:t>
            </a:r>
            <a:r>
              <a:rPr lang="it-IT" sz="2800" dirty="0">
                <a:latin typeface="Arial"/>
                <a:cs typeface="Arial"/>
              </a:rPr>
              <a:t>, </a:t>
            </a:r>
            <a:r>
              <a:rPr lang="it-IT" sz="2800" i="1" dirty="0">
                <a:latin typeface="Arial"/>
                <a:cs typeface="Arial"/>
              </a:rPr>
              <a:t>ni </a:t>
            </a:r>
            <a:r>
              <a:rPr lang="it-IT" sz="2800" i="1" dirty="0" err="1">
                <a:latin typeface="Arial"/>
                <a:cs typeface="Arial"/>
              </a:rPr>
              <a:t>cum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eo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pacit</a:t>
            </a:r>
            <a:endParaRPr lang="it-IT" sz="2800" dirty="0">
              <a:latin typeface="Arial"/>
              <a:cs typeface="Arial"/>
            </a:endParaRPr>
          </a:p>
          <a:p>
            <a:pPr algn="just"/>
            <a:r>
              <a:rPr lang="it-IT" sz="2800" dirty="0">
                <a:latin typeface="Arial"/>
                <a:cs typeface="Arial"/>
              </a:rPr>
              <a:t>2) </a:t>
            </a:r>
            <a:r>
              <a:rPr lang="it-IT" sz="2800" i="1" dirty="0" err="1">
                <a:latin typeface="Arial"/>
                <a:cs typeface="Arial"/>
              </a:rPr>
              <a:t>os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fractum</a:t>
            </a:r>
            <a:r>
              <a:rPr lang="it-IT" sz="2800" i="1" dirty="0">
                <a:latin typeface="Arial"/>
                <a:cs typeface="Arial"/>
              </a:rPr>
              <a:t> = </a:t>
            </a:r>
            <a:r>
              <a:rPr lang="it-IT" sz="2800" dirty="0">
                <a:latin typeface="Arial"/>
                <a:cs typeface="Arial"/>
              </a:rPr>
              <a:t>300 assi se libero, 150 se schiavo </a:t>
            </a:r>
          </a:p>
          <a:p>
            <a:pPr algn="just"/>
            <a:r>
              <a:rPr lang="it-IT" sz="2800" dirty="0">
                <a:latin typeface="Arial"/>
                <a:cs typeface="Arial"/>
              </a:rPr>
              <a:t>3) </a:t>
            </a:r>
            <a:r>
              <a:rPr lang="it-IT" sz="2800" i="1" dirty="0" err="1">
                <a:latin typeface="Arial"/>
                <a:cs typeface="Arial"/>
              </a:rPr>
              <a:t>iniuria</a:t>
            </a:r>
            <a:r>
              <a:rPr lang="it-IT" sz="2800" dirty="0">
                <a:latin typeface="Arial"/>
                <a:cs typeface="Arial"/>
              </a:rPr>
              <a:t> (generica, offese all’onore o al decoro): 25 assi</a:t>
            </a:r>
          </a:p>
          <a:p>
            <a:pPr algn="just"/>
            <a:r>
              <a:rPr lang="it-IT" sz="2800" dirty="0">
                <a:latin typeface="Arial"/>
                <a:cs typeface="Arial"/>
              </a:rPr>
              <a:t>Metà II sec. a.C. il pretore introduce un’</a:t>
            </a:r>
            <a:r>
              <a:rPr lang="it-IT" sz="2800" i="1" dirty="0" err="1">
                <a:latin typeface="Arial"/>
                <a:cs typeface="Arial"/>
              </a:rPr>
              <a:t>actio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iniuriarum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i="1" dirty="0" err="1">
                <a:latin typeface="Arial"/>
                <a:cs typeface="Arial"/>
              </a:rPr>
              <a:t>aestimatoria</a:t>
            </a:r>
            <a:r>
              <a:rPr lang="it-IT" sz="2800" dirty="0">
                <a:latin typeface="Arial"/>
                <a:cs typeface="Arial"/>
              </a:rPr>
              <a:t>,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"/>
                <a:cs typeface="Arial"/>
              </a:rPr>
              <a:t>in cui sono giudici dei </a:t>
            </a:r>
            <a:r>
              <a:rPr lang="it-IT" sz="2800" i="1" dirty="0" err="1">
                <a:latin typeface="Arial"/>
                <a:cs typeface="Arial"/>
              </a:rPr>
              <a:t>recuperatores</a:t>
            </a:r>
            <a:r>
              <a:rPr lang="it-IT" sz="2800" dirty="0">
                <a:latin typeface="Arial"/>
                <a:cs typeface="Arial"/>
              </a:rPr>
              <a:t>, i quali possono stabilire la pena adeguata entro una </a:t>
            </a:r>
            <a:r>
              <a:rPr lang="it-IT" sz="2800" i="1" dirty="0" err="1">
                <a:latin typeface="Arial"/>
                <a:cs typeface="Arial"/>
              </a:rPr>
              <a:t>taxatio</a:t>
            </a:r>
            <a:r>
              <a:rPr lang="it-IT" sz="2800" i="1" dirty="0">
                <a:latin typeface="Arial"/>
                <a:cs typeface="Arial"/>
              </a:rPr>
              <a:t> </a:t>
            </a:r>
            <a:r>
              <a:rPr lang="it-IT" sz="2800" dirty="0">
                <a:latin typeface="Arial"/>
                <a:cs typeface="Arial"/>
              </a:rPr>
              <a:t> indicata dall’offeso.</a:t>
            </a:r>
          </a:p>
          <a:p>
            <a:pPr algn="just"/>
            <a:r>
              <a:rPr lang="it-IT" sz="2800" dirty="0">
                <a:latin typeface="Arial"/>
                <a:cs typeface="Arial"/>
              </a:rPr>
              <a:t>Si tratta di azione strettamente personale, quindi intrasmissibile anche attivamente.</a:t>
            </a:r>
            <a:endParaRPr lang="it-IT" sz="2800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7065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C921E-7EA4-7B47-B6BB-F11C6128C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CF4BF3-7BFC-F249-9066-78EF1D2A5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it-IT" sz="3600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algn="just"/>
            <a:r>
              <a:rPr lang="it-IT" sz="3600" dirty="0" err="1">
                <a:latin typeface="Comic Sans MS"/>
                <a:cs typeface="Comic Sans MS"/>
              </a:rPr>
              <a:t>Gell</a:t>
            </a:r>
            <a:r>
              <a:rPr lang="it-IT" sz="3600" dirty="0">
                <a:latin typeface="Comic Sans MS"/>
                <a:cs typeface="Comic Sans MS"/>
              </a:rPr>
              <a:t>. N.A.20.1.13</a:t>
            </a:r>
            <a:r>
              <a:rPr lang="it-IT" sz="3600" dirty="0">
                <a:solidFill>
                  <a:srgbClr val="FF0000"/>
                </a:solidFill>
                <a:latin typeface="Comic Sans MS"/>
                <a:cs typeface="Comic Sans MS"/>
              </a:rPr>
              <a:t>. E così anche il vostro </a:t>
            </a:r>
            <a:r>
              <a:rPr lang="it-IT" sz="3600" dirty="0" err="1">
                <a:solidFill>
                  <a:srgbClr val="FF0000"/>
                </a:solidFill>
                <a:latin typeface="Comic Sans MS"/>
                <a:cs typeface="Comic Sans MS"/>
              </a:rPr>
              <a:t>Labeone</a:t>
            </a:r>
            <a:r>
              <a:rPr lang="it-IT" sz="3600" dirty="0">
                <a:solidFill>
                  <a:srgbClr val="FF0000"/>
                </a:solidFill>
                <a:latin typeface="Comic Sans MS"/>
                <a:cs typeface="Comic Sans MS"/>
              </a:rPr>
              <a:t>, nei libri che ha scritto di commento alle XII Tavole, non approvando questa norma, dice: “Lucio </a:t>
            </a:r>
            <a:r>
              <a:rPr lang="it-IT" sz="3600" dirty="0" err="1">
                <a:solidFill>
                  <a:srgbClr val="FF0000"/>
                </a:solidFill>
                <a:latin typeface="Comic Sans MS"/>
                <a:cs typeface="Comic Sans MS"/>
              </a:rPr>
              <a:t>Verazio</a:t>
            </a:r>
            <a:r>
              <a:rPr lang="it-IT" sz="3600" dirty="0">
                <a:solidFill>
                  <a:srgbClr val="FF0000"/>
                </a:solidFill>
                <a:latin typeface="Comic Sans MS"/>
                <a:cs typeface="Comic Sans MS"/>
              </a:rPr>
              <a:t> fu uomo notevole per malvagità e grande stravaganza. Si divertiva a schiaffeggiare con la mano aperta la guancia di uomini liberi; uno schiavo lo seguiva portando una borsa piena di assi; appena aveva schiaffeggiato qualcuno, immediatamente ordinava di pagargli secondo le XII Tavole 25 assi”. Per questo i pretori in seguito stabilirono che questa norma era desueta e doveva essere abbandonata ed emanarono un editto nel quale promettevano che avrebbero dato dei </a:t>
            </a:r>
            <a:r>
              <a:rPr lang="it-IT" sz="3600" dirty="0" err="1">
                <a:solidFill>
                  <a:srgbClr val="FF0000"/>
                </a:solidFill>
                <a:latin typeface="Comic Sans MS"/>
                <a:cs typeface="Comic Sans MS"/>
              </a:rPr>
              <a:t>recuperatores</a:t>
            </a:r>
            <a:r>
              <a:rPr lang="it-IT" sz="3600" dirty="0">
                <a:solidFill>
                  <a:srgbClr val="FF0000"/>
                </a:solidFill>
                <a:latin typeface="Comic Sans MS"/>
                <a:cs typeface="Comic Sans MS"/>
              </a:rPr>
              <a:t> per la stima delle ingiurie.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936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D1DFCB-BA9E-724F-9DE6-E281CCC1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00C9BA-7AA6-304F-A4AE-B0F73C66C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Arial"/>
                <a:cs typeface="Arial"/>
              </a:rPr>
              <a:t>Metà II sec. a.C. il pretore introduce un’</a:t>
            </a:r>
            <a:r>
              <a:rPr lang="it-IT" i="1" dirty="0" err="1">
                <a:latin typeface="Arial"/>
                <a:cs typeface="Arial"/>
              </a:rPr>
              <a:t>actio</a:t>
            </a:r>
            <a:r>
              <a:rPr lang="it-IT" i="1" dirty="0">
                <a:latin typeface="Arial"/>
                <a:cs typeface="Arial"/>
              </a:rPr>
              <a:t> </a:t>
            </a:r>
            <a:r>
              <a:rPr lang="it-IT" i="1" dirty="0" err="1">
                <a:latin typeface="Arial"/>
                <a:cs typeface="Arial"/>
              </a:rPr>
              <a:t>iniuriarum</a:t>
            </a:r>
            <a:r>
              <a:rPr lang="it-IT" i="1" dirty="0">
                <a:latin typeface="Arial"/>
                <a:cs typeface="Arial"/>
              </a:rPr>
              <a:t> </a:t>
            </a:r>
            <a:r>
              <a:rPr lang="it-IT" i="1" dirty="0" err="1">
                <a:latin typeface="Arial"/>
                <a:cs typeface="Arial"/>
              </a:rPr>
              <a:t>aestimatoria</a:t>
            </a:r>
            <a:r>
              <a:rPr lang="it-IT" dirty="0">
                <a:latin typeface="Arial"/>
                <a:cs typeface="Arial"/>
              </a:rPr>
              <a:t>,</a:t>
            </a:r>
            <a:r>
              <a:rPr lang="it-IT" i="1" dirty="0">
                <a:latin typeface="Arial"/>
                <a:cs typeface="Arial"/>
              </a:rPr>
              <a:t> </a:t>
            </a:r>
            <a:r>
              <a:rPr lang="it-IT" dirty="0">
                <a:latin typeface="Arial"/>
                <a:cs typeface="Arial"/>
              </a:rPr>
              <a:t>in cui sono giudici dei </a:t>
            </a:r>
            <a:r>
              <a:rPr lang="it-IT" i="1" dirty="0" err="1">
                <a:latin typeface="Arial"/>
                <a:cs typeface="Arial"/>
              </a:rPr>
              <a:t>recuperatores</a:t>
            </a:r>
            <a:r>
              <a:rPr lang="it-IT" dirty="0">
                <a:latin typeface="Arial"/>
                <a:cs typeface="Arial"/>
              </a:rPr>
              <a:t>, i quali possono stabilire la pena adeguata entro una </a:t>
            </a:r>
            <a:r>
              <a:rPr lang="it-IT" i="1" dirty="0" err="1">
                <a:latin typeface="Arial"/>
                <a:cs typeface="Arial"/>
              </a:rPr>
              <a:t>taxatio</a:t>
            </a:r>
            <a:r>
              <a:rPr lang="it-IT" i="1" dirty="0">
                <a:latin typeface="Arial"/>
                <a:cs typeface="Arial"/>
              </a:rPr>
              <a:t> </a:t>
            </a:r>
            <a:r>
              <a:rPr lang="it-IT" dirty="0">
                <a:latin typeface="Arial"/>
                <a:cs typeface="Arial"/>
              </a:rPr>
              <a:t> indicata dall’offeso.</a:t>
            </a:r>
          </a:p>
          <a:p>
            <a:pPr algn="just"/>
            <a:r>
              <a:rPr lang="it-IT" dirty="0">
                <a:latin typeface="Arial"/>
                <a:cs typeface="Arial"/>
              </a:rPr>
              <a:t>Si tratta di azione strettamente personale, quindi intrasmissibile anche attivamente.</a:t>
            </a:r>
            <a:endParaRPr lang="it-IT" dirty="0">
              <a:latin typeface="Arial"/>
              <a:ea typeface="ＭＳ Ｐゴシック" charset="0"/>
              <a:cs typeface="Arial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2751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1AC4AA-EDCB-7C45-91C9-363402F5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F4E12C-9E90-2D40-88F4-C51210D96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>
                <a:solidFill>
                  <a:srgbClr val="FF0000"/>
                </a:solidFill>
                <a:latin typeface="Comic Sans MS"/>
                <a:cs typeface="Comic Sans MS"/>
              </a:rPr>
              <a:t>Gai. 3.220: Si commette ingiuria non solo quando qualcuno è percosso con un pugno o con un bastone, o anche viene frustato, o anche se sarà stato fatto un oltraggio a qualcuno, sia che uno cerchi di ottenere i beni di un tale, come se fosse debitore, sapendo che invece non gli deve nulla, sia che qualcuno abbia scritto un libello o dei versi infamanti contro qualcuno, sia che abbia seguito una matrona o un adolescente, e infine in molti altri modi.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8953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4594"/>
            <a:ext cx="8229600" cy="903890"/>
          </a:xfrm>
        </p:spPr>
        <p:txBody>
          <a:bodyPr/>
          <a:lstStyle/>
          <a:p>
            <a:pPr eaLnBrk="1" hangingPunct="1"/>
            <a:r>
              <a:rPr lang="it-IT" i="1" dirty="0">
                <a:latin typeface="Arial" charset="0"/>
                <a:ea typeface="ＭＳ Ｐゴシック" charset="0"/>
              </a:rPr>
              <a:t>DAMNUM INIURIA DATUM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608"/>
            <a:ext cx="8229600" cy="500155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t-IT" dirty="0">
                <a:latin typeface="Arial" charset="0"/>
                <a:ea typeface="ＭＳ Ｐゴシック" charset="0"/>
              </a:rPr>
              <a:t>286 a.C. </a:t>
            </a:r>
            <a:r>
              <a:rPr lang="it-IT" b="1" i="1" dirty="0">
                <a:latin typeface="Arial" charset="0"/>
                <a:ea typeface="ＭＳ Ｐゴシック" charset="0"/>
              </a:rPr>
              <a:t>LEX AQUILIA DE DAMNO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dirty="0">
                <a:latin typeface="Arial" charset="0"/>
                <a:ea typeface="ＭＳ Ｐゴシック" charset="0"/>
              </a:rPr>
              <a:t>(plebiscito). Tre </a:t>
            </a:r>
            <a:r>
              <a:rPr lang="it-IT" i="1" dirty="0">
                <a:latin typeface="Arial" charset="0"/>
                <a:ea typeface="ＭＳ Ｐゴシック" charset="0"/>
              </a:rPr>
              <a:t>capita</a:t>
            </a:r>
            <a:r>
              <a:rPr lang="it-IT" dirty="0">
                <a:latin typeface="Arial" charset="0"/>
                <a:ea typeface="ＭＳ Ｐゴシック" charset="0"/>
              </a:rPr>
              <a:t>:</a:t>
            </a:r>
          </a:p>
          <a:p>
            <a:pPr algn="just">
              <a:lnSpc>
                <a:spcPct val="90000"/>
              </a:lnSpc>
            </a:pPr>
            <a:r>
              <a:rPr lang="it-IT" dirty="0">
                <a:latin typeface="Arial" charset="0"/>
                <a:ea typeface="ＭＳ Ｐゴシック" charset="0"/>
              </a:rPr>
              <a:t>1. Uccisione schiavi e </a:t>
            </a:r>
            <a:r>
              <a:rPr lang="it-IT" i="1" dirty="0" err="1">
                <a:latin typeface="Arial" charset="0"/>
                <a:ea typeface="ＭＳ Ｐゴシック" charset="0"/>
              </a:rPr>
              <a:t>pecudes</a:t>
            </a:r>
            <a:r>
              <a:rPr lang="it-IT" dirty="0">
                <a:latin typeface="Arial" charset="0"/>
                <a:ea typeface="ＭＳ Ｐゴシック" charset="0"/>
              </a:rPr>
              <a:t> altrui</a:t>
            </a:r>
            <a:r>
              <a:rPr lang="it-IT" dirty="0"/>
              <a:t>: maggior valore nell’ultimo anno.</a:t>
            </a:r>
            <a:endParaRPr lang="it-IT" dirty="0">
              <a:latin typeface="Arial" charset="0"/>
              <a:ea typeface="ＭＳ Ｐゴシック" charset="0"/>
            </a:endParaRPr>
          </a:p>
          <a:p>
            <a:pPr algn="just">
              <a:lnSpc>
                <a:spcPct val="90000"/>
              </a:lnSpc>
            </a:pPr>
            <a:r>
              <a:rPr lang="it-IT" dirty="0">
                <a:latin typeface="Arial" charset="0"/>
                <a:ea typeface="ＭＳ Ｐゴシック" charset="0"/>
              </a:rPr>
              <a:t>2. </a:t>
            </a:r>
            <a:r>
              <a:rPr lang="it-IT" i="1" dirty="0" err="1">
                <a:latin typeface="Arial" charset="0"/>
                <a:ea typeface="ＭＳ Ｐゴシック" charset="0"/>
              </a:rPr>
              <a:t>Acceptilatio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i="1" dirty="0" err="1">
                <a:latin typeface="Arial" charset="0"/>
                <a:ea typeface="ＭＳ Ｐゴシック" charset="0"/>
              </a:rPr>
              <a:t>verbis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dirty="0">
                <a:latin typeface="Arial" charset="0"/>
                <a:ea typeface="ＭＳ Ｐゴシック" charset="0"/>
              </a:rPr>
              <a:t>posta in essere </a:t>
            </a:r>
            <a:r>
              <a:rPr lang="it-IT" dirty="0" err="1">
                <a:latin typeface="Arial" charset="0"/>
                <a:ea typeface="ＭＳ Ｐゴシック" charset="0"/>
              </a:rPr>
              <a:t>dall</a:t>
            </a:r>
            <a:r>
              <a:rPr lang="ja-JP" altLang="it-IT" dirty="0">
                <a:latin typeface="Arial" charset="0"/>
                <a:ea typeface="ＭＳ Ｐゴシック" charset="0"/>
              </a:rPr>
              <a:t>’</a:t>
            </a:r>
            <a:r>
              <a:rPr lang="it-IT" i="1" dirty="0" err="1">
                <a:latin typeface="Arial" charset="0"/>
                <a:ea typeface="ＭＳ Ｐゴシック" charset="0"/>
              </a:rPr>
              <a:t>adstipulator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dirty="0">
                <a:latin typeface="Arial" charset="0"/>
                <a:ea typeface="ＭＳ Ｐゴシック" charset="0"/>
              </a:rPr>
              <a:t>ai danni del creditore principale</a:t>
            </a:r>
            <a:r>
              <a:rPr lang="it-IT" dirty="0"/>
              <a:t>: valore del credito</a:t>
            </a:r>
            <a:endParaRPr lang="it-IT" dirty="0">
              <a:latin typeface="Arial" charset="0"/>
              <a:ea typeface="ＭＳ Ｐゴシック" charset="0"/>
            </a:endParaRPr>
          </a:p>
          <a:p>
            <a:pPr lvl="0" algn="just"/>
            <a:r>
              <a:rPr lang="it-IT" dirty="0">
                <a:latin typeface="Arial" charset="0"/>
                <a:ea typeface="ＭＳ Ｐゴシック" charset="0"/>
              </a:rPr>
              <a:t>3. </a:t>
            </a:r>
            <a:r>
              <a:rPr lang="it-IT" dirty="0"/>
              <a:t>Altri atti dannosi (</a:t>
            </a:r>
            <a:r>
              <a:rPr lang="it-IT" i="1" dirty="0" err="1"/>
              <a:t>urere</a:t>
            </a:r>
            <a:r>
              <a:rPr lang="it-IT" dirty="0"/>
              <a:t>= bruciare; </a:t>
            </a:r>
            <a:r>
              <a:rPr lang="it-IT" i="1" dirty="0"/>
              <a:t>frangere</a:t>
            </a:r>
            <a:r>
              <a:rPr lang="it-IT" dirty="0"/>
              <a:t>= infrangere; </a:t>
            </a:r>
            <a:r>
              <a:rPr lang="it-IT" i="1" dirty="0" err="1"/>
              <a:t>rumpere</a:t>
            </a:r>
            <a:r>
              <a:rPr lang="it-IT" dirty="0"/>
              <a:t>= rompere, etc.): maggior valore negli ultimi 30 giorni.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955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Aquiliae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i="1" dirty="0"/>
              <a:t>	</a:t>
            </a:r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Aquiliae</a:t>
            </a:r>
            <a:r>
              <a:rPr lang="it-IT" i="1" dirty="0"/>
              <a:t> </a:t>
            </a:r>
            <a:r>
              <a:rPr lang="it-IT" dirty="0"/>
              <a:t>(con </a:t>
            </a:r>
            <a:r>
              <a:rPr lang="it-IT" dirty="0" err="1"/>
              <a:t>litiscrescenza</a:t>
            </a:r>
            <a:r>
              <a:rPr lang="it-IT" dirty="0"/>
              <a:t>), per la concessione della quale si richiede una causalità fisica e immediata (</a:t>
            </a:r>
            <a:r>
              <a:rPr lang="it-IT" i="1" dirty="0" err="1"/>
              <a:t>damnum</a:t>
            </a:r>
            <a:r>
              <a:rPr lang="it-IT" i="1" dirty="0"/>
              <a:t> </a:t>
            </a:r>
            <a:r>
              <a:rPr lang="it-IT" i="1" dirty="0" err="1"/>
              <a:t>corpore</a:t>
            </a:r>
            <a:r>
              <a:rPr lang="it-IT" i="1" dirty="0"/>
              <a:t> </a:t>
            </a:r>
            <a:r>
              <a:rPr lang="it-IT" i="1" dirty="0" err="1"/>
              <a:t>corpori</a:t>
            </a:r>
            <a:r>
              <a:rPr lang="it-IT" i="1" dirty="0"/>
              <a:t> </a:t>
            </a:r>
            <a:r>
              <a:rPr lang="it-IT" i="1" dirty="0" err="1"/>
              <a:t>datum</a:t>
            </a:r>
            <a:r>
              <a:rPr lang="it-IT" dirty="0"/>
              <a:t>). SI RISPONDE ANCHE SOLO PER COLPA</a:t>
            </a:r>
          </a:p>
          <a:p>
            <a:pPr marL="0" indent="0" algn="just">
              <a:buNone/>
            </a:pPr>
            <a:r>
              <a:rPr lang="it-IT" dirty="0"/>
              <a:t>	In mancanza, il pretore concede azioni decretali </a:t>
            </a:r>
            <a:r>
              <a:rPr lang="it-IT" i="1" dirty="0"/>
              <a:t>in factum ad </a:t>
            </a:r>
            <a:r>
              <a:rPr lang="it-IT" i="1" dirty="0" err="1"/>
              <a:t>exemplum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Aquiliae</a:t>
            </a:r>
            <a:r>
              <a:rPr lang="it-IT" i="1" dirty="0"/>
              <a:t>.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	Subisce un’evoluzione inversa rispetto agli altri delitti, che verranno attratti nella sfera pubblicistica, e tende a produrre una semplice obbligazione al risarcimento del danno.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2474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F3081D-28F3-114F-81F4-4357DAC9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CARATTERI ORIGINARI </a:t>
            </a:r>
            <a:br>
              <a:rPr lang="it-IT" dirty="0"/>
            </a:br>
            <a:r>
              <a:rPr lang="it-IT" dirty="0"/>
              <a:t>DEL DANNO AQUILIANO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D8C58B-1E39-9840-AB35-64D40800E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1) Punisce il ‘danno fatto a un altro’, cioè il pregiudizio di natura patrimoniale subito dal proprietario.  </a:t>
            </a:r>
          </a:p>
          <a:p>
            <a:pPr algn="just"/>
            <a:r>
              <a:rPr lang="it-IT" dirty="0"/>
              <a:t>2) Punisce il danno arrecato ‘</a:t>
            </a:r>
            <a:r>
              <a:rPr lang="it-IT" i="1" dirty="0" err="1"/>
              <a:t>iniuria</a:t>
            </a:r>
            <a:r>
              <a:rPr lang="it-IT" dirty="0"/>
              <a:t>’ , cioè senza oggettive cause di giustificazione</a:t>
            </a:r>
          </a:p>
          <a:p>
            <a:pPr algn="just"/>
            <a:r>
              <a:rPr lang="it-IT" dirty="0"/>
              <a:t>3) Danno derivante da azione (non da omissione), che deve essere causa immediata e diretta dell’evento dannoso 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0321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5FAB34-0D78-824C-A9EA-239C34EE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Corpore</a:t>
            </a:r>
            <a:r>
              <a:rPr lang="it-IT" i="1" dirty="0"/>
              <a:t> </a:t>
            </a:r>
            <a:r>
              <a:rPr lang="it-IT" i="1" dirty="0" err="1"/>
              <a:t>corpori</a:t>
            </a:r>
            <a:r>
              <a:rPr lang="it-IT" i="1" dirty="0"/>
              <a:t> </a:t>
            </a:r>
            <a:r>
              <a:rPr lang="it-IT" i="1" dirty="0" err="1"/>
              <a:t>datum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94E37-46F8-5541-A1D8-C239A3113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/>
              <a:t>Corpore</a:t>
            </a:r>
            <a:r>
              <a:rPr lang="it-IT" i="1" dirty="0"/>
              <a:t>: </a:t>
            </a:r>
            <a:r>
              <a:rPr lang="it-IT" dirty="0"/>
              <a:t>danno arrecato con il corpo = con </a:t>
            </a:r>
          </a:p>
          <a:p>
            <a:pPr marL="0" indent="0">
              <a:buNone/>
            </a:pPr>
            <a:r>
              <a:rPr lang="it-IT" dirty="0"/>
              <a:t>un’azione fisica 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i="1" dirty="0" err="1"/>
              <a:t>Corpori</a:t>
            </a:r>
            <a:r>
              <a:rPr lang="it-IT" i="1" dirty="0"/>
              <a:t>: </a:t>
            </a:r>
            <a:r>
              <a:rPr lang="it-IT" dirty="0"/>
              <a:t>Danno arrecato al corpo = deve ledere la struttura materiale del bene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7411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F6484-118A-6E41-A179-BDFB7644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ESTENSIONI PRETORIE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71FA9B-0BA2-D442-8309-48885B95B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Con azioni di legge </a:t>
            </a:r>
            <a:r>
              <a:rPr lang="it-IT" dirty="0" err="1"/>
              <a:t>Aquilia</a:t>
            </a:r>
            <a:r>
              <a:rPr lang="it-IT" dirty="0"/>
              <a:t> utili si persegue anche il danno causato </a:t>
            </a:r>
            <a:r>
              <a:rPr lang="it-IT" b="1" dirty="0"/>
              <a:t>con il corpo </a:t>
            </a:r>
            <a:r>
              <a:rPr lang="it-IT" dirty="0"/>
              <a:t>e </a:t>
            </a:r>
            <a:r>
              <a:rPr lang="it-IT" b="1" dirty="0"/>
              <a:t>non al corpo</a:t>
            </a:r>
            <a:r>
              <a:rPr lang="it-IT" dirty="0"/>
              <a:t> nonché il ferimento della persona libera.</a:t>
            </a:r>
          </a:p>
          <a:p>
            <a:pPr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8644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dirty="0">
              <a:latin typeface="Arial" charset="0"/>
              <a:ea typeface="ＭＳ Ｐゴシック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dirty="0"/>
              <a:t>			</a:t>
            </a:r>
            <a:r>
              <a:rPr lang="it-IT" sz="2800" i="1" dirty="0" err="1"/>
              <a:t>crimina</a:t>
            </a:r>
            <a:r>
              <a:rPr lang="it-IT" sz="2800" dirty="0"/>
              <a:t> </a:t>
            </a:r>
            <a:r>
              <a:rPr lang="it-IT" sz="2800" dirty="0">
                <a:sym typeface="Symbol"/>
              </a:rPr>
              <a:t></a:t>
            </a:r>
            <a:r>
              <a:rPr lang="it-IT" sz="2800" dirty="0"/>
              <a:t> pena di morte o multa</a:t>
            </a:r>
          </a:p>
          <a:p>
            <a:r>
              <a:rPr lang="it-IT" sz="2800" dirty="0"/>
              <a:t> </a:t>
            </a:r>
          </a:p>
          <a:p>
            <a:r>
              <a:rPr lang="it-IT" sz="2800" u="sng" dirty="0"/>
              <a:t>ATTI</a:t>
            </a:r>
            <a:r>
              <a:rPr lang="it-IT" sz="2800" b="1" u="sng" dirty="0"/>
              <a:t> </a:t>
            </a:r>
            <a:r>
              <a:rPr lang="it-IT" sz="2800" u="sng" dirty="0"/>
              <a:t>ILLECITI  </a:t>
            </a:r>
            <a:r>
              <a:rPr lang="it-IT" sz="2800" dirty="0"/>
              <a:t>    </a:t>
            </a:r>
            <a:r>
              <a:rPr lang="it-IT" sz="2800" i="1" dirty="0" err="1"/>
              <a:t>delicta</a:t>
            </a:r>
            <a:r>
              <a:rPr lang="it-IT" sz="2800" dirty="0"/>
              <a:t> (azioni penali) </a:t>
            </a:r>
            <a:r>
              <a:rPr lang="it-IT" sz="2800" dirty="0">
                <a:sym typeface="Symbol"/>
              </a:rPr>
              <a:t></a:t>
            </a:r>
            <a:r>
              <a:rPr lang="it-IT" sz="2800" dirty="0"/>
              <a:t> </a:t>
            </a:r>
            <a:r>
              <a:rPr lang="it-IT" sz="2800" i="1" dirty="0" err="1"/>
              <a:t>poena</a:t>
            </a:r>
            <a:r>
              <a:rPr lang="it-IT" sz="2800" dirty="0"/>
              <a:t> 													pecuniaria</a:t>
            </a:r>
          </a:p>
          <a:p>
            <a:r>
              <a:rPr lang="it-IT" sz="2800" dirty="0"/>
              <a:t> </a:t>
            </a:r>
          </a:p>
          <a:p>
            <a:r>
              <a:rPr lang="it-IT" sz="2800" dirty="0"/>
              <a:t>				inadempimento</a:t>
            </a:r>
            <a:r>
              <a:rPr lang="it-IT" sz="2800" dirty="0">
                <a:sym typeface="Symbol"/>
              </a:rPr>
              <a:t></a:t>
            </a:r>
            <a:r>
              <a:rPr lang="it-IT" sz="2800" dirty="0"/>
              <a:t> risarcimento</a:t>
            </a: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884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>
                <a:latin typeface="Arial" charset="0"/>
                <a:ea typeface="ＭＳ Ｐゴシック" charset="0"/>
              </a:rPr>
              <a:t>DELITTI PRETORI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dirty="0">
                <a:latin typeface="Arial" charset="0"/>
                <a:ea typeface="ＭＳ Ｐゴシック" charset="0"/>
              </a:rPr>
              <a:t>Nel corso del I sec. a.C. nell’editto pretorio trovano inserimento:</a:t>
            </a:r>
          </a:p>
          <a:p>
            <a:pPr eaLnBrk="1" hangingPunct="1">
              <a:lnSpc>
                <a:spcPct val="90000"/>
              </a:lnSpc>
            </a:pPr>
            <a:r>
              <a:rPr lang="it-IT" altLang="ja-JP" sz="2800" dirty="0">
                <a:latin typeface="Arial" charset="0"/>
                <a:ea typeface="ＭＳ Ｐゴシック" charset="0"/>
              </a:rPr>
              <a:t>L</a:t>
            </a:r>
            <a:r>
              <a:rPr lang="ja-JP" altLang="it-IT" sz="2800" dirty="0">
                <a:latin typeface="Arial" charset="0"/>
                <a:ea typeface="ＭＳ Ｐゴシック" charset="0"/>
              </a:rPr>
              <a:t>’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actio</a:t>
            </a:r>
            <a:r>
              <a:rPr lang="it-IT" sz="2800" i="1" dirty="0">
                <a:latin typeface="Arial" charset="0"/>
                <a:ea typeface="ＭＳ Ｐゴシック" charset="0"/>
              </a:rPr>
              <a:t> de dolo malo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dirty="0">
                <a:latin typeface="Arial" charset="0"/>
                <a:ea typeface="ＭＳ Ｐゴシック" charset="0"/>
              </a:rPr>
              <a:t>L’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actio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quod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metus</a:t>
            </a:r>
            <a:r>
              <a:rPr lang="it-IT" sz="2800" i="1" dirty="0">
                <a:latin typeface="Arial" charset="0"/>
                <a:ea typeface="ＭＳ Ｐゴシック" charset="0"/>
              </a:rPr>
              <a:t> causa</a:t>
            </a:r>
          </a:p>
        </p:txBody>
      </p:sp>
    </p:spTree>
    <p:extLst>
      <p:ext uri="{BB962C8B-B14F-4D97-AF65-F5344CB8AC3E}">
        <p14:creationId xmlns:p14="http://schemas.microsoft.com/office/powerpoint/2010/main" val="1645879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QUASI DELITTI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Ipotesi di atti illeciti in cui si risponde anche per colpa o addirittura per fatto altrui; comprendono anche dei casi in cui la responsabilità del soggetto passivo si fonda sul suo legame con la cosa o con le persone, da cui proviene il danno.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36189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iudex</a:t>
            </a:r>
            <a:r>
              <a:rPr lang="it-IT" i="1" dirty="0"/>
              <a:t> qui </a:t>
            </a:r>
            <a:r>
              <a:rPr lang="it-IT" i="1" dirty="0" err="1"/>
              <a:t>litem</a:t>
            </a:r>
            <a:r>
              <a:rPr lang="it-IT" i="1" dirty="0"/>
              <a:t> </a:t>
            </a:r>
            <a:r>
              <a:rPr lang="it-IT" i="1" dirty="0" err="1"/>
              <a:t>suam</a:t>
            </a:r>
            <a:r>
              <a:rPr lang="it-IT" i="1" dirty="0"/>
              <a:t> </a:t>
            </a:r>
            <a:r>
              <a:rPr lang="it-IT" i="1" dirty="0" err="1"/>
              <a:t>fecit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Ricomprende qualsiasi omissione, anche procedurale, idonea a danneggiare una delle parti.</a:t>
            </a:r>
          </a:p>
          <a:p>
            <a:pPr algn="just"/>
            <a:endParaRPr lang="it-IT" u="sng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4697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actio</a:t>
            </a:r>
            <a:r>
              <a:rPr lang="it-IT" i="1" dirty="0"/>
              <a:t> de </a:t>
            </a:r>
            <a:r>
              <a:rPr lang="it-IT" i="1" dirty="0" err="1"/>
              <a:t>posito</a:t>
            </a:r>
            <a:r>
              <a:rPr lang="it-IT" i="1" dirty="0"/>
              <a:t> </a:t>
            </a:r>
            <a:r>
              <a:rPr lang="it-IT" i="1" dirty="0" err="1"/>
              <a:t>vel</a:t>
            </a:r>
            <a:r>
              <a:rPr lang="it-IT" i="1" dirty="0"/>
              <a:t> </a:t>
            </a:r>
            <a:r>
              <a:rPr lang="it-IT" i="1" dirty="0" err="1"/>
              <a:t>suspenso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 Fatto proprio colposo di chi abbia appeso al cornicione o ad una tettoia o poggiato su di un balcone o qualsiasi altra sporgenza un oggetto che, per il modo in cui è sistemato, possa minacciare di cadere su di un luogo di pubblico passaggio. </a:t>
            </a:r>
          </a:p>
          <a:p>
            <a:pPr algn="just"/>
            <a:r>
              <a:rPr lang="it-IT" dirty="0"/>
              <a:t>Illecito di pericolo: è punito indipendentemente dal fatto che si verifichi un danno, appunto allo scopo di evitarlo.</a:t>
            </a:r>
            <a:endParaRPr lang="it-IT" i="1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43569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actio</a:t>
            </a:r>
            <a:r>
              <a:rPr lang="it-IT" i="1" dirty="0"/>
              <a:t> de </a:t>
            </a:r>
            <a:r>
              <a:rPr lang="it-IT" i="1" dirty="0" err="1"/>
              <a:t>effusis</a:t>
            </a:r>
            <a:r>
              <a:rPr lang="it-IT" i="1" dirty="0"/>
              <a:t> et </a:t>
            </a:r>
            <a:r>
              <a:rPr lang="it-IT" i="1" dirty="0" err="1"/>
              <a:t>deiectis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Responsabilità anche per fatto altrui. Chi ha la disponibilità della casa (chi vi abita concretamente) risponde per il danno arrecato da una cosa che sia stata gettata o versata dalla casa stessa su un luogo sottostante di pubblico passaggio.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9437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err="1"/>
              <a:t>actio</a:t>
            </a:r>
            <a:r>
              <a:rPr lang="it-IT" i="1" dirty="0"/>
              <a:t> </a:t>
            </a:r>
            <a:r>
              <a:rPr lang="it-IT" i="1" dirty="0" err="1"/>
              <a:t>adversus</a:t>
            </a:r>
            <a:r>
              <a:rPr lang="it-IT" i="1" dirty="0"/>
              <a:t> </a:t>
            </a:r>
            <a:r>
              <a:rPr lang="it-IT" i="1" dirty="0" err="1"/>
              <a:t>nautas</a:t>
            </a:r>
            <a:r>
              <a:rPr lang="it-IT" i="1" dirty="0"/>
              <a:t> </a:t>
            </a:r>
            <a:r>
              <a:rPr lang="it-IT" i="1" dirty="0" err="1"/>
              <a:t>caupones</a:t>
            </a:r>
            <a:r>
              <a:rPr lang="it-IT" i="1" dirty="0"/>
              <a:t> </a:t>
            </a:r>
            <a:r>
              <a:rPr lang="it-IT" i="1" dirty="0" err="1"/>
              <a:t>stabulariosque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i="1" dirty="0" err="1"/>
              <a:t>Actio</a:t>
            </a:r>
            <a:r>
              <a:rPr lang="it-IT" i="1" dirty="0"/>
              <a:t> furti o </a:t>
            </a:r>
            <a:r>
              <a:rPr lang="it-IT" i="1" dirty="0" err="1"/>
              <a:t>damni</a:t>
            </a:r>
            <a:r>
              <a:rPr lang="it-IT" i="1" dirty="0"/>
              <a:t> </a:t>
            </a:r>
            <a:r>
              <a:rPr lang="it-IT" i="1" dirty="0" err="1"/>
              <a:t>adversus</a:t>
            </a:r>
            <a:r>
              <a:rPr lang="it-IT" i="1" dirty="0"/>
              <a:t> </a:t>
            </a:r>
            <a:r>
              <a:rPr lang="it-IT" i="1" dirty="0" err="1"/>
              <a:t>nautas</a:t>
            </a:r>
            <a:r>
              <a:rPr lang="it-IT" i="1" dirty="0"/>
              <a:t> </a:t>
            </a:r>
            <a:r>
              <a:rPr lang="it-IT" dirty="0"/>
              <a:t>(chi gestisce una nave) </a:t>
            </a:r>
            <a:r>
              <a:rPr lang="it-IT" i="1" dirty="0" err="1"/>
              <a:t>caupones</a:t>
            </a:r>
            <a:r>
              <a:rPr lang="it-IT" dirty="0"/>
              <a:t> (chi gestisce una locanda o osteria) </a:t>
            </a:r>
            <a:r>
              <a:rPr lang="it-IT" i="1" dirty="0" err="1"/>
              <a:t>stabulariosque</a:t>
            </a:r>
            <a:r>
              <a:rPr lang="it-IT" dirty="0"/>
              <a:t> (chi gestisce una stalla): responsabilità per delitto altrui, per il danneggiamento o il furto di beni imbarcati o introdotti nella locanda o nella stalla, commessi dai gestori o dai loro dipendenti.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705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dirty="0">
                <a:latin typeface="Arial" charset="0"/>
                <a:ea typeface="ＭＳ Ｐゴシック" charset="0"/>
              </a:rPr>
              <a:t>DELICTA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3378"/>
            <a:ext cx="8229600" cy="4892786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it-IT" sz="2800" dirty="0">
                <a:latin typeface="Arial" charset="0"/>
                <a:ea typeface="ＭＳ Ｐゴシック" charset="0"/>
              </a:rPr>
              <a:t>CIVILI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i="1" dirty="0" err="1">
                <a:latin typeface="Arial" charset="0"/>
                <a:ea typeface="ＭＳ Ｐゴシック" charset="0"/>
              </a:rPr>
              <a:t>Furtum</a:t>
            </a:r>
            <a:endParaRPr lang="it-IT" sz="2800" i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i="1" dirty="0">
                <a:latin typeface="Arial" charset="0"/>
                <a:ea typeface="ＭＳ Ｐゴシック" charset="0"/>
              </a:rPr>
              <a:t>Rapina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i="1" dirty="0" err="1">
                <a:latin typeface="Arial" charset="0"/>
                <a:ea typeface="ＭＳ Ｐゴシック" charset="0"/>
              </a:rPr>
              <a:t>Iniuria</a:t>
            </a:r>
            <a:endParaRPr lang="it-IT" sz="2800" i="1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it-IT" sz="2800" i="1" dirty="0" err="1">
                <a:latin typeface="Arial" charset="0"/>
                <a:ea typeface="ＭＳ Ｐゴシック" charset="0"/>
              </a:rPr>
              <a:t>Damnum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iniuria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datum</a:t>
            </a:r>
            <a:endParaRPr lang="it-IT" sz="2800" dirty="0">
              <a:latin typeface="Arial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it-IT" sz="2800" dirty="0">
                <a:latin typeface="Arial" charset="0"/>
                <a:ea typeface="ＭＳ Ｐゴシック" charset="0"/>
              </a:rPr>
              <a:t>PRETORI</a:t>
            </a:r>
          </a:p>
          <a:p>
            <a:pPr>
              <a:lnSpc>
                <a:spcPct val="90000"/>
              </a:lnSpc>
            </a:pPr>
            <a:r>
              <a:rPr lang="it-IT" sz="2800" dirty="0">
                <a:latin typeface="Arial" charset="0"/>
                <a:ea typeface="ＭＳ Ｐゴシック" charset="0"/>
              </a:rPr>
              <a:t>Dolo </a:t>
            </a:r>
          </a:p>
          <a:p>
            <a:pPr>
              <a:lnSpc>
                <a:spcPct val="90000"/>
              </a:lnSpc>
            </a:pPr>
            <a:r>
              <a:rPr lang="it-IT" sz="2800" dirty="0">
                <a:latin typeface="Arial" charset="0"/>
                <a:ea typeface="ＭＳ Ｐゴシック" charset="0"/>
              </a:rPr>
              <a:t>Violenza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dirty="0">
                <a:latin typeface="Arial" charset="0"/>
                <a:ea typeface="ＭＳ Ｐゴシック" charset="0"/>
              </a:rPr>
              <a:t>morale (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metus</a:t>
            </a:r>
            <a:r>
              <a:rPr lang="it-IT" sz="2800" i="1" dirty="0">
                <a:latin typeface="Arial" charset="0"/>
                <a:ea typeface="ＭＳ Ｐゴシック" charset="0"/>
              </a:rPr>
              <a:t>)</a:t>
            </a: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dirty="0">
                <a:latin typeface="Arial" charset="0"/>
                <a:ea typeface="ＭＳ Ｐゴシック" charset="0"/>
              </a:rPr>
              <a:t>Criterio generale di imputabilità è il DOLO</a:t>
            </a: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97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Arial" charset="0"/>
                <a:ea typeface="ＭＳ Ｐゴシック" charset="0"/>
              </a:rPr>
              <a:t>AZIONI PENALI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>
                <a:latin typeface="Arial"/>
                <a:ea typeface="ＭＳ Ｐゴシック" charset="0"/>
                <a:cs typeface="Arial"/>
              </a:rPr>
              <a:t>Hanno un </a:t>
            </a:r>
            <a:r>
              <a:rPr lang="it-IT" dirty="0">
                <a:latin typeface="Arial"/>
                <a:cs typeface="Arial"/>
              </a:rPr>
              <a:t>regime peculiare rispetto alle restanti azioni, dette reipersecutorie.</a:t>
            </a:r>
            <a:r>
              <a:rPr lang="it-IT" dirty="0">
                <a:effectLst/>
                <a:latin typeface="Arial"/>
                <a:cs typeface="Arial"/>
              </a:rPr>
              <a:t> </a:t>
            </a:r>
            <a:r>
              <a:rPr lang="it-IT" dirty="0">
                <a:latin typeface="Arial"/>
                <a:ea typeface="ＭＳ Ｐゴシック" charset="0"/>
                <a:cs typeface="Arial"/>
              </a:rPr>
              <a:t>Caratteristiche:</a:t>
            </a:r>
          </a:p>
          <a:p>
            <a:r>
              <a:rPr lang="it-IT" dirty="0">
                <a:latin typeface="Arial"/>
                <a:ea typeface="ＭＳ Ｐゴシック" charset="0"/>
                <a:cs typeface="Arial"/>
              </a:rPr>
              <a:t>1. </a:t>
            </a:r>
            <a:r>
              <a:rPr lang="it-IT" u="sng" dirty="0" err="1">
                <a:latin typeface="Arial"/>
                <a:ea typeface="ＭＳ Ｐゴシック" charset="0"/>
                <a:cs typeface="Arial"/>
              </a:rPr>
              <a:t>Cumulatività</a:t>
            </a:r>
            <a:r>
              <a:rPr lang="it-IT" dirty="0">
                <a:latin typeface="Arial"/>
                <a:ea typeface="ＭＳ Ｐゴシック" charset="0"/>
                <a:cs typeface="Arial"/>
              </a:rPr>
              <a:t>: </a:t>
            </a:r>
          </a:p>
          <a:p>
            <a:r>
              <a:rPr lang="it-IT" dirty="0"/>
              <a:t>a) nei confronti di più rei (obbligazione solidale cumulativa passiva);</a:t>
            </a:r>
          </a:p>
          <a:p>
            <a:r>
              <a:rPr lang="it-IT" dirty="0"/>
              <a:t>b) con azione reipersecutoria scaturente dallo stesso fatto.</a:t>
            </a:r>
            <a:endParaRPr lang="it-IT" dirty="0">
              <a:latin typeface="Arial"/>
              <a:ea typeface="ＭＳ Ｐゴシック" charset="0"/>
              <a:cs typeface="Arial"/>
            </a:endParaRPr>
          </a:p>
          <a:p>
            <a:pPr eaLnBrk="1" hangingPunct="1"/>
            <a:r>
              <a:rPr lang="it-IT" dirty="0">
                <a:latin typeface="Arial"/>
                <a:ea typeface="ＭＳ Ｐゴシック" charset="0"/>
                <a:cs typeface="Arial"/>
              </a:rPr>
              <a:t>2. </a:t>
            </a:r>
            <a:r>
              <a:rPr lang="it-IT" u="sng" dirty="0" err="1">
                <a:latin typeface="Arial"/>
                <a:ea typeface="ＭＳ Ｐゴシック" charset="0"/>
                <a:cs typeface="Arial"/>
              </a:rPr>
              <a:t>Intrasmissibilità</a:t>
            </a:r>
            <a:r>
              <a:rPr lang="it-IT" u="sng" dirty="0">
                <a:latin typeface="Arial"/>
                <a:ea typeface="ＭＳ Ｐゴシック" charset="0"/>
                <a:cs typeface="Arial"/>
              </a:rPr>
              <a:t> passiva</a:t>
            </a:r>
            <a:endParaRPr lang="it-IT" dirty="0">
              <a:latin typeface="Arial"/>
              <a:ea typeface="ＭＳ Ｐゴシック" charset="0"/>
              <a:cs typeface="Arial"/>
            </a:endParaRPr>
          </a:p>
          <a:p>
            <a:r>
              <a:rPr lang="it-IT" dirty="0">
                <a:latin typeface="Arial"/>
                <a:ea typeface="ＭＳ Ｐゴシック" charset="0"/>
                <a:cs typeface="Arial"/>
              </a:rPr>
              <a:t>3. </a:t>
            </a:r>
            <a:r>
              <a:rPr lang="it-IT" u="sng" dirty="0" err="1">
                <a:latin typeface="Arial"/>
                <a:ea typeface="ＭＳ Ｐゴシック" charset="0"/>
                <a:cs typeface="Arial"/>
              </a:rPr>
              <a:t>Nossalità</a:t>
            </a:r>
            <a:r>
              <a:rPr lang="it-IT" u="sng" dirty="0">
                <a:latin typeface="Arial"/>
                <a:ea typeface="ＭＳ Ｐゴシック" charset="0"/>
                <a:cs typeface="Arial"/>
              </a:rPr>
              <a:t> </a:t>
            </a:r>
            <a:r>
              <a:rPr lang="it-IT" dirty="0"/>
              <a:t>in caso di commissione da parte di un </a:t>
            </a:r>
            <a:r>
              <a:rPr lang="it-IT" i="1" dirty="0"/>
              <a:t>alieni </a:t>
            </a:r>
            <a:r>
              <a:rPr lang="it-IT" i="1" dirty="0" err="1"/>
              <a:t>iuris</a:t>
            </a:r>
            <a:r>
              <a:rPr lang="it-IT" dirty="0">
                <a:effectLst/>
              </a:rPr>
              <a:t> </a:t>
            </a:r>
            <a:endParaRPr lang="it-IT" u="sng" dirty="0"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3863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7E94D0-EDF3-F941-8995-68E7DA1A0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Furtum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2F8791-9B2C-A341-BC85-FDF0916D1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>
                <a:solidFill>
                  <a:srgbClr val="FF3300"/>
                </a:solidFill>
                <a:latin typeface="Comic Sans MS"/>
                <a:cs typeface="Comic Sans MS"/>
              </a:rPr>
              <a:t>Paul. 39 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ad ed.</a:t>
            </a:r>
            <a:r>
              <a:rPr lang="it-IT" dirty="0">
                <a:solidFill>
                  <a:srgbClr val="FF3300"/>
                </a:solidFill>
                <a:latin typeface="Comic Sans MS"/>
                <a:cs typeface="Comic Sans MS"/>
              </a:rPr>
              <a:t> D. 47.2.1.3: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Furtum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est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contrectatio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rei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fraudulosa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lucri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faciendi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gratia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vel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ipsius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rei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vel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etiam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usus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eius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possessionisve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.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Quod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lege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naturali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prohibitum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 est </a:t>
            </a:r>
            <a:r>
              <a:rPr lang="it-IT" i="1" dirty="0" err="1">
                <a:solidFill>
                  <a:srgbClr val="FF3300"/>
                </a:solidFill>
                <a:latin typeface="Comic Sans MS"/>
                <a:cs typeface="Comic Sans MS"/>
              </a:rPr>
              <a:t>admittere</a:t>
            </a:r>
            <a:r>
              <a:rPr lang="it-IT" i="1" dirty="0">
                <a:solidFill>
                  <a:srgbClr val="FF3300"/>
                </a:solidFill>
                <a:latin typeface="Comic Sans MS"/>
                <a:cs typeface="Comic Sans MS"/>
              </a:rPr>
              <a:t>.</a:t>
            </a:r>
          </a:p>
          <a:p>
            <a:pPr algn="just"/>
            <a:r>
              <a:rPr lang="it-IT" dirty="0">
                <a:solidFill>
                  <a:srgbClr val="FF3300"/>
                </a:solidFill>
                <a:latin typeface="Comic Sans MS"/>
                <a:cs typeface="Comic Sans MS"/>
              </a:rPr>
              <a:t> 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«Il furto è l’apprensione fraudolenta di una cosa allo scopo di trarre guadagno o dalla cosa stessa o dal suo uso o possesso; e ciò è vietato dalla legge naturale».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680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i="1" dirty="0" err="1">
                <a:latin typeface="Arial" charset="0"/>
                <a:ea typeface="ＭＳ Ｐゴシック" charset="0"/>
              </a:rPr>
              <a:t>Furtum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i="1" dirty="0" err="1">
                <a:latin typeface="Arial" charset="0"/>
                <a:ea typeface="ＭＳ Ｐゴシック" charset="0"/>
              </a:rPr>
              <a:t>manifestum</a:t>
            </a:r>
            <a:r>
              <a:rPr lang="it-IT" i="1" dirty="0">
                <a:latin typeface="Arial" charset="0"/>
                <a:ea typeface="ＭＳ Ｐゴシック" charset="0"/>
              </a:rPr>
              <a:t>/ </a:t>
            </a:r>
            <a:br>
              <a:rPr lang="it-IT" i="1" dirty="0">
                <a:latin typeface="Arial" charset="0"/>
                <a:ea typeface="ＭＳ Ｐゴシック" charset="0"/>
              </a:rPr>
            </a:br>
            <a:r>
              <a:rPr lang="it-IT" i="1" dirty="0" err="1">
                <a:latin typeface="Arial" charset="0"/>
                <a:ea typeface="ＭＳ Ｐゴシック" charset="0"/>
              </a:rPr>
              <a:t>nec</a:t>
            </a:r>
            <a:r>
              <a:rPr lang="it-IT" i="1" dirty="0">
                <a:latin typeface="Arial" charset="0"/>
                <a:ea typeface="ＭＳ Ｐゴシック" charset="0"/>
              </a:rPr>
              <a:t> </a:t>
            </a:r>
            <a:r>
              <a:rPr lang="it-IT" i="1" dirty="0" err="1">
                <a:latin typeface="Arial" charset="0"/>
                <a:ea typeface="ＭＳ Ｐゴシック" charset="0"/>
              </a:rPr>
              <a:t>manifestum</a:t>
            </a:r>
            <a:endParaRPr lang="it-IT" i="1" dirty="0">
              <a:latin typeface="Arial" charset="0"/>
              <a:ea typeface="ＭＳ Ｐゴシック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it-IT" sz="2800" i="1" dirty="0" err="1"/>
              <a:t>Manifestum</a:t>
            </a:r>
            <a:r>
              <a:rPr lang="it-IT" sz="2800" dirty="0"/>
              <a:t>= flagrante, ladro catturato (ovvero accertato con la </a:t>
            </a:r>
            <a:r>
              <a:rPr lang="it-IT" sz="2800" i="1" dirty="0"/>
              <a:t>quaestio lance </a:t>
            </a:r>
            <a:r>
              <a:rPr lang="it-IT" sz="2800" i="1" dirty="0" err="1"/>
              <a:t>licioque</a:t>
            </a:r>
            <a:r>
              <a:rPr lang="it-IT" sz="2800" dirty="0"/>
              <a:t>). 	Per le XII Tav. il ladro era fustigato e assegnato al derubato. Il pretore introduce un’azione con condanna al quadruplo del valore della refurtiva.</a:t>
            </a:r>
          </a:p>
          <a:p>
            <a:pPr lvl="0" algn="just"/>
            <a:endParaRPr lang="it-IT" sz="2800" dirty="0"/>
          </a:p>
          <a:p>
            <a:pPr lvl="0" algn="just"/>
            <a:r>
              <a:rPr lang="it-IT" sz="2800" i="1" dirty="0" err="1"/>
              <a:t>Nec</a:t>
            </a:r>
            <a:r>
              <a:rPr lang="it-IT" sz="2800" i="1" dirty="0"/>
              <a:t> </a:t>
            </a:r>
            <a:r>
              <a:rPr lang="it-IT" sz="2800" i="1" dirty="0" err="1"/>
              <a:t>manifestum</a:t>
            </a:r>
            <a:r>
              <a:rPr lang="it-IT" sz="2800" dirty="0"/>
              <a:t>= non flagrante. Condanna al doppio del valore della refurtiva, già nelle XII Tav. </a:t>
            </a:r>
          </a:p>
          <a:p>
            <a:pPr algn="just"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it-IT" sz="28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91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6734E6-893D-F545-925C-1BE1A5F9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Furtum</a:t>
            </a:r>
            <a:r>
              <a:rPr lang="it-IT" i="1" dirty="0"/>
              <a:t> </a:t>
            </a:r>
            <a:r>
              <a:rPr lang="it-IT" i="1" dirty="0" err="1"/>
              <a:t>conceptum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8A2A1-5CE5-B944-AFCD-2F279100E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Gai.3.186: Si dice “</a:t>
            </a:r>
            <a:r>
              <a:rPr lang="it-IT" dirty="0" err="1">
                <a:solidFill>
                  <a:srgbClr val="0000FF"/>
                </a:solidFill>
                <a:latin typeface="Comic Sans MS"/>
                <a:cs typeface="Comic Sans MS"/>
              </a:rPr>
              <a:t>furtum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it-IT" dirty="0" err="1">
                <a:solidFill>
                  <a:srgbClr val="0000FF"/>
                </a:solidFill>
                <a:latin typeface="Comic Sans MS"/>
                <a:cs typeface="Comic Sans MS"/>
              </a:rPr>
              <a:t>conceptum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” (furto nascosto=ricettazione) quando, in presenza di testimoni, si è cercata e trovata presso qualcuno una cosa rubata; infatti si dà un’azione particolare contro costui, anche se non è il ladro, che si chiama “</a:t>
            </a:r>
            <a:r>
              <a:rPr lang="it-IT" dirty="0" err="1">
                <a:solidFill>
                  <a:srgbClr val="0000FF"/>
                </a:solidFill>
                <a:latin typeface="Comic Sans MS"/>
                <a:cs typeface="Comic Sans MS"/>
              </a:rPr>
              <a:t>actio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it-IT" dirty="0" err="1">
                <a:solidFill>
                  <a:srgbClr val="0000FF"/>
                </a:solidFill>
                <a:latin typeface="Comic Sans MS"/>
                <a:cs typeface="Comic Sans MS"/>
              </a:rPr>
              <a:t>concepti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”.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0822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D80254-EE6F-DB46-B8BA-314B1560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Furtum</a:t>
            </a:r>
            <a:r>
              <a:rPr lang="it-IT" i="1" dirty="0"/>
              <a:t> </a:t>
            </a:r>
            <a:r>
              <a:rPr lang="it-IT" i="1" dirty="0" err="1"/>
              <a:t>oblatum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96FD0B-D9E3-4E42-ACE2-9FBF33D93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Gai. 3.187: Si dice </a:t>
            </a:r>
            <a:r>
              <a:rPr lang="it-IT" i="1" dirty="0" err="1">
                <a:solidFill>
                  <a:srgbClr val="0000FF"/>
                </a:solidFill>
                <a:latin typeface="Comic Sans MS"/>
                <a:cs typeface="Comic Sans MS"/>
              </a:rPr>
              <a:t>furtum</a:t>
            </a:r>
            <a:r>
              <a:rPr lang="it-IT" i="1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it-IT" i="1" dirty="0" err="1">
                <a:solidFill>
                  <a:srgbClr val="0000FF"/>
                </a:solidFill>
                <a:latin typeface="Comic Sans MS"/>
                <a:cs typeface="Comic Sans MS"/>
              </a:rPr>
              <a:t>oblatum</a:t>
            </a:r>
            <a:r>
              <a:rPr lang="it-IT" i="1" dirty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it-IT" dirty="0">
                <a:solidFill>
                  <a:srgbClr val="0000FF"/>
                </a:solidFill>
                <a:latin typeface="Comic Sans MS"/>
                <a:cs typeface="Comic Sans MS"/>
              </a:rPr>
              <a:t>(trasferito) quando la cosa rubata ti sia stata offerta da qualcuno e questa sia stata trovata presso di te, se ti è stata data con l’idea che fosse ritrovata presso di te piuttosto che presso di chi l’ha depositata. Infatti è stata creata un’azione apposita, detta “oblati”, contro colui che te l’ha offerta, anche se non era il ladro.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3982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6720"/>
          </a:xfrm>
        </p:spPr>
        <p:txBody>
          <a:bodyPr>
            <a:normAutofit fontScale="90000"/>
          </a:bodyPr>
          <a:lstStyle/>
          <a:p>
            <a:r>
              <a:rPr lang="it-IT" dirty="0"/>
              <a:t>AZIONI DI FURTO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7052"/>
            <a:ext cx="8229600" cy="53588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All’</a:t>
            </a:r>
            <a:r>
              <a:rPr lang="it-IT" i="1" dirty="0" err="1"/>
              <a:t>actio</a:t>
            </a:r>
            <a:r>
              <a:rPr lang="it-IT" i="1" dirty="0"/>
              <a:t> furti </a:t>
            </a:r>
            <a:r>
              <a:rPr lang="it-IT" dirty="0"/>
              <a:t>è legittimato attivo chi abbia interesse alla conservazione della cosa (ad es. chi risponde di </a:t>
            </a:r>
            <a:r>
              <a:rPr lang="it-IT" i="1" dirty="0"/>
              <a:t>custodia </a:t>
            </a:r>
            <a:r>
              <a:rPr lang="it-IT" dirty="0"/>
              <a:t>nei confronti del proprietario).</a:t>
            </a:r>
          </a:p>
          <a:p>
            <a:pPr algn="just"/>
            <a:r>
              <a:rPr lang="it-IT" sz="2800" dirty="0">
                <a:solidFill>
                  <a:srgbClr val="0000FF"/>
                </a:solidFill>
                <a:latin typeface="Comic Sans MS"/>
                <a:cs typeface="Comic Sans MS"/>
              </a:rPr>
              <a:t>(Gai 3. E così se un titolare di lavanderia ha ricevuto ad un prezzo definito dei vestiti da pulire e trattare o un sarto ha ricevuto dei vestiti da accomodare, e li avrà persi a causa di un furto, lui stesso avrà l’azione da furto, non il proprietario, …)</a:t>
            </a:r>
            <a:endParaRPr lang="it-IT" sz="2800" dirty="0"/>
          </a:p>
          <a:p>
            <a:pPr algn="just"/>
            <a:r>
              <a:rPr lang="it-IT" dirty="0"/>
              <a:t>Con la </a:t>
            </a:r>
            <a:r>
              <a:rPr lang="it-IT" i="1" dirty="0" err="1"/>
              <a:t>condictio</a:t>
            </a:r>
            <a:r>
              <a:rPr lang="it-IT" i="1" dirty="0"/>
              <a:t> furtiva</a:t>
            </a:r>
            <a:r>
              <a:rPr lang="it-IT" dirty="0"/>
              <a:t>, invece, può agire solo</a:t>
            </a:r>
            <a:r>
              <a:rPr lang="it-IT" i="1" dirty="0"/>
              <a:t> </a:t>
            </a:r>
            <a:r>
              <a:rPr lang="it-IT" dirty="0"/>
              <a:t>il derubato proprietario contro il ladro, anche se non più possessore, per la restituzione della cosa.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8427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1336</Words>
  <Application>Microsoft Macintosh PowerPoint</Application>
  <PresentationFormat>Presentazione su schermo (4:3)</PresentationFormat>
  <Paragraphs>95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Comic Sans MS</vt:lpstr>
      <vt:lpstr>Symbol</vt:lpstr>
      <vt:lpstr>Tema di Office</vt:lpstr>
      <vt:lpstr>DELICTUM</vt:lpstr>
      <vt:lpstr>Presentazione standard di PowerPoint</vt:lpstr>
      <vt:lpstr>DELICTA</vt:lpstr>
      <vt:lpstr>AZIONI PENALI</vt:lpstr>
      <vt:lpstr>Furtum</vt:lpstr>
      <vt:lpstr>Furtum manifestum/  nec manifestum</vt:lpstr>
      <vt:lpstr>Furtum conceptum</vt:lpstr>
      <vt:lpstr>Furtum oblatum</vt:lpstr>
      <vt:lpstr>AZIONI DI FURTO</vt:lpstr>
      <vt:lpstr>RAPINA</vt:lpstr>
      <vt:lpstr>INIURIA</vt:lpstr>
      <vt:lpstr>Presentazione standard di PowerPoint</vt:lpstr>
      <vt:lpstr>Presentazione standard di PowerPoint</vt:lpstr>
      <vt:lpstr>Presentazione standard di PowerPoint</vt:lpstr>
      <vt:lpstr>DAMNUM INIURIA DATUM</vt:lpstr>
      <vt:lpstr>Actio legis Aquiliae</vt:lpstr>
      <vt:lpstr>CARATTERI ORIGINARI  DEL DANNO AQUILIANO</vt:lpstr>
      <vt:lpstr>Corpore corpori datum</vt:lpstr>
      <vt:lpstr>ESTENSIONI PRETORIE</vt:lpstr>
      <vt:lpstr>DELITTI PRETORI</vt:lpstr>
      <vt:lpstr>QUASI DELITTI</vt:lpstr>
      <vt:lpstr>iudex qui litem suam fecit</vt:lpstr>
      <vt:lpstr>actio de posito vel suspenso</vt:lpstr>
      <vt:lpstr>actio de effusis et deiectis</vt:lpstr>
      <vt:lpstr>actio adversus nautas caupones stabulariosque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DELICTUM</dc:title>
  <dc:creator>Paola Lambrini</dc:creator>
  <cp:lastModifiedBy>Utente di Microsoft Office</cp:lastModifiedBy>
  <cp:revision>14</cp:revision>
  <dcterms:created xsi:type="dcterms:W3CDTF">2015-11-17T17:09:06Z</dcterms:created>
  <dcterms:modified xsi:type="dcterms:W3CDTF">2018-12-08T18:14:34Z</dcterms:modified>
</cp:coreProperties>
</file>