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5" r:id="rId5"/>
    <p:sldId id="263" r:id="rId6"/>
    <p:sldId id="264" r:id="rId7"/>
    <p:sldId id="261" r:id="rId8"/>
    <p:sldId id="260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303" r:id="rId21"/>
    <p:sldId id="304" r:id="rId22"/>
    <p:sldId id="280" r:id="rId23"/>
    <p:sldId id="305" r:id="rId24"/>
    <p:sldId id="281" r:id="rId25"/>
    <p:sldId id="306" r:id="rId26"/>
    <p:sldId id="282" r:id="rId27"/>
    <p:sldId id="283" r:id="rId28"/>
    <p:sldId id="284" r:id="rId29"/>
    <p:sldId id="307" r:id="rId30"/>
    <p:sldId id="285" r:id="rId31"/>
    <p:sldId id="291" r:id="rId32"/>
    <p:sldId id="308" r:id="rId33"/>
    <p:sldId id="286" r:id="rId34"/>
    <p:sldId id="287" r:id="rId35"/>
    <p:sldId id="288" r:id="rId36"/>
    <p:sldId id="289" r:id="rId37"/>
    <p:sldId id="290" r:id="rId38"/>
    <p:sldId id="297" r:id="rId39"/>
    <p:sldId id="296" r:id="rId40"/>
    <p:sldId id="292" r:id="rId41"/>
    <p:sldId id="301" r:id="rId42"/>
    <p:sldId id="302" r:id="rId4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43"/>
  </p:normalViewPr>
  <p:slideViewPr>
    <p:cSldViewPr snapToGrid="0" snapToObjects="1">
      <p:cViewPr varScale="1">
        <p:scale>
          <a:sx n="121" d="100"/>
          <a:sy n="121" d="100"/>
        </p:scale>
        <p:origin x="200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7/25/21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7/25/21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7/25/21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7/25/21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7/25/21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7/25/21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7/25/21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7/25/21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7/25/21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7/25/21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7/25/21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7/25/21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7/25/21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7/25/21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7/25/21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7/25/21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7/25/21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7/25/21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AF17A6-272D-B34F-83FE-F25C1ECC71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IL PROCESSO PRIVATO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0B43E3B-DF83-D740-BA30-C041BB90B8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1294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682D4F-10BC-6B47-A5A7-1FB41B7B5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AZIONI SONO TUTTE DI COGNIZIONE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BD13DB8-A009-D64D-8B65-D5A033E548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49516"/>
            <a:ext cx="9613861" cy="472965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		</a:t>
            </a:r>
            <a:r>
              <a:rPr lang="it-IT" b="1" dirty="0"/>
              <a:t>1) DI CONDANNA</a:t>
            </a:r>
            <a:r>
              <a:rPr lang="it-IT" dirty="0"/>
              <a:t>: sempre a una somma di denaro		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1" dirty="0"/>
              <a:t>SENTENZE </a:t>
            </a:r>
            <a:r>
              <a:rPr lang="it-IT" b="1" dirty="0">
                <a:sym typeface="Symbol" pitchFamily="2" charset="2"/>
              </a:rPr>
              <a:t></a:t>
            </a:r>
            <a:r>
              <a:rPr lang="it-IT" b="1" dirty="0"/>
              <a:t>2) COSTITUTIVE </a:t>
            </a:r>
            <a:r>
              <a:rPr lang="it-IT" dirty="0"/>
              <a:t>(ad es. azioni divisorie)</a:t>
            </a:r>
          </a:p>
          <a:p>
            <a:pPr marL="0" indent="0">
              <a:buNone/>
            </a:pPr>
            <a:r>
              <a:rPr lang="it-IT" dirty="0"/>
              <a:t>	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1" dirty="0"/>
              <a:t>		3) DI MERO ACCERTAMENTO </a:t>
            </a:r>
            <a:r>
              <a:rPr lang="it-IT" dirty="0"/>
              <a:t>(ad es. </a:t>
            </a:r>
            <a:r>
              <a:rPr lang="it-IT" i="1" dirty="0" err="1"/>
              <a:t>praeiudicia</a:t>
            </a:r>
            <a:r>
              <a:rPr lang="it-IT" dirty="0"/>
              <a:t> sullo 			stato di libertà o schiavitù di una persona)</a:t>
            </a:r>
            <a:br>
              <a:rPr lang="it-IT" dirty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45810935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A183AF-3475-3B4E-B92B-70C33A597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/>
              <a:t>BONORUM VENDITIO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7EB6E94-E98C-8C40-B502-32E31C495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3200" dirty="0"/>
              <a:t>L’unica azione esecutiva di </a:t>
            </a:r>
            <a:r>
              <a:rPr lang="it-IT" sz="3200" i="1" dirty="0" err="1"/>
              <a:t>ius</a:t>
            </a:r>
            <a:r>
              <a:rPr lang="it-IT" sz="3200" i="1" dirty="0"/>
              <a:t> civile</a:t>
            </a:r>
            <a:r>
              <a:rPr lang="it-IT" sz="3200" dirty="0"/>
              <a:t> rimane la </a:t>
            </a:r>
            <a:r>
              <a:rPr lang="it-IT" sz="3200" i="1" dirty="0" err="1"/>
              <a:t>manus</a:t>
            </a:r>
            <a:r>
              <a:rPr lang="it-IT" sz="3200" i="1" dirty="0"/>
              <a:t> </a:t>
            </a:r>
            <a:r>
              <a:rPr lang="it-IT" sz="3200" i="1" dirty="0" err="1"/>
              <a:t>iniectio</a:t>
            </a:r>
            <a:r>
              <a:rPr lang="it-IT" sz="3200" dirty="0"/>
              <a:t>, cui si affianca però una procedura pretoria “amministrativa” diretta ad una esecuzione patrimoniale concorsuale, detta </a:t>
            </a:r>
            <a:r>
              <a:rPr lang="it-IT" sz="3200" i="1" dirty="0"/>
              <a:t>BONORUM VENDITIO</a:t>
            </a:r>
            <a:r>
              <a:rPr lang="it-IT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60722044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81F848D-2486-394F-9FCA-08A8F6B17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u="sng" dirty="0"/>
              <a:t>PROCEDIMENTO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9F3EBBB-E522-8B46-8182-F7272CC59D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800" i="1" dirty="0"/>
              <a:t>IN IUS VOCATIO </a:t>
            </a:r>
            <a:r>
              <a:rPr lang="it-IT" sz="2800" dirty="0"/>
              <a:t>= chiamata in giudizio stragiudiziale, con </a:t>
            </a:r>
            <a:r>
              <a:rPr lang="it-IT" sz="2800" i="1" dirty="0" err="1"/>
              <a:t>editio</a:t>
            </a:r>
            <a:r>
              <a:rPr lang="it-IT" sz="2800" i="1" dirty="0"/>
              <a:t> </a:t>
            </a:r>
            <a:r>
              <a:rPr lang="it-IT" sz="2800" i="1" dirty="0" err="1"/>
              <a:t>actionis</a:t>
            </a:r>
            <a:r>
              <a:rPr lang="it-IT" sz="2800" i="1" dirty="0"/>
              <a:t> </a:t>
            </a:r>
            <a:r>
              <a:rPr lang="it-IT" sz="2800" dirty="0"/>
              <a:t>e </a:t>
            </a:r>
            <a:r>
              <a:rPr lang="it-IT" sz="2800" i="1" dirty="0" err="1"/>
              <a:t>instrumentorum</a:t>
            </a:r>
            <a:r>
              <a:rPr lang="it-IT" sz="2800" i="1" dirty="0"/>
              <a:t>. </a:t>
            </a:r>
            <a:r>
              <a:rPr lang="it-IT" sz="2800" dirty="0"/>
              <a:t>Eventuale </a:t>
            </a:r>
            <a:r>
              <a:rPr lang="it-IT" sz="2800" i="1" dirty="0" err="1"/>
              <a:t>vadimonium</a:t>
            </a:r>
            <a:r>
              <a:rPr lang="it-IT" sz="2800" dirty="0"/>
              <a:t>: promessa in forma di </a:t>
            </a:r>
            <a:r>
              <a:rPr lang="it-IT" sz="2800" i="1" dirty="0" err="1"/>
              <a:t>stipulatio</a:t>
            </a:r>
            <a:r>
              <a:rPr lang="it-IT" sz="2800" dirty="0"/>
              <a:t> di pagare una somma di denaro se non si comparirà in giudizio un dato giorno </a:t>
            </a:r>
          </a:p>
          <a:p>
            <a:pPr algn="just"/>
            <a:r>
              <a:rPr lang="it-IT" sz="2800" b="1" u="sng" dirty="0"/>
              <a:t>1) FASE </a:t>
            </a:r>
            <a:r>
              <a:rPr lang="it-IT" sz="2800" b="1" i="1" u="sng" dirty="0"/>
              <a:t>IN IURE</a:t>
            </a:r>
          </a:p>
          <a:p>
            <a:pPr algn="just"/>
            <a:r>
              <a:rPr lang="it-IT" sz="2800" i="1" dirty="0"/>
              <a:t>LITIS CONTESTATIO</a:t>
            </a:r>
          </a:p>
          <a:p>
            <a:pPr algn="just"/>
            <a:r>
              <a:rPr lang="it-IT" sz="2800" u="sng" dirty="0"/>
              <a:t>2) FASE </a:t>
            </a:r>
            <a:r>
              <a:rPr lang="it-IT" sz="2800" i="1" u="sng" dirty="0"/>
              <a:t>APUD IUDICEM</a:t>
            </a:r>
            <a:endParaRPr lang="it-IT" sz="2800" u="sng" dirty="0"/>
          </a:p>
        </p:txBody>
      </p:sp>
    </p:spTree>
    <p:extLst>
      <p:ext uri="{BB962C8B-B14F-4D97-AF65-F5344CB8AC3E}">
        <p14:creationId xmlns:p14="http://schemas.microsoft.com/office/powerpoint/2010/main" val="584354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388C91D-F1D6-E746-8396-4937812C9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NELLA FASE </a:t>
            </a:r>
            <a:r>
              <a:rPr lang="it-IT" i="1" dirty="0"/>
              <a:t>IN IURE </a:t>
            </a:r>
            <a:r>
              <a:rPr lang="it-IT" dirty="0"/>
              <a:t>IL CONVENUTO PU0’: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7222352-4577-EF4F-815D-531C0D9F1B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190051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sz="2800" b="1" dirty="0"/>
              <a:t>Effettuare un’</a:t>
            </a:r>
            <a:r>
              <a:rPr lang="it-IT" sz="2800" b="1" i="1" dirty="0"/>
              <a:t>INDEFENSIO</a:t>
            </a:r>
            <a:r>
              <a:rPr lang="it-IT" sz="2800" b="1" dirty="0"/>
              <a:t>, cioè </a:t>
            </a:r>
            <a:r>
              <a:rPr lang="it-IT" sz="2800" dirty="0"/>
              <a:t>non accettare la formula </a:t>
            </a:r>
          </a:p>
          <a:p>
            <a:pPr algn="just"/>
            <a:r>
              <a:rPr lang="it-IT" sz="2800" b="1" dirty="0"/>
              <a:t>Effettuare una </a:t>
            </a:r>
            <a:r>
              <a:rPr lang="it-IT" sz="2800" b="1" i="1" dirty="0"/>
              <a:t>CONFESSIO</a:t>
            </a:r>
            <a:r>
              <a:rPr lang="it-IT" sz="2800" b="1" dirty="0"/>
              <a:t>, che è </a:t>
            </a:r>
            <a:r>
              <a:rPr lang="it-IT" sz="2800" dirty="0"/>
              <a:t>parificata a una sentenza di condanna </a:t>
            </a:r>
          </a:p>
          <a:p>
            <a:pPr algn="just"/>
            <a:r>
              <a:rPr lang="it-IT" sz="2800" b="1" dirty="0"/>
              <a:t>Effettuare una DIFESA, cioè </a:t>
            </a:r>
            <a:r>
              <a:rPr lang="it-IT" sz="2800" dirty="0"/>
              <a:t>contestare la pretesa dell’attore: </a:t>
            </a:r>
          </a:p>
          <a:p>
            <a:pPr marL="0" indent="0" algn="just">
              <a:buNone/>
            </a:pPr>
            <a:r>
              <a:rPr lang="it-IT" sz="2800" b="1" dirty="0"/>
              <a:t>1) in diritto</a:t>
            </a:r>
            <a:r>
              <a:rPr lang="it-IT" sz="2800" dirty="0"/>
              <a:t>  (es.  sono un minore)</a:t>
            </a:r>
          </a:p>
          <a:p>
            <a:pPr marL="0" indent="0" algn="just">
              <a:buNone/>
            </a:pPr>
            <a:r>
              <a:rPr lang="it-IT" sz="2800" b="1" dirty="0"/>
              <a:t>2) in fatto</a:t>
            </a:r>
            <a:r>
              <a:rPr lang="it-IT" sz="2800" dirty="0"/>
              <a:t> (es. ho già pagato)</a:t>
            </a:r>
          </a:p>
          <a:p>
            <a:pPr marL="0" indent="0" algn="just">
              <a:buNone/>
            </a:pPr>
            <a:r>
              <a:rPr lang="it-IT" sz="2800" b="1" dirty="0"/>
              <a:t>3) chiedendo l’inserimento di </a:t>
            </a:r>
            <a:r>
              <a:rPr lang="it-IT" sz="2800" b="1" i="1" dirty="0" err="1"/>
              <a:t>exceptiones</a:t>
            </a:r>
            <a:r>
              <a:rPr lang="it-IT" sz="2800" dirty="0"/>
              <a:t>: aggiunge nuove circostanze)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859170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08AEB8-AA9B-0C4A-B2D6-FB205D7E0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/>
              <a:t>LITIS CONTESTATIO</a:t>
            </a:r>
            <a:r>
              <a:rPr lang="it-IT" dirty="0"/>
              <a:t>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8465798-58CA-ED43-9B73-FB9EAD0D1B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sz="3200" dirty="0"/>
              <a:t>Atto con cui le parti manifestano il loro accordo sulla formula concessa dal magistrato; non servono più i testimoni, perché la formula è scritta. </a:t>
            </a:r>
          </a:p>
          <a:p>
            <a:pPr algn="just"/>
            <a:r>
              <a:rPr lang="it-IT" sz="3200" dirty="0"/>
              <a:t>La </a:t>
            </a:r>
            <a:r>
              <a:rPr lang="it-IT" sz="3200" i="1" dirty="0" err="1"/>
              <a:t>litis</a:t>
            </a:r>
            <a:r>
              <a:rPr lang="it-IT" sz="3200" i="1" dirty="0"/>
              <a:t> </a:t>
            </a:r>
            <a:r>
              <a:rPr lang="it-IT" sz="3200" i="1" dirty="0" err="1"/>
              <a:t>contestatio</a:t>
            </a:r>
            <a:r>
              <a:rPr lang="it-IT" sz="3200" i="1" dirty="0"/>
              <a:t> </a:t>
            </a:r>
            <a:r>
              <a:rPr lang="it-IT" sz="3200" dirty="0"/>
              <a:t>comporta la definizione degli elementi della lite e la deduzione della causa in giudizio. Si instaura un rapporto processuale tra le parti e da quel momento pende un giudizio tra di loro. Da questo effetto generale derivano vari </a:t>
            </a:r>
            <a:r>
              <a:rPr lang="it-IT" sz="3200" dirty="0" err="1"/>
              <a:t>sottoeffetti</a:t>
            </a:r>
            <a:r>
              <a:rPr lang="it-IT" sz="3200" dirty="0"/>
              <a:t>: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43959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D96A05-40F3-7248-9732-7DD7417E3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EFFETTI DELLA </a:t>
            </a:r>
            <a:r>
              <a:rPr lang="it-IT" b="1" i="1" dirty="0"/>
              <a:t>LITIS CONTESTATIO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49EC00-DCB6-0A42-8979-CEEB9E5802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400258"/>
          </a:xfrm>
        </p:spPr>
        <p:txBody>
          <a:bodyPr>
            <a:normAutofit/>
          </a:bodyPr>
          <a:lstStyle/>
          <a:p>
            <a:pPr lvl="0" algn="just"/>
            <a:r>
              <a:rPr lang="it-IT" b="1" u="sng" dirty="0"/>
              <a:t>EFFETTO CONSERVATIVO</a:t>
            </a:r>
            <a:r>
              <a:rPr lang="it-IT" b="1" dirty="0"/>
              <a:t>:</a:t>
            </a:r>
            <a:r>
              <a:rPr lang="it-IT" dirty="0"/>
              <a:t> I termini  della  controversia  sono  fissati  in  modo  da non essere modificabili. Fotografia della causa al momento della </a:t>
            </a:r>
            <a:r>
              <a:rPr lang="it-IT" i="1" dirty="0" err="1"/>
              <a:t>litis</a:t>
            </a:r>
            <a:r>
              <a:rPr lang="it-IT" i="1" dirty="0"/>
              <a:t> </a:t>
            </a:r>
            <a:r>
              <a:rPr lang="it-IT" i="1" dirty="0" err="1"/>
              <a:t>contestatio</a:t>
            </a:r>
            <a:r>
              <a:rPr lang="it-IT" dirty="0"/>
              <a:t>, di modo che gli eventi successivi non pregiudicheranno la pretesa dell’attore.</a:t>
            </a:r>
          </a:p>
          <a:p>
            <a:pPr lvl="0" algn="just"/>
            <a:r>
              <a:rPr lang="it-IT" b="1" u="sng" dirty="0"/>
              <a:t>EFFETTO PRECLUSIVO</a:t>
            </a:r>
            <a:r>
              <a:rPr lang="it-IT" b="1" dirty="0"/>
              <a:t>:</a:t>
            </a:r>
            <a:r>
              <a:rPr lang="it-IT" b="1" i="1" dirty="0"/>
              <a:t> </a:t>
            </a:r>
            <a:r>
              <a:rPr lang="it-IT" dirty="0"/>
              <a:t>conclusa la  </a:t>
            </a:r>
            <a:r>
              <a:rPr lang="it-IT" i="1" dirty="0" err="1"/>
              <a:t>litis</a:t>
            </a:r>
            <a:r>
              <a:rPr lang="it-IT" i="1" dirty="0"/>
              <a:t>  </a:t>
            </a:r>
            <a:r>
              <a:rPr lang="it-IT" i="1" dirty="0" err="1"/>
              <a:t>contestatio</a:t>
            </a:r>
            <a:r>
              <a:rPr lang="it-IT" i="1" dirty="0"/>
              <a:t> </a:t>
            </a:r>
            <a:r>
              <a:rPr lang="it-IT" dirty="0"/>
              <a:t>l’azione è consumata, non si può riutilizzare la stessa formula una  seconda volta:</a:t>
            </a:r>
            <a:r>
              <a:rPr lang="it-IT" i="1" dirty="0"/>
              <a:t> BIS DE EADEM RE NE SIT ACTIO. </a:t>
            </a:r>
            <a:r>
              <a:rPr lang="it-IT" dirty="0"/>
              <a:t>Tale effetto è automatico (</a:t>
            </a:r>
            <a:r>
              <a:rPr lang="it-IT" i="1" dirty="0"/>
              <a:t>ipso iure</a:t>
            </a:r>
            <a:r>
              <a:rPr lang="it-IT" dirty="0"/>
              <a:t>) per i </a:t>
            </a:r>
            <a:r>
              <a:rPr lang="it-IT" b="1" i="1" dirty="0" err="1"/>
              <a:t>iudicia</a:t>
            </a:r>
            <a:r>
              <a:rPr lang="it-IT" b="1" i="1" dirty="0"/>
              <a:t> legittima</a:t>
            </a:r>
            <a:r>
              <a:rPr lang="it-IT" dirty="0"/>
              <a:t>; per tutti gli altri, che sono </a:t>
            </a:r>
            <a:r>
              <a:rPr lang="it-IT" b="1" i="1" dirty="0" err="1"/>
              <a:t>iudicia</a:t>
            </a:r>
            <a:r>
              <a:rPr lang="it-IT" b="1" i="1" dirty="0"/>
              <a:t> imperio </a:t>
            </a:r>
            <a:r>
              <a:rPr lang="it-IT" b="1" i="1" dirty="0" err="1"/>
              <a:t>continentia</a:t>
            </a:r>
            <a:r>
              <a:rPr lang="it-IT" b="1" i="1" dirty="0"/>
              <a:t>,</a:t>
            </a:r>
            <a:r>
              <a:rPr lang="it-IT" i="1" dirty="0"/>
              <a:t> </a:t>
            </a:r>
            <a:r>
              <a:rPr lang="it-IT" dirty="0"/>
              <a:t>l’effetto preclusivo opera in via di </a:t>
            </a:r>
            <a:r>
              <a:rPr lang="it-IT" i="1" dirty="0" err="1"/>
              <a:t>exceptio</a:t>
            </a:r>
            <a:r>
              <a:rPr lang="it-IT" i="1" dirty="0"/>
              <a:t>.</a:t>
            </a:r>
            <a:endParaRPr lang="it-IT" dirty="0"/>
          </a:p>
          <a:p>
            <a:pPr lvl="0" algn="just"/>
            <a:r>
              <a:rPr lang="it-IT" b="1" dirty="0"/>
              <a:t>EFFETTO ESTINTIVO:</a:t>
            </a:r>
            <a:r>
              <a:rPr lang="it-IT" dirty="0"/>
              <a:t> si estingue il rapporto giuridico precedente e viene sostituito dall’obbligo di sottostare al giudicato.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127316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93A162-970A-9848-8613-6294A958D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u="sng" dirty="0"/>
              <a:t>FASE </a:t>
            </a:r>
            <a:r>
              <a:rPr lang="it-IT" b="1" i="1" u="sng" dirty="0"/>
              <a:t>APUD IUDICEM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12EFFFA-16DA-4B44-82ED-3F2E011C8D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sz="2800" dirty="0"/>
              <a:t>Sintetica esposizione dei fatti (</a:t>
            </a:r>
            <a:r>
              <a:rPr lang="it-IT" sz="2800" i="1" dirty="0" err="1"/>
              <a:t>causae</a:t>
            </a:r>
            <a:r>
              <a:rPr lang="it-IT" sz="2800" i="1" dirty="0"/>
              <a:t> </a:t>
            </a:r>
            <a:r>
              <a:rPr lang="it-IT" sz="2800" i="1" dirty="0" err="1"/>
              <a:t>coniectio</a:t>
            </a:r>
            <a:r>
              <a:rPr lang="it-IT" sz="2800" dirty="0"/>
              <a:t>) e  istruttoria dibattimentale: produzione di prove.</a:t>
            </a:r>
          </a:p>
          <a:p>
            <a:pPr marL="0" indent="0" algn="just">
              <a:buNone/>
            </a:pPr>
            <a:r>
              <a:rPr lang="it-IT" sz="2800" dirty="0"/>
              <a:t> </a:t>
            </a:r>
          </a:p>
          <a:p>
            <a:pPr algn="just"/>
            <a:r>
              <a:rPr lang="it-IT" sz="2800" dirty="0"/>
              <a:t>Onere della prova:</a:t>
            </a:r>
            <a:r>
              <a:rPr lang="it-IT" sz="2800" i="1" dirty="0"/>
              <a:t> EI INCUMBIT PROBATIO QUI DICIT, NON QUI NEGAT</a:t>
            </a:r>
          </a:p>
          <a:p>
            <a:pPr algn="just"/>
            <a:endParaRPr lang="it-IT" sz="2800" dirty="0"/>
          </a:p>
          <a:p>
            <a:pPr algn="just"/>
            <a:r>
              <a:rPr lang="it-IT" sz="2800" dirty="0"/>
              <a:t>Il convenuto deve provare solo i fatti impeditivi o estintivi del diritto dell’attore, nonché i fatti a fondamento delle </a:t>
            </a:r>
            <a:r>
              <a:rPr lang="it-IT" sz="2800" i="1" dirty="0" err="1"/>
              <a:t>exceptiones</a:t>
            </a:r>
            <a:r>
              <a:rPr lang="it-IT" sz="2800" i="1" dirty="0"/>
              <a:t>.</a:t>
            </a:r>
            <a:endParaRPr lang="it-IT" sz="2800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31272788"/>
      </p:ext>
    </p:extLst>
  </p:cSld>
  <p:clrMapOvr>
    <a:masterClrMapping/>
  </p:clrMapOvr>
  <p:transition spd="slow">
    <p:wheel spokes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C4A100-6651-9C4B-B757-C7AE777D5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SENTENZA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DE2643-7430-0549-BF2D-1136845D31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1996966"/>
            <a:ext cx="9613861" cy="4656081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La sentenza è di primo e unico grado e ha per oggetto, in linea di massima, una somma di denaro.</a:t>
            </a:r>
          </a:p>
          <a:p>
            <a:pPr algn="just"/>
            <a:r>
              <a:rPr lang="it-IT" sz="2800" dirty="0"/>
              <a:t>Dalla sentenza nasce l’</a:t>
            </a:r>
            <a:r>
              <a:rPr lang="it-IT" sz="2800" b="1" i="1" dirty="0" err="1"/>
              <a:t>obligatio</a:t>
            </a:r>
            <a:r>
              <a:rPr lang="it-IT" sz="2800" b="1" i="1" dirty="0"/>
              <a:t> iudicati</a:t>
            </a:r>
            <a:r>
              <a:rPr lang="it-IT" sz="2800" b="1" dirty="0"/>
              <a:t> </a:t>
            </a:r>
            <a:r>
              <a:rPr lang="it-IT" sz="2800" dirty="0"/>
              <a:t>che si sostituisce all’originario obbligo o dovere. </a:t>
            </a:r>
          </a:p>
          <a:p>
            <a:pPr algn="just"/>
            <a:r>
              <a:rPr lang="it-IT" sz="2800" dirty="0"/>
              <a:t>La sentenza non è però un titolo esecutivo, non permette cioè di passare subito all’esecuzione, perché gli strumenti ora utilizzabili a scopo di esecuzione non sono </a:t>
            </a:r>
            <a:r>
              <a:rPr lang="it-IT" sz="2800" i="1" dirty="0" err="1"/>
              <a:t>actiones</a:t>
            </a:r>
            <a:r>
              <a:rPr lang="it-IT" sz="2800" dirty="0"/>
              <a:t>, quindi non offrono spazio per una opposizione all’esecuzione da parte dell’esecutato che volesse contestare l’esistenza del titolo esecutivo.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71345628"/>
      </p:ext>
    </p:extLst>
  </p:cSld>
  <p:clrMapOvr>
    <a:masterClrMapping/>
  </p:clrMapOvr>
  <p:transition spd="slow">
    <p:wheel spokes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4F1FE2-CEAE-8847-9076-B460F0BC1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PARTI DELLA FORMULA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1E61E69-C925-8E44-965A-C03E318666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i="1" u="sng" dirty="0"/>
              <a:t>INTENTIO</a:t>
            </a:r>
            <a:r>
              <a:rPr lang="it-IT" dirty="0"/>
              <a:t> </a:t>
            </a:r>
          </a:p>
          <a:p>
            <a:endParaRPr lang="it-IT" dirty="0"/>
          </a:p>
          <a:p>
            <a:r>
              <a:rPr lang="it-IT" i="1" u="sng" dirty="0"/>
              <a:t>DEMONSTRATIO</a:t>
            </a:r>
            <a:r>
              <a:rPr lang="it-IT" dirty="0"/>
              <a:t> </a:t>
            </a:r>
          </a:p>
          <a:p>
            <a:endParaRPr lang="it-IT" dirty="0"/>
          </a:p>
          <a:p>
            <a:r>
              <a:rPr lang="it-IT" i="1" u="sng" dirty="0"/>
              <a:t>CONDEMNATIO</a:t>
            </a:r>
            <a:r>
              <a:rPr lang="it-IT" dirty="0"/>
              <a:t> </a:t>
            </a:r>
          </a:p>
          <a:p>
            <a:endParaRPr lang="it-IT" dirty="0"/>
          </a:p>
          <a:p>
            <a:r>
              <a:rPr lang="it-IT" i="1" u="sng" dirty="0"/>
              <a:t>ADIUDICATIO</a:t>
            </a:r>
            <a:r>
              <a:rPr lang="it-I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19196298"/>
      </p:ext>
    </p:extLst>
  </p:cSld>
  <p:clrMapOvr>
    <a:masterClrMapping/>
  </p:clrMapOvr>
  <p:transition spd="slow">
    <p:randomBar dir="vert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2C1BA1-AF36-D74B-8F39-8EBDC9E19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u="sng" dirty="0"/>
              <a:t>INTENTIO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0A6FC1-C8E3-954E-9AC2-FEAFFA66E4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8"/>
            <a:endParaRPr lang="it-IT" sz="3200" dirty="0"/>
          </a:p>
          <a:p>
            <a:pPr marL="0" indent="0">
              <a:buNone/>
            </a:pPr>
            <a:r>
              <a:rPr lang="it-IT" sz="3200" dirty="0"/>
              <a:t>							  /   </a:t>
            </a:r>
            <a:r>
              <a:rPr lang="it-IT" sz="3200" i="1" dirty="0"/>
              <a:t>CERTA</a:t>
            </a:r>
            <a:endParaRPr lang="it-IT" sz="3200" dirty="0"/>
          </a:p>
          <a:p>
            <a:pPr marL="0" indent="0">
              <a:buNone/>
            </a:pPr>
            <a:r>
              <a:rPr lang="it-IT" sz="3200" b="1" dirty="0"/>
              <a:t>Enunciazione del rapporto dedotto in giudizio, </a:t>
            </a:r>
          </a:p>
          <a:p>
            <a:pPr marL="0" indent="0">
              <a:buNone/>
            </a:pPr>
            <a:r>
              <a:rPr lang="it-IT" sz="3200" b="1" dirty="0"/>
              <a:t>espressione della pretesa vantata dall’attore</a:t>
            </a:r>
          </a:p>
          <a:p>
            <a:pPr marL="0" indent="0">
              <a:buNone/>
            </a:pPr>
            <a:r>
              <a:rPr lang="it-IT" sz="3200" i="1" dirty="0"/>
              <a:t>							\</a:t>
            </a:r>
            <a:endParaRPr lang="it-IT" sz="3200" dirty="0"/>
          </a:p>
          <a:p>
            <a:pPr marL="0" indent="0">
              <a:buNone/>
            </a:pPr>
            <a:r>
              <a:rPr lang="it-IT" sz="3200" i="1" dirty="0"/>
              <a:t>								INCERTA</a:t>
            </a:r>
            <a:endParaRPr lang="it-IT" sz="3200" dirty="0"/>
          </a:p>
          <a:p>
            <a:pPr marL="0" indent="0">
              <a:buNone/>
            </a:pPr>
            <a:r>
              <a:rPr lang="it-IT" sz="3200" i="1" dirty="0"/>
              <a:t>				</a:t>
            </a:r>
            <a:r>
              <a:rPr lang="it-IT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37920895"/>
      </p:ext>
    </p:extLst>
  </p:cSld>
  <p:clrMapOvr>
    <a:masterClrMapping/>
  </p:clrMapOvr>
  <p:transition spd="slow"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B239D0-2D9F-C14F-9C77-FDA4224EA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61" cy="970469"/>
          </a:xfrm>
        </p:spPr>
        <p:txBody>
          <a:bodyPr>
            <a:normAutofit/>
          </a:bodyPr>
          <a:lstStyle/>
          <a:p>
            <a:r>
              <a:rPr lang="it-IT" dirty="0"/>
              <a:t>TIPI DI PROCESSO PRIVATO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D99AE1-0AC0-0A4A-979B-03123B4DFC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0" y="1975945"/>
            <a:ext cx="9613861" cy="4632906"/>
          </a:xfrm>
        </p:spPr>
        <p:txBody>
          <a:bodyPr>
            <a:normAutofit/>
          </a:bodyPr>
          <a:lstStyle/>
          <a:p>
            <a:r>
              <a:rPr lang="it-IT" sz="2800" dirty="0"/>
              <a:t>Nel corso dell’evoluzione giuridica romana si incontrano tre tipi di processo privato: </a:t>
            </a:r>
          </a:p>
          <a:p>
            <a:r>
              <a:rPr lang="it-IT" sz="2800" b="1" i="1" u="sng" dirty="0" err="1"/>
              <a:t>legis</a:t>
            </a:r>
            <a:r>
              <a:rPr lang="it-IT" sz="2800" b="1" i="1" u="sng" dirty="0"/>
              <a:t> </a:t>
            </a:r>
            <a:r>
              <a:rPr lang="it-IT" sz="2800" b="1" i="1" u="sng" dirty="0" err="1"/>
              <a:t>actiones</a:t>
            </a:r>
            <a:r>
              <a:rPr lang="it-IT" sz="2800" b="1" dirty="0"/>
              <a:t> </a:t>
            </a:r>
            <a:r>
              <a:rPr lang="it-IT" sz="2800" dirty="0"/>
              <a:t>per l’età arcaica; </a:t>
            </a:r>
          </a:p>
          <a:p>
            <a:r>
              <a:rPr lang="it-IT" sz="2800" i="1" u="sng" dirty="0" err="1"/>
              <a:t>legis</a:t>
            </a:r>
            <a:r>
              <a:rPr lang="it-IT" sz="2800" i="1" u="sng" dirty="0"/>
              <a:t> </a:t>
            </a:r>
            <a:r>
              <a:rPr lang="it-IT" sz="2800" i="1" u="sng" dirty="0" err="1"/>
              <a:t>actiones</a:t>
            </a:r>
            <a:r>
              <a:rPr lang="it-IT" sz="2800" u="sng" dirty="0"/>
              <a:t> </a:t>
            </a:r>
            <a:r>
              <a:rPr lang="it-IT" sz="2800" dirty="0"/>
              <a:t>e </a:t>
            </a:r>
            <a:r>
              <a:rPr lang="it-IT" sz="2800" u="sng" dirty="0"/>
              <a:t>processo </a:t>
            </a:r>
            <a:r>
              <a:rPr lang="it-IT" sz="2800" i="1" u="sng" dirty="0"/>
              <a:t>per </a:t>
            </a:r>
            <a:r>
              <a:rPr lang="it-IT" sz="2800" i="1" u="sng" dirty="0" err="1"/>
              <a:t>formulas</a:t>
            </a:r>
            <a:r>
              <a:rPr lang="it-IT" sz="2800" u="sng" dirty="0"/>
              <a:t> </a:t>
            </a:r>
            <a:r>
              <a:rPr lang="it-IT" sz="2800" dirty="0"/>
              <a:t>per quella preclassica; </a:t>
            </a:r>
          </a:p>
          <a:p>
            <a:r>
              <a:rPr lang="it-IT" sz="2800" u="sng" dirty="0"/>
              <a:t>processo </a:t>
            </a:r>
            <a:r>
              <a:rPr lang="it-IT" sz="2800" i="1" u="sng" dirty="0"/>
              <a:t>per </a:t>
            </a:r>
            <a:r>
              <a:rPr lang="it-IT" sz="2800" i="1" u="sng" dirty="0" err="1"/>
              <a:t>formulas</a:t>
            </a:r>
            <a:r>
              <a:rPr lang="it-IT" sz="2800" u="sng" dirty="0"/>
              <a:t> </a:t>
            </a:r>
            <a:r>
              <a:rPr lang="it-IT" sz="2800" dirty="0"/>
              <a:t>e </a:t>
            </a:r>
            <a:r>
              <a:rPr lang="it-IT" sz="2800" i="1" u="sng" dirty="0" err="1"/>
              <a:t>cognitio</a:t>
            </a:r>
            <a:r>
              <a:rPr lang="it-IT" sz="2800" i="1" u="sng" dirty="0"/>
              <a:t> extra </a:t>
            </a:r>
            <a:r>
              <a:rPr lang="it-IT" sz="2800" i="1" u="sng" dirty="0" err="1"/>
              <a:t>ordinem</a:t>
            </a:r>
            <a:r>
              <a:rPr lang="it-IT" sz="2800" u="sng" dirty="0"/>
              <a:t> </a:t>
            </a:r>
            <a:r>
              <a:rPr lang="it-IT" sz="2800" dirty="0"/>
              <a:t>in quella classica; </a:t>
            </a:r>
          </a:p>
          <a:p>
            <a:r>
              <a:rPr lang="it-IT" sz="2800" i="1" u="sng" dirty="0" err="1"/>
              <a:t>cognitio</a:t>
            </a:r>
            <a:r>
              <a:rPr lang="it-IT" sz="2800" i="1" u="sng" dirty="0"/>
              <a:t> extra </a:t>
            </a:r>
            <a:r>
              <a:rPr lang="it-IT" sz="2800" i="1" u="sng" dirty="0" err="1"/>
              <a:t>ordinem</a:t>
            </a:r>
            <a:r>
              <a:rPr lang="it-IT" sz="2800" u="sng" dirty="0"/>
              <a:t> </a:t>
            </a:r>
            <a:r>
              <a:rPr lang="it-IT" sz="2800" dirty="0"/>
              <a:t>in epoca postclassica </a:t>
            </a:r>
          </a:p>
        </p:txBody>
      </p:sp>
    </p:spTree>
    <p:extLst>
      <p:ext uri="{BB962C8B-B14F-4D97-AF65-F5344CB8AC3E}">
        <p14:creationId xmlns:p14="http://schemas.microsoft.com/office/powerpoint/2010/main" val="444277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FFF3BB-F41E-2D46-96B7-0A8C77036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Esempi di </a:t>
            </a:r>
            <a:r>
              <a:rPr lang="it-IT" i="1" dirty="0" err="1"/>
              <a:t>intentio</a:t>
            </a:r>
            <a:r>
              <a:rPr lang="it-IT" i="1" dirty="0"/>
              <a:t> certa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160A9E3-B74A-F649-8E6A-BF0412074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987679" cy="4284644"/>
          </a:xfrm>
        </p:spPr>
        <p:txBody>
          <a:bodyPr>
            <a:noAutofit/>
          </a:bodyPr>
          <a:lstStyle/>
          <a:p>
            <a:r>
              <a:rPr lang="it-IT" sz="2800" b="1" i="1" dirty="0" err="1"/>
              <a:t>Actio</a:t>
            </a:r>
            <a:r>
              <a:rPr lang="it-IT" sz="2800" b="1" i="1" dirty="0"/>
              <a:t> </a:t>
            </a:r>
            <a:r>
              <a:rPr lang="it-IT" sz="2800" b="1" i="1" dirty="0" err="1"/>
              <a:t>certae</a:t>
            </a:r>
            <a:r>
              <a:rPr lang="it-IT" sz="2800" b="1" i="1" dirty="0"/>
              <a:t> </a:t>
            </a:r>
            <a:r>
              <a:rPr lang="it-IT" sz="2800" b="1" i="1" dirty="0" err="1"/>
              <a:t>creditae</a:t>
            </a:r>
            <a:r>
              <a:rPr lang="it-IT" sz="2800" b="1" i="1" dirty="0"/>
              <a:t> </a:t>
            </a:r>
            <a:r>
              <a:rPr lang="it-IT" sz="2800" b="1" i="1" dirty="0" err="1"/>
              <a:t>pecuniae</a:t>
            </a:r>
            <a:r>
              <a:rPr lang="it-IT" sz="2800" b="1" i="1" dirty="0"/>
              <a:t> </a:t>
            </a:r>
          </a:p>
          <a:p>
            <a:pPr marL="0" indent="0">
              <a:buNone/>
            </a:pPr>
            <a:r>
              <a:rPr lang="it-IT" sz="2800" dirty="0"/>
              <a:t>«Se risulta che </a:t>
            </a:r>
            <a:r>
              <a:rPr lang="it-IT" sz="2800" dirty="0" err="1"/>
              <a:t>Numerio</a:t>
            </a:r>
            <a:r>
              <a:rPr lang="it-IT" sz="2800" dirty="0"/>
              <a:t> </a:t>
            </a:r>
            <a:r>
              <a:rPr lang="it-IT" sz="2800" dirty="0" err="1"/>
              <a:t>Negidio</a:t>
            </a:r>
            <a:r>
              <a:rPr lang="it-IT" sz="2800" dirty="0"/>
              <a:t> deve dare ad Aulo </a:t>
            </a:r>
            <a:r>
              <a:rPr lang="it-IT" sz="2800" dirty="0" err="1"/>
              <a:t>Agerio</a:t>
            </a:r>
            <a:r>
              <a:rPr lang="it-IT" sz="2800" dirty="0"/>
              <a:t> diecimila sesterzi …. (CONDEMNATIO)»</a:t>
            </a:r>
          </a:p>
          <a:p>
            <a:endParaRPr lang="it-IT" sz="2800" dirty="0"/>
          </a:p>
          <a:p>
            <a:endParaRPr lang="it-IT" sz="2800" dirty="0"/>
          </a:p>
          <a:p>
            <a:r>
              <a:rPr lang="it-IT" sz="2800" b="1" i="1" dirty="0" err="1"/>
              <a:t>Vindicatio</a:t>
            </a:r>
            <a:r>
              <a:rPr lang="it-IT" sz="2800" b="1" i="1" dirty="0"/>
              <a:t> rei</a:t>
            </a:r>
          </a:p>
          <a:p>
            <a:pPr marL="0" indent="0">
              <a:buNone/>
            </a:pPr>
            <a:r>
              <a:rPr lang="it-IT" sz="2800" dirty="0"/>
              <a:t>«Se risulta che il fondo di cui si tratta è di Aulo </a:t>
            </a:r>
            <a:r>
              <a:rPr lang="it-IT" sz="2800" dirty="0" err="1"/>
              <a:t>Agerio</a:t>
            </a:r>
            <a:r>
              <a:rPr lang="it-IT" sz="2800" dirty="0"/>
              <a:t> in base al diritto dei Quiriti … (ARBITRATUS DE RESTITUENDO)-(CONDEMNATIO)»</a:t>
            </a:r>
          </a:p>
          <a:p>
            <a:endParaRPr lang="it-IT" sz="2800" dirty="0"/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7238242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4F566A8-F6B9-5A4A-8945-73CD9E4C0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Esempio di </a:t>
            </a:r>
            <a:r>
              <a:rPr lang="it-IT" i="1" dirty="0" err="1"/>
              <a:t>intentio</a:t>
            </a:r>
            <a:r>
              <a:rPr lang="it-IT" i="1" dirty="0"/>
              <a:t> incerta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1246956-4507-9644-8750-A4115871A4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b="1" i="1" dirty="0"/>
          </a:p>
          <a:p>
            <a:r>
              <a:rPr lang="it-IT" b="1" i="1" dirty="0" err="1"/>
              <a:t>Actio</a:t>
            </a:r>
            <a:r>
              <a:rPr lang="it-IT" b="1" i="1" dirty="0"/>
              <a:t> venditi</a:t>
            </a:r>
          </a:p>
          <a:p>
            <a:r>
              <a:rPr lang="it-IT" dirty="0"/>
              <a:t>(DEMONSTRATIO)…. </a:t>
            </a:r>
            <a:r>
              <a:rPr lang="it-IT" i="1" dirty="0" err="1"/>
              <a:t>quidquid</a:t>
            </a:r>
            <a:r>
              <a:rPr lang="it-IT" i="1" dirty="0"/>
              <a:t> </a:t>
            </a:r>
            <a:r>
              <a:rPr lang="it-IT" i="1" dirty="0" err="1"/>
              <a:t>ob</a:t>
            </a:r>
            <a:r>
              <a:rPr lang="it-IT" i="1" dirty="0"/>
              <a:t> </a:t>
            </a:r>
            <a:r>
              <a:rPr lang="it-IT" i="1" dirty="0" err="1"/>
              <a:t>eam</a:t>
            </a:r>
            <a:r>
              <a:rPr lang="it-IT" i="1" dirty="0"/>
              <a:t> rem </a:t>
            </a:r>
            <a:r>
              <a:rPr lang="it-IT" i="1" dirty="0" err="1"/>
              <a:t>Numerium</a:t>
            </a:r>
            <a:r>
              <a:rPr lang="it-IT" i="1" dirty="0"/>
              <a:t> </a:t>
            </a:r>
            <a:r>
              <a:rPr lang="it-IT" i="1" dirty="0" err="1"/>
              <a:t>Negidium</a:t>
            </a:r>
            <a:r>
              <a:rPr lang="it-IT" i="1" dirty="0"/>
              <a:t> Aulo </a:t>
            </a:r>
            <a:r>
              <a:rPr lang="it-IT" i="1" dirty="0" err="1"/>
              <a:t>Agerio</a:t>
            </a:r>
            <a:r>
              <a:rPr lang="it-IT" i="1" dirty="0"/>
              <a:t> dare </a:t>
            </a:r>
            <a:r>
              <a:rPr lang="it-IT" i="1" dirty="0" err="1"/>
              <a:t>facere</a:t>
            </a:r>
            <a:r>
              <a:rPr lang="it-IT" i="1" dirty="0"/>
              <a:t> </a:t>
            </a:r>
            <a:r>
              <a:rPr lang="it-IT" i="1" dirty="0" err="1"/>
              <a:t>oportet</a:t>
            </a:r>
            <a:r>
              <a:rPr lang="it-IT" i="1" dirty="0"/>
              <a:t> ex fide bona …. </a:t>
            </a:r>
            <a:r>
              <a:rPr lang="it-IT" dirty="0"/>
              <a:t>(CONDEMNATIO)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611807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2F6972-1C66-9241-AF58-13BC2657B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u="sng" dirty="0"/>
              <a:t>DEMONSTRATIO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D6C7E39-5A89-D04D-9112-6DD8DB5EFD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z="2800" dirty="0"/>
              <a:t>Indica la fonte del rapporto, il fatto giuridico che </a:t>
            </a:r>
          </a:p>
          <a:p>
            <a:pPr marL="0" indent="0" algn="just">
              <a:buNone/>
            </a:pPr>
            <a:r>
              <a:rPr lang="it-IT" sz="2800" dirty="0"/>
              <a:t>giustifica la pretesa, gli elementi che la precisano.</a:t>
            </a:r>
          </a:p>
          <a:p>
            <a:pPr marL="0" indent="0" algn="just">
              <a:buNone/>
            </a:pPr>
            <a:endParaRPr lang="it-IT" sz="2800" dirty="0"/>
          </a:p>
          <a:p>
            <a:pPr algn="just"/>
            <a:r>
              <a:rPr lang="it-IT" sz="2800" dirty="0"/>
              <a:t>È presente solo quando l’</a:t>
            </a:r>
            <a:r>
              <a:rPr lang="it-IT" sz="2800" i="1" dirty="0" err="1"/>
              <a:t>intentio</a:t>
            </a:r>
            <a:r>
              <a:rPr lang="it-IT" sz="2800" i="1" dirty="0"/>
              <a:t> </a:t>
            </a:r>
            <a:r>
              <a:rPr lang="it-IT" sz="2800" dirty="0"/>
              <a:t>è </a:t>
            </a:r>
            <a:r>
              <a:rPr lang="it-IT" sz="2800" i="1" dirty="0"/>
              <a:t>incerta</a:t>
            </a:r>
            <a:r>
              <a:rPr lang="it-IT" sz="2800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34947403"/>
      </p:ext>
    </p:extLst>
  </p:cSld>
  <p:clrMapOvr>
    <a:masterClrMapping/>
  </p:clrMapOvr>
  <p:transition spd="slow">
    <p:randomBar dir="vert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A38891-63A4-D34F-9737-E6E5E50DF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Esempio di </a:t>
            </a:r>
            <a:r>
              <a:rPr lang="it-IT" i="1" dirty="0" err="1"/>
              <a:t>demonstratio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C68CA7B-53A9-3A44-A33A-01490A0155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sz="3200" b="1" i="1" dirty="0"/>
          </a:p>
          <a:p>
            <a:r>
              <a:rPr lang="it-IT" sz="3200" b="1" i="1" dirty="0" err="1"/>
              <a:t>Actio</a:t>
            </a:r>
            <a:r>
              <a:rPr lang="it-IT" sz="3200" b="1" i="1" dirty="0"/>
              <a:t> venditi</a:t>
            </a:r>
          </a:p>
          <a:p>
            <a:r>
              <a:rPr lang="it-IT" sz="3200" dirty="0"/>
              <a:t>«</a:t>
            </a:r>
            <a:r>
              <a:rPr lang="it-IT" sz="3200" dirty="0" err="1"/>
              <a:t>Poiche</a:t>
            </a:r>
            <a:r>
              <a:rPr lang="it-IT" sz="3200" dirty="0"/>
              <a:t>́ Aulo </a:t>
            </a:r>
            <a:r>
              <a:rPr lang="it-IT" sz="3200" dirty="0" err="1"/>
              <a:t>Agerio</a:t>
            </a:r>
            <a:r>
              <a:rPr lang="it-IT" sz="3200" dirty="0"/>
              <a:t> ha venduto a </a:t>
            </a:r>
            <a:r>
              <a:rPr lang="it-IT" sz="3200" dirty="0" err="1"/>
              <a:t>Numerio</a:t>
            </a:r>
            <a:r>
              <a:rPr lang="it-IT" sz="3200" dirty="0"/>
              <a:t> </a:t>
            </a:r>
            <a:r>
              <a:rPr lang="it-IT" sz="3200" dirty="0" err="1"/>
              <a:t>Negidio</a:t>
            </a:r>
            <a:r>
              <a:rPr lang="it-IT" sz="3200" dirty="0"/>
              <a:t> lo schiavo di cui si tratta …. (INTENTIO) - (CONDEMNATIO)</a:t>
            </a:r>
          </a:p>
          <a:p>
            <a:endParaRPr lang="it-IT" sz="3200" b="1" i="1" dirty="0"/>
          </a:p>
        </p:txBody>
      </p:sp>
    </p:spTree>
    <p:extLst>
      <p:ext uri="{BB962C8B-B14F-4D97-AF65-F5344CB8AC3E}">
        <p14:creationId xmlns:p14="http://schemas.microsoft.com/office/powerpoint/2010/main" val="7212038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BD2386-AFEC-8840-9105-4B5CEB01E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u="sng" dirty="0"/>
              <a:t>CONDEMNATIO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F9C6CC-6AB8-6E44-BDDC-C901BAADF3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81048"/>
            <a:ext cx="9613861" cy="448791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800" b="1" dirty="0"/>
              <a:t>Invita e autorizza il giudice a condannare qualora sussistano le condizioni indicate dalla formula stessa.</a:t>
            </a:r>
          </a:p>
          <a:p>
            <a:pPr marL="0" indent="0" algn="just">
              <a:buNone/>
            </a:pPr>
            <a:endParaRPr lang="it-IT" sz="2800" b="1" dirty="0"/>
          </a:p>
          <a:p>
            <a:pPr algn="just"/>
            <a:r>
              <a:rPr lang="it-IT" sz="2800" dirty="0"/>
              <a:t>Se l’</a:t>
            </a:r>
            <a:r>
              <a:rPr lang="it-IT" sz="2800" i="1" dirty="0" err="1"/>
              <a:t>intentio</a:t>
            </a:r>
            <a:r>
              <a:rPr lang="it-IT" sz="2800" i="1" dirty="0"/>
              <a:t> </a:t>
            </a:r>
            <a:r>
              <a:rPr lang="it-IT" sz="2800" dirty="0"/>
              <a:t>indicava già una pretesa pecuniaria, la </a:t>
            </a:r>
            <a:r>
              <a:rPr lang="it-IT" sz="2800" i="1" dirty="0" err="1"/>
              <a:t>condemnatio</a:t>
            </a:r>
            <a:r>
              <a:rPr lang="it-IT" sz="2800" dirty="0"/>
              <a:t> sarà </a:t>
            </a:r>
            <a:r>
              <a:rPr lang="it-IT" sz="2800" i="1" dirty="0" err="1"/>
              <a:t>certae</a:t>
            </a:r>
            <a:r>
              <a:rPr lang="it-IT" sz="2800" i="1" dirty="0"/>
              <a:t> </a:t>
            </a:r>
            <a:r>
              <a:rPr lang="it-IT" sz="2800" i="1" dirty="0" err="1"/>
              <a:t>pecuniae</a:t>
            </a:r>
            <a:r>
              <a:rPr lang="it-IT" sz="2800" dirty="0"/>
              <a:t> e indicherà proprio quella somma. </a:t>
            </a:r>
          </a:p>
          <a:p>
            <a:pPr algn="just"/>
            <a:endParaRPr lang="it-IT" sz="2800" dirty="0"/>
          </a:p>
          <a:p>
            <a:pPr algn="just"/>
            <a:r>
              <a:rPr lang="it-IT" sz="2800" dirty="0"/>
              <a:t>Negli altri casi la </a:t>
            </a:r>
            <a:r>
              <a:rPr lang="it-IT" sz="2800" i="1" dirty="0" err="1"/>
              <a:t>condemnatio</a:t>
            </a:r>
            <a:r>
              <a:rPr lang="it-IT" sz="2800" i="1" dirty="0"/>
              <a:t> </a:t>
            </a:r>
            <a:r>
              <a:rPr lang="it-IT" sz="2800" dirty="0"/>
              <a:t>è </a:t>
            </a:r>
            <a:r>
              <a:rPr lang="it-IT" sz="2800" i="1" dirty="0"/>
              <a:t>incerta </a:t>
            </a:r>
            <a:r>
              <a:rPr lang="it-IT" sz="2800" dirty="0"/>
              <a:t>e sarà il giudice a valutare la somma cui condannare il convenuto, in base ai criteri di valutazione che gli fornisce la formula</a:t>
            </a:r>
          </a:p>
        </p:txBody>
      </p:sp>
    </p:spTree>
    <p:extLst>
      <p:ext uri="{BB962C8B-B14F-4D97-AF65-F5344CB8AC3E}">
        <p14:creationId xmlns:p14="http://schemas.microsoft.com/office/powerpoint/2010/main" val="1195388639"/>
      </p:ext>
    </p:extLst>
  </p:cSld>
  <p:clrMapOvr>
    <a:masterClrMapping/>
  </p:clrMapOvr>
  <p:transition spd="slow">
    <p:randomBar dir="vert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CB16C4-24F9-BA4F-AE01-C1DA8964C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Esempio di </a:t>
            </a:r>
            <a:r>
              <a:rPr lang="it-IT" i="1" dirty="0" err="1"/>
              <a:t>condemnatio</a:t>
            </a:r>
            <a:r>
              <a:rPr lang="it-IT" i="1" dirty="0"/>
              <a:t> </a:t>
            </a:r>
            <a:r>
              <a:rPr lang="it-IT" dirty="0"/>
              <a:t>di </a:t>
            </a:r>
            <a:r>
              <a:rPr lang="it-IT" i="1" dirty="0"/>
              <a:t>certa pecunia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BF40814-EF1B-954E-AC86-317EF5921C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200" b="1" i="1" dirty="0" err="1"/>
              <a:t>Actio</a:t>
            </a:r>
            <a:r>
              <a:rPr lang="it-IT" sz="3200" b="1" i="1" dirty="0"/>
              <a:t> </a:t>
            </a:r>
            <a:r>
              <a:rPr lang="it-IT" sz="3200" b="1" i="1" dirty="0" err="1"/>
              <a:t>certae</a:t>
            </a:r>
            <a:r>
              <a:rPr lang="it-IT" sz="3200" b="1" i="1" dirty="0"/>
              <a:t> </a:t>
            </a:r>
            <a:r>
              <a:rPr lang="it-IT" sz="3200" b="1" i="1" dirty="0" err="1"/>
              <a:t>creditae</a:t>
            </a:r>
            <a:r>
              <a:rPr lang="it-IT" sz="3200" b="1" i="1" dirty="0"/>
              <a:t> </a:t>
            </a:r>
            <a:r>
              <a:rPr lang="it-IT" sz="3200" b="1" i="1" dirty="0" err="1"/>
              <a:t>pecuniae</a:t>
            </a:r>
            <a:r>
              <a:rPr lang="it-IT" sz="3200" b="1" i="1" dirty="0"/>
              <a:t> </a:t>
            </a:r>
          </a:p>
          <a:p>
            <a:pPr marL="0" indent="0">
              <a:buNone/>
            </a:pPr>
            <a:r>
              <a:rPr lang="it-IT" sz="3200" dirty="0"/>
              <a:t>(INTENTIO) … il giudice Caio Aquilio condanni </a:t>
            </a:r>
            <a:r>
              <a:rPr lang="it-IT" sz="3200" dirty="0" err="1"/>
              <a:t>Numerio</a:t>
            </a:r>
            <a:r>
              <a:rPr lang="it-IT" sz="3200" dirty="0"/>
              <a:t> </a:t>
            </a:r>
            <a:r>
              <a:rPr lang="it-IT" sz="3200" dirty="0" err="1"/>
              <a:t>Negidio</a:t>
            </a:r>
            <a:r>
              <a:rPr lang="it-IT" sz="3200" dirty="0"/>
              <a:t> a pagare diecimila sesterzi a favore di Aulo </a:t>
            </a:r>
            <a:r>
              <a:rPr lang="it-IT" sz="3200" dirty="0" err="1"/>
              <a:t>Agerio</a:t>
            </a:r>
            <a:r>
              <a:rPr lang="it-IT" sz="3200" dirty="0"/>
              <a:t>; se non risulta, lo assolva.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656180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ABC422-1A4C-0644-ACDD-8B3F76B5D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Criteri della </a:t>
            </a:r>
            <a:r>
              <a:rPr lang="it-IT" i="1" dirty="0" err="1"/>
              <a:t>condemnatio</a:t>
            </a:r>
            <a:r>
              <a:rPr lang="it-IT" dirty="0"/>
              <a:t>: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7D971D7-21A7-BC41-B0A7-97FCA9129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459" y="2028497"/>
            <a:ext cx="10628810" cy="4687614"/>
          </a:xfrm>
        </p:spPr>
        <p:txBody>
          <a:bodyPr>
            <a:normAutofit fontScale="92500"/>
          </a:bodyPr>
          <a:lstStyle/>
          <a:p>
            <a:pPr algn="just"/>
            <a:r>
              <a:rPr lang="it-IT" dirty="0"/>
              <a:t>1)  </a:t>
            </a:r>
            <a:r>
              <a:rPr lang="it-IT" sz="2800" dirty="0"/>
              <a:t>...</a:t>
            </a:r>
            <a:r>
              <a:rPr lang="it-IT" sz="2800" i="1" dirty="0"/>
              <a:t> </a:t>
            </a:r>
            <a:r>
              <a:rPr lang="it-IT" sz="2800" i="1" u="sng" dirty="0"/>
              <a:t>quanti ea res </a:t>
            </a:r>
            <a:r>
              <a:rPr lang="it-IT" sz="2800" i="1" u="sng" dirty="0" err="1"/>
              <a:t>fuit</a:t>
            </a:r>
            <a:r>
              <a:rPr lang="it-IT" sz="2800" i="1" u="sng" dirty="0"/>
              <a:t>/est/</a:t>
            </a:r>
            <a:r>
              <a:rPr lang="it-IT" sz="2800" i="1" u="sng" dirty="0" err="1"/>
              <a:t>erit</a:t>
            </a:r>
            <a:r>
              <a:rPr lang="it-IT" sz="2800" i="1" dirty="0"/>
              <a:t>, </a:t>
            </a:r>
            <a:r>
              <a:rPr lang="it-IT" sz="2800" i="1" dirty="0" err="1"/>
              <a:t>tantam</a:t>
            </a:r>
            <a:r>
              <a:rPr lang="it-IT" sz="2800" i="1" dirty="0"/>
              <a:t> </a:t>
            </a:r>
            <a:r>
              <a:rPr lang="it-IT" sz="2800" i="1" dirty="0" err="1"/>
              <a:t>pecuniam</a:t>
            </a:r>
            <a:r>
              <a:rPr lang="it-IT" sz="2800" i="1" dirty="0"/>
              <a:t> </a:t>
            </a:r>
            <a:r>
              <a:rPr lang="it-IT" sz="2800" i="1" dirty="0" err="1"/>
              <a:t>condemnato</a:t>
            </a:r>
            <a:r>
              <a:rPr lang="it-IT" sz="2800" i="1" dirty="0"/>
              <a:t>: </a:t>
            </a:r>
            <a:r>
              <a:rPr lang="it-IT" sz="2800" dirty="0"/>
              <a:t>il giudice deve valutare il </a:t>
            </a:r>
            <a:r>
              <a:rPr lang="it-IT" sz="2800" b="1" dirty="0"/>
              <a:t>valore di mercato della cosa</a:t>
            </a:r>
            <a:r>
              <a:rPr lang="it-IT" sz="2800" dirty="0"/>
              <a:t>. </a:t>
            </a:r>
          </a:p>
          <a:p>
            <a:pPr marL="0" indent="0" algn="just">
              <a:buNone/>
            </a:pPr>
            <a:r>
              <a:rPr lang="it-IT" sz="2800" dirty="0"/>
              <a:t>Spesso la stima del bene è affidata all’attore, sotto giuramento, il quale terrà conto anche di un eventuale valore affettivo. </a:t>
            </a:r>
          </a:p>
          <a:p>
            <a:pPr marL="0" indent="0" algn="just">
              <a:buNone/>
            </a:pPr>
            <a:endParaRPr lang="it-IT" sz="2800" dirty="0"/>
          </a:p>
          <a:p>
            <a:pPr algn="just"/>
            <a:r>
              <a:rPr lang="it-IT" sz="2800" dirty="0"/>
              <a:t>2) </a:t>
            </a:r>
            <a:r>
              <a:rPr lang="it-IT" sz="2800" i="1" dirty="0"/>
              <a:t>... </a:t>
            </a:r>
            <a:r>
              <a:rPr lang="it-IT" sz="2800" i="1" dirty="0" err="1"/>
              <a:t>eius</a:t>
            </a:r>
            <a:r>
              <a:rPr lang="it-IT" sz="2800" i="1" dirty="0"/>
              <a:t> </a:t>
            </a:r>
            <a:r>
              <a:rPr lang="it-IT" sz="2800" i="1" dirty="0" err="1"/>
              <a:t>condemnato</a:t>
            </a:r>
            <a:r>
              <a:rPr lang="it-IT" sz="2800" i="1" dirty="0"/>
              <a:t>, si non </a:t>
            </a:r>
            <a:r>
              <a:rPr lang="it-IT" sz="2800" i="1" dirty="0" err="1"/>
              <a:t>paret</a:t>
            </a:r>
            <a:r>
              <a:rPr lang="it-IT" sz="2800" i="1" dirty="0"/>
              <a:t> </a:t>
            </a:r>
            <a:r>
              <a:rPr lang="it-IT" sz="2800" i="1" dirty="0" err="1"/>
              <a:t>absolvito</a:t>
            </a:r>
            <a:r>
              <a:rPr lang="it-IT" sz="2800" dirty="0"/>
              <a:t> = </a:t>
            </a:r>
            <a:r>
              <a:rPr lang="it-IT" sz="2800" i="1" u="sng" dirty="0"/>
              <a:t>ID QUOD INTEREST</a:t>
            </a:r>
            <a:r>
              <a:rPr lang="it-IT" sz="2800" u="sng" dirty="0"/>
              <a:t>: </a:t>
            </a:r>
            <a:r>
              <a:rPr lang="it-IT" sz="2800" dirty="0"/>
              <a:t>nei giudizi di buona fede il giudice deve convertire in denaro l’</a:t>
            </a:r>
            <a:r>
              <a:rPr lang="it-IT" sz="2800" b="1" dirty="0"/>
              <a:t>interesse dell’attore</a:t>
            </a:r>
            <a:r>
              <a:rPr lang="it-IT" sz="2800" dirty="0"/>
              <a:t> alle prestazioni dovutegli; l’interesse è desunto dalla differenza tra la sua effettiva situazione patrimoniale e quella in cui si sarebbe trovato in seguito all’adempimento. </a:t>
            </a:r>
          </a:p>
          <a:p>
            <a:pPr marL="0" indent="0" algn="just">
              <a:buNone/>
            </a:pPr>
            <a:r>
              <a:rPr lang="it-IT" sz="2800" dirty="0"/>
              <a:t>Si ottiene così un vero e proprio risarcimento del danno</a:t>
            </a:r>
          </a:p>
        </p:txBody>
      </p:sp>
    </p:spTree>
    <p:extLst>
      <p:ext uri="{BB962C8B-B14F-4D97-AF65-F5344CB8AC3E}">
        <p14:creationId xmlns:p14="http://schemas.microsoft.com/office/powerpoint/2010/main" val="3450595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7124A7-5B8F-6340-BB1D-8CE6E1720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u="sng" dirty="0"/>
              <a:t>ADIUDICATIO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E8B9C52-5315-B34F-80B5-66C013DD76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800" i="1" u="sng" dirty="0"/>
              <a:t>quantum </a:t>
            </a:r>
            <a:r>
              <a:rPr lang="it-IT" sz="2800" i="1" u="sng" dirty="0" err="1"/>
              <a:t>adiudicari</a:t>
            </a:r>
            <a:r>
              <a:rPr lang="it-IT" sz="2800" i="1" u="sng" dirty="0"/>
              <a:t> </a:t>
            </a:r>
            <a:r>
              <a:rPr lang="it-IT" sz="2800" i="1" u="sng" dirty="0" err="1"/>
              <a:t>oportet</a:t>
            </a:r>
            <a:r>
              <a:rPr lang="it-IT" sz="2800" i="1" u="sng" dirty="0"/>
              <a:t>, </a:t>
            </a:r>
            <a:r>
              <a:rPr lang="it-IT" sz="2800" i="1" u="sng" dirty="0" err="1"/>
              <a:t>iudex</a:t>
            </a:r>
            <a:r>
              <a:rPr lang="it-IT" sz="2800" i="1" u="sng" dirty="0"/>
              <a:t> </a:t>
            </a:r>
            <a:r>
              <a:rPr lang="it-IT" sz="2800" i="1" u="sng" dirty="0" err="1"/>
              <a:t>Titio</a:t>
            </a:r>
            <a:r>
              <a:rPr lang="it-IT" sz="2800" i="1" u="sng" dirty="0"/>
              <a:t> </a:t>
            </a:r>
            <a:r>
              <a:rPr lang="it-IT" sz="2800" i="1" u="sng" dirty="0" err="1"/>
              <a:t>adiudicato</a:t>
            </a:r>
            <a:endParaRPr lang="it-IT" sz="2800" i="1" u="sng" dirty="0"/>
          </a:p>
          <a:p>
            <a:pPr marL="0" indent="0" algn="just">
              <a:buNone/>
            </a:pPr>
            <a:endParaRPr lang="it-IT" sz="2800" i="1" u="sng" dirty="0"/>
          </a:p>
          <a:p>
            <a:pPr marL="0" indent="0" algn="just">
              <a:buNone/>
            </a:pPr>
            <a:r>
              <a:rPr lang="it-IT" sz="2800" dirty="0"/>
              <a:t>è utilizzata nei giudizi divisori per attribuire al giudice il potere di assegnare in proprietà solitaria alcuni beni</a:t>
            </a:r>
          </a:p>
        </p:txBody>
      </p:sp>
    </p:spTree>
    <p:extLst>
      <p:ext uri="{BB962C8B-B14F-4D97-AF65-F5344CB8AC3E}">
        <p14:creationId xmlns:p14="http://schemas.microsoft.com/office/powerpoint/2010/main" val="3274330043"/>
      </p:ext>
    </p:extLst>
  </p:cSld>
  <p:clrMapOvr>
    <a:masterClrMapping/>
  </p:clrMapOvr>
  <p:transition spd="slow">
    <p:randomBar dir="vert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FC7953-0FE3-0741-BADD-F936DC260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u="sng" dirty="0"/>
              <a:t>ARBITRATUS DE RESTITUENDO</a:t>
            </a:r>
            <a:r>
              <a:rPr lang="it-IT" u="sng" dirty="0"/>
              <a:t> </a:t>
            </a:r>
            <a:br>
              <a:rPr lang="it-IT" u="sng" dirty="0"/>
            </a:br>
            <a:r>
              <a:rPr lang="it-IT" dirty="0"/>
              <a:t>o clausola arbitraria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BDACA8-9E66-3846-9C7C-7CB7A9D156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165131"/>
            <a:ext cx="9613861" cy="3771058"/>
          </a:xfrm>
        </p:spPr>
        <p:txBody>
          <a:bodyPr/>
          <a:lstStyle/>
          <a:p>
            <a:pPr algn="just"/>
            <a:r>
              <a:rPr lang="it-IT" dirty="0"/>
              <a:t>Appendice dell’</a:t>
            </a:r>
            <a:r>
              <a:rPr lang="it-IT" i="1" dirty="0" err="1"/>
              <a:t>intentio</a:t>
            </a:r>
            <a:r>
              <a:rPr lang="it-IT" dirty="0"/>
              <a:t>, con la quale si condiziona la condanna alla mancata </a:t>
            </a:r>
            <a:r>
              <a:rPr lang="it-IT" i="1" dirty="0" err="1"/>
              <a:t>restitutio</a:t>
            </a:r>
            <a:r>
              <a:rPr lang="it-IT" dirty="0"/>
              <a:t> .</a:t>
            </a:r>
          </a:p>
          <a:p>
            <a:pPr algn="just"/>
            <a:r>
              <a:rPr lang="it-IT" dirty="0"/>
              <a:t>Il giudice, convintosi delle ragioni dell’attore, prima di condannare, invita il convenuto a </a:t>
            </a:r>
            <a:r>
              <a:rPr lang="it-IT" i="1" dirty="0" err="1"/>
              <a:t>restituere</a:t>
            </a:r>
            <a:r>
              <a:rPr lang="it-IT" dirty="0"/>
              <a:t>, indicandogliene le modalità (restituzione dell’oggetto + frutti prodotti + risarcimento dei danni). </a:t>
            </a:r>
          </a:p>
          <a:p>
            <a:pPr algn="just"/>
            <a:r>
              <a:rPr lang="it-IT" dirty="0"/>
              <a:t>L’invito non ha efficacia esecutiva: semplicemente offre al convenuto un’alternativa alla condanna e permette all’attore di riavere la cosa come se gli fosse stata restituita al momento della </a:t>
            </a:r>
            <a:r>
              <a:rPr lang="it-IT" i="1" dirty="0" err="1"/>
              <a:t>litis</a:t>
            </a:r>
            <a:r>
              <a:rPr lang="it-IT" i="1" dirty="0"/>
              <a:t> </a:t>
            </a:r>
            <a:r>
              <a:rPr lang="it-IT" i="1" dirty="0" err="1"/>
              <a:t>contestatio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859738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36175C-8233-BB4B-B070-32BD06C21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Esempio di </a:t>
            </a:r>
            <a:r>
              <a:rPr lang="it-IT" i="1" dirty="0" err="1"/>
              <a:t>arbitratus</a:t>
            </a:r>
            <a:r>
              <a:rPr lang="it-IT" i="1" dirty="0"/>
              <a:t> de restituendo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794F9E6-E11D-7342-B75C-94304A3FCD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i="1" dirty="0" err="1"/>
              <a:t>Vindicatio</a:t>
            </a:r>
            <a:r>
              <a:rPr lang="it-IT" sz="2800" b="1" i="1" dirty="0"/>
              <a:t> rei</a:t>
            </a:r>
            <a:endParaRPr lang="it-IT" sz="2800" dirty="0"/>
          </a:p>
          <a:p>
            <a:pPr marL="0" indent="0">
              <a:buNone/>
            </a:pPr>
            <a:r>
              <a:rPr lang="it-IT" sz="2800" dirty="0"/>
              <a:t>(INTENTIO) …. e il fondo non </a:t>
            </a:r>
            <a:r>
              <a:rPr lang="it-IT" sz="2800" dirty="0" err="1"/>
              <a:t>sara</a:t>
            </a:r>
            <a:r>
              <a:rPr lang="it-IT" sz="2800" dirty="0"/>
              <a:t>̀ restituito ad Aulo </a:t>
            </a:r>
            <a:r>
              <a:rPr lang="it-IT" sz="2800" dirty="0" err="1"/>
              <a:t>Agerio</a:t>
            </a:r>
            <a:r>
              <a:rPr lang="it-IT" sz="2800" dirty="0"/>
              <a:t> in </a:t>
            </a:r>
            <a:r>
              <a:rPr lang="it-IT" sz="2800" dirty="0" err="1"/>
              <a:t>conformita</a:t>
            </a:r>
            <a:r>
              <a:rPr lang="it-IT" sz="2800" dirty="0"/>
              <a:t>̀ alla valutazione arbitrale del giudice Caio Aquilio … (CONDEMNATIO)</a:t>
            </a:r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1340942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3053CB7-090F-4142-A517-587C42D49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PROCESSO </a:t>
            </a:r>
            <a:r>
              <a:rPr lang="it-IT" b="1" i="1" dirty="0"/>
              <a:t>PER LEGIS ACTIONES</a:t>
            </a:r>
            <a:r>
              <a:rPr lang="it-IT" dirty="0"/>
              <a:t>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0C26017-DC29-B64C-96F7-893562692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07476"/>
            <a:ext cx="9613861" cy="4382814"/>
          </a:xfrm>
        </p:spPr>
        <p:txBody>
          <a:bodyPr>
            <a:normAutofit lnSpcReduction="10000"/>
          </a:bodyPr>
          <a:lstStyle/>
          <a:p>
            <a:r>
              <a:rPr lang="it-IT" sz="3200" u="sng" dirty="0"/>
              <a:t>AZIONI DICHIARATIVE</a:t>
            </a:r>
            <a:r>
              <a:rPr lang="it-IT" sz="3200" dirty="0"/>
              <a:t>: </a:t>
            </a:r>
          </a:p>
          <a:p>
            <a:r>
              <a:rPr lang="it-IT" sz="3200" dirty="0"/>
              <a:t>1) </a:t>
            </a:r>
            <a:r>
              <a:rPr lang="it-IT" sz="3200" i="1" dirty="0" err="1"/>
              <a:t>Legis</a:t>
            </a:r>
            <a:r>
              <a:rPr lang="it-IT" sz="3200" i="1" dirty="0"/>
              <a:t> </a:t>
            </a:r>
            <a:r>
              <a:rPr lang="it-IT" sz="3200" i="1" dirty="0" err="1"/>
              <a:t>actio</a:t>
            </a:r>
            <a:r>
              <a:rPr lang="it-IT" sz="3200" i="1" dirty="0"/>
              <a:t> sacramenti: </a:t>
            </a:r>
            <a:r>
              <a:rPr lang="it-IT" sz="3200" dirty="0"/>
              <a:t>a) </a:t>
            </a:r>
            <a:r>
              <a:rPr lang="it-IT" sz="3200" i="1" dirty="0"/>
              <a:t>in rem</a:t>
            </a:r>
            <a:endParaRPr lang="it-IT" sz="3200" dirty="0"/>
          </a:p>
          <a:p>
            <a:pPr marL="0" indent="0">
              <a:buNone/>
            </a:pPr>
            <a:r>
              <a:rPr lang="it-IT" sz="3200" dirty="0"/>
              <a:t>					    b) </a:t>
            </a:r>
            <a:r>
              <a:rPr lang="it-IT" sz="3200" i="1" dirty="0"/>
              <a:t>in </a:t>
            </a:r>
            <a:r>
              <a:rPr lang="it-IT" sz="3200" i="1" dirty="0" err="1"/>
              <a:t>personam</a:t>
            </a:r>
            <a:endParaRPr lang="it-IT" sz="3200" dirty="0"/>
          </a:p>
          <a:p>
            <a:r>
              <a:rPr lang="pt-BR" sz="3200" dirty="0"/>
              <a:t>2) </a:t>
            </a:r>
            <a:r>
              <a:rPr lang="pt-BR" sz="3200" i="1" dirty="0"/>
              <a:t>Legis </a:t>
            </a:r>
            <a:r>
              <a:rPr lang="pt-BR" sz="3200" i="1" dirty="0" err="1"/>
              <a:t>actio</a:t>
            </a:r>
            <a:r>
              <a:rPr lang="pt-BR" sz="3200" i="1" dirty="0"/>
              <a:t> per </a:t>
            </a:r>
            <a:r>
              <a:rPr lang="pt-BR" sz="3200" i="1" dirty="0" err="1"/>
              <a:t>iudicis</a:t>
            </a:r>
            <a:r>
              <a:rPr lang="pt-BR" sz="3200" i="1" dirty="0"/>
              <a:t> </a:t>
            </a:r>
            <a:r>
              <a:rPr lang="pt-BR" sz="3200" i="1" dirty="0" err="1"/>
              <a:t>arbitrive</a:t>
            </a:r>
            <a:r>
              <a:rPr lang="pt-BR" sz="3200" i="1" dirty="0"/>
              <a:t> </a:t>
            </a:r>
            <a:r>
              <a:rPr lang="pt-BR" sz="3200" i="1" dirty="0" err="1"/>
              <a:t>postulationem</a:t>
            </a:r>
            <a:endParaRPr lang="it-IT" sz="3200" dirty="0"/>
          </a:p>
          <a:p>
            <a:r>
              <a:rPr lang="pt-BR" sz="3200" dirty="0"/>
              <a:t>3) </a:t>
            </a:r>
            <a:r>
              <a:rPr lang="pt-BR" sz="3200" i="1" dirty="0"/>
              <a:t>Legis </a:t>
            </a:r>
            <a:r>
              <a:rPr lang="pt-BR" sz="3200" i="1" dirty="0" err="1"/>
              <a:t>actio</a:t>
            </a:r>
            <a:r>
              <a:rPr lang="pt-BR" sz="3200" i="1" dirty="0"/>
              <a:t> per </a:t>
            </a:r>
            <a:r>
              <a:rPr lang="pt-BR" sz="3200" i="1" dirty="0" err="1"/>
              <a:t>condictionem</a:t>
            </a:r>
            <a:r>
              <a:rPr lang="it-IT" sz="3200" dirty="0"/>
              <a:t> </a:t>
            </a:r>
          </a:p>
          <a:p>
            <a:r>
              <a:rPr lang="pt-BR" sz="3200" u="sng" dirty="0"/>
              <a:t>AZIONI ESECUTIVE:</a:t>
            </a:r>
            <a:endParaRPr lang="it-IT" sz="3200" u="sng" dirty="0"/>
          </a:p>
          <a:p>
            <a:r>
              <a:rPr lang="pt-BR" sz="3200" dirty="0"/>
              <a:t>1) </a:t>
            </a:r>
            <a:r>
              <a:rPr lang="pt-BR" sz="3200" i="1" dirty="0"/>
              <a:t>Legis </a:t>
            </a:r>
            <a:r>
              <a:rPr lang="pt-BR" sz="3200" i="1" dirty="0" err="1"/>
              <a:t>actio</a:t>
            </a:r>
            <a:r>
              <a:rPr lang="pt-BR" sz="3200" i="1" dirty="0"/>
              <a:t> per </a:t>
            </a:r>
            <a:r>
              <a:rPr lang="pt-BR" sz="3200" i="1" dirty="0" err="1"/>
              <a:t>manus</a:t>
            </a:r>
            <a:r>
              <a:rPr lang="pt-BR" sz="3200" i="1" dirty="0"/>
              <a:t> </a:t>
            </a:r>
            <a:r>
              <a:rPr lang="pt-BR" sz="3200" i="1" dirty="0" err="1"/>
              <a:t>iniectionem</a:t>
            </a:r>
            <a:endParaRPr lang="it-IT" sz="3200" dirty="0"/>
          </a:p>
          <a:p>
            <a:r>
              <a:rPr lang="pt-BR" sz="3200" dirty="0"/>
              <a:t>2) </a:t>
            </a:r>
            <a:r>
              <a:rPr lang="pt-BR" sz="3200" i="1" dirty="0"/>
              <a:t>Legis </a:t>
            </a:r>
            <a:r>
              <a:rPr lang="pt-BR" sz="3200" i="1" dirty="0" err="1"/>
              <a:t>actio</a:t>
            </a:r>
            <a:r>
              <a:rPr lang="pt-BR" sz="3200" i="1" dirty="0"/>
              <a:t> per </a:t>
            </a:r>
            <a:r>
              <a:rPr lang="pt-BR" sz="3200" i="1" dirty="0" err="1"/>
              <a:t>pignoris</a:t>
            </a:r>
            <a:r>
              <a:rPr lang="pt-BR" sz="3200" i="1" dirty="0"/>
              <a:t> </a:t>
            </a:r>
            <a:r>
              <a:rPr lang="pt-BR" sz="3200" i="1" dirty="0" err="1"/>
              <a:t>capionem</a:t>
            </a:r>
            <a:endParaRPr lang="it-IT" sz="3200" dirty="0"/>
          </a:p>
          <a:p>
            <a:endParaRPr lang="it-IT" sz="3200" dirty="0"/>
          </a:p>
          <a:p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2188578328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8DABD6-BF89-E94F-A126-8A02566A0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AZIONI ARBITRARIE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583485-03CE-C247-9923-4BB8CADD14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1965434"/>
            <a:ext cx="9613861" cy="434077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800" dirty="0"/>
              <a:t>In queste azioni il giudice ha tre possibilità:</a:t>
            </a:r>
          </a:p>
          <a:p>
            <a:pPr algn="just"/>
            <a:r>
              <a:rPr lang="it-IT" sz="2800" dirty="0"/>
              <a:t>1) se non viene provata la pretesa dell’attore, assolve il convenuto;</a:t>
            </a:r>
          </a:p>
          <a:p>
            <a:pPr algn="just"/>
            <a:r>
              <a:rPr lang="it-IT" sz="2800" dirty="0"/>
              <a:t>2) se viene provata la pretesa dell’attore e il convenuto adempie alla </a:t>
            </a:r>
            <a:r>
              <a:rPr lang="it-IT" sz="2800" i="1" dirty="0" err="1"/>
              <a:t>restitutio</a:t>
            </a:r>
            <a:r>
              <a:rPr lang="it-IT" sz="2800" dirty="0"/>
              <a:t>, lo assolve;</a:t>
            </a:r>
          </a:p>
          <a:p>
            <a:pPr algn="just"/>
            <a:r>
              <a:rPr lang="it-IT" sz="2800" dirty="0"/>
              <a:t>3) se viene provata la pretesa dell’attore e il convenuto non restituisce, lo condanna: in questo caso, il convenuto che paga la </a:t>
            </a:r>
            <a:r>
              <a:rPr lang="it-IT" sz="2800" i="1" dirty="0" err="1"/>
              <a:t>litis</a:t>
            </a:r>
            <a:r>
              <a:rPr lang="it-IT" sz="2800" i="1" dirty="0"/>
              <a:t> </a:t>
            </a:r>
            <a:r>
              <a:rPr lang="it-IT" sz="2800" i="1" dirty="0" err="1"/>
              <a:t>aestimatio</a:t>
            </a:r>
            <a:r>
              <a:rPr lang="it-IT" sz="2800" dirty="0"/>
              <a:t> è considerato come un compratore della cosa.</a:t>
            </a:r>
          </a:p>
        </p:txBody>
      </p:sp>
    </p:spTree>
    <p:extLst>
      <p:ext uri="{BB962C8B-B14F-4D97-AF65-F5344CB8AC3E}">
        <p14:creationId xmlns:p14="http://schemas.microsoft.com/office/powerpoint/2010/main" val="26015627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D7C9C5-6222-C245-A75E-2BF6317B4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u="sng" dirty="0"/>
              <a:t>EXCEPTIO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E9EE33C-D4CF-6C4C-91C5-A443B393DD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975945"/>
            <a:ext cx="10767147" cy="4624552"/>
          </a:xfrm>
        </p:spPr>
        <p:txBody>
          <a:bodyPr>
            <a:normAutofit/>
          </a:bodyPr>
          <a:lstStyle/>
          <a:p>
            <a:pPr algn="just"/>
            <a:r>
              <a:rPr lang="it-IT" dirty="0"/>
              <a:t>Rimedio a favore del convenuto. </a:t>
            </a:r>
          </a:p>
          <a:p>
            <a:pPr algn="just"/>
            <a:r>
              <a:rPr lang="it-IT" dirty="0"/>
              <a:t>Clausola che si inserisce nella formula dell’azione, dopo l’</a:t>
            </a:r>
            <a:r>
              <a:rPr lang="it-IT" i="1" dirty="0" err="1"/>
              <a:t>intentio</a:t>
            </a:r>
            <a:r>
              <a:rPr lang="it-IT" dirty="0"/>
              <a:t>, per permettere al giudice di tenere conto di di </a:t>
            </a:r>
            <a:r>
              <a:rPr lang="it-IT" dirty="0" err="1"/>
              <a:t>corcostanze</a:t>
            </a:r>
            <a:r>
              <a:rPr lang="it-IT" dirty="0"/>
              <a:t> che non sarebbero altrimenti rilevanti. </a:t>
            </a:r>
          </a:p>
          <a:p>
            <a:pPr algn="just"/>
            <a:r>
              <a:rPr lang="it-IT" dirty="0"/>
              <a:t>Funziona come ulteriore condizione negativa della condanna.</a:t>
            </a:r>
          </a:p>
          <a:p>
            <a:r>
              <a:rPr lang="it-IT" dirty="0"/>
              <a:t>Es.: </a:t>
            </a:r>
            <a:r>
              <a:rPr lang="it-IT" i="1" dirty="0" err="1"/>
              <a:t>exceptio</a:t>
            </a:r>
            <a:r>
              <a:rPr lang="it-IT" i="1" dirty="0"/>
              <a:t> doli, </a:t>
            </a:r>
            <a:r>
              <a:rPr lang="it-IT" i="1" dirty="0" err="1"/>
              <a:t>exceptio</a:t>
            </a:r>
            <a:r>
              <a:rPr lang="it-IT" i="1" dirty="0"/>
              <a:t> </a:t>
            </a:r>
            <a:r>
              <a:rPr lang="it-IT" i="1" dirty="0" err="1"/>
              <a:t>metus,exceptio</a:t>
            </a:r>
            <a:r>
              <a:rPr lang="it-IT" i="1" dirty="0"/>
              <a:t> </a:t>
            </a:r>
            <a:r>
              <a:rPr lang="it-IT" i="1" dirty="0" err="1"/>
              <a:t>legis</a:t>
            </a:r>
            <a:r>
              <a:rPr lang="it-IT" i="1" dirty="0"/>
              <a:t> </a:t>
            </a:r>
            <a:r>
              <a:rPr lang="it-IT" i="1" dirty="0" err="1"/>
              <a:t>Cinciae</a:t>
            </a:r>
            <a:r>
              <a:rPr lang="it-IT" i="1" dirty="0"/>
              <a:t>, </a:t>
            </a:r>
            <a:r>
              <a:rPr lang="it-IT" i="1" dirty="0" err="1"/>
              <a:t>exceptio</a:t>
            </a:r>
            <a:r>
              <a:rPr lang="it-IT" i="1" dirty="0"/>
              <a:t> </a:t>
            </a:r>
            <a:r>
              <a:rPr lang="it-IT" i="1" dirty="0" err="1"/>
              <a:t>pacti</a:t>
            </a:r>
            <a:endParaRPr lang="it-IT" i="1" dirty="0"/>
          </a:p>
          <a:p>
            <a:pPr marL="0" indent="0">
              <a:buNone/>
            </a:pPr>
            <a:endParaRPr lang="it-IT" dirty="0"/>
          </a:p>
          <a:p>
            <a:r>
              <a:rPr lang="it-IT" i="1" u="sng" dirty="0"/>
              <a:t>REPLICATIO</a:t>
            </a:r>
            <a:r>
              <a:rPr lang="it-IT" dirty="0"/>
              <a:t>: risposta dell’attore all’</a:t>
            </a:r>
            <a:r>
              <a:rPr lang="it-IT" i="1" dirty="0" err="1"/>
              <a:t>exceptio</a:t>
            </a:r>
            <a:endParaRPr lang="it-IT" dirty="0"/>
          </a:p>
          <a:p>
            <a:r>
              <a:rPr lang="it-IT" i="1" u="sng" dirty="0"/>
              <a:t>DUPLICATIO</a:t>
            </a:r>
            <a:r>
              <a:rPr lang="it-IT" dirty="0"/>
              <a:t>: risposta del convenuto alla </a:t>
            </a:r>
            <a:r>
              <a:rPr lang="it-IT" i="1" dirty="0" err="1"/>
              <a:t>replicatio</a:t>
            </a:r>
            <a:endParaRPr lang="it-IT" dirty="0"/>
          </a:p>
          <a:p>
            <a:r>
              <a:rPr lang="it-IT" i="1" u="sng" dirty="0"/>
              <a:t>TRIPLICATIO</a:t>
            </a:r>
            <a:r>
              <a:rPr lang="it-IT" dirty="0"/>
              <a:t>: risposta dell’attore alla </a:t>
            </a:r>
            <a:r>
              <a:rPr lang="it-IT" i="1" dirty="0" err="1"/>
              <a:t>duplicatio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46598536"/>
      </p:ext>
    </p:extLst>
  </p:cSld>
  <p:clrMapOvr>
    <a:masterClrMapping/>
  </p:clrMapOvr>
  <p:transition spd="slow">
    <p:push dir="u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8A8B81-E232-BD41-829D-FA6497573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Esempi di </a:t>
            </a:r>
            <a:r>
              <a:rPr lang="it-IT" i="1" dirty="0" err="1"/>
              <a:t>exceptiones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8C3712B-D85A-534E-81E2-B86C3AD7EB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352" y="2112580"/>
            <a:ext cx="10342179" cy="4414344"/>
          </a:xfrm>
        </p:spPr>
        <p:txBody>
          <a:bodyPr>
            <a:normAutofit/>
          </a:bodyPr>
          <a:lstStyle/>
          <a:p>
            <a:r>
              <a:rPr lang="it-IT" sz="2800" i="1" dirty="0" err="1"/>
              <a:t>Exceptio</a:t>
            </a:r>
            <a:r>
              <a:rPr lang="it-IT" sz="2800" i="1" dirty="0"/>
              <a:t> doli</a:t>
            </a:r>
          </a:p>
          <a:p>
            <a:r>
              <a:rPr lang="it-IT" sz="2800" dirty="0"/>
              <a:t>(INTENTIO)… se, nella questione, nulla sia avvenuto o avvenga per dolo di Aulo </a:t>
            </a:r>
            <a:r>
              <a:rPr lang="it-IT" sz="2800" dirty="0" err="1"/>
              <a:t>Agerio</a:t>
            </a:r>
            <a:r>
              <a:rPr lang="it-IT" sz="2800" dirty="0"/>
              <a:t> …. (CONDEMNATIO)</a:t>
            </a:r>
          </a:p>
          <a:p>
            <a:endParaRPr lang="it-IT" sz="2800" dirty="0"/>
          </a:p>
          <a:p>
            <a:r>
              <a:rPr lang="it-IT" sz="2800" i="1" dirty="0" err="1"/>
              <a:t>Exceptio</a:t>
            </a:r>
            <a:r>
              <a:rPr lang="it-IT" sz="2800" i="1" dirty="0"/>
              <a:t> </a:t>
            </a:r>
            <a:r>
              <a:rPr lang="it-IT" sz="2800" i="1" dirty="0" err="1"/>
              <a:t>metus</a:t>
            </a:r>
            <a:endParaRPr lang="it-IT" sz="2800" i="1" dirty="0"/>
          </a:p>
          <a:p>
            <a:r>
              <a:rPr lang="it-IT" sz="2800" dirty="0"/>
              <a:t>(INTENTIO)…se, nella questione, nulla sia avvenuto per timore  …. (CONDEMNATIO)</a:t>
            </a:r>
          </a:p>
          <a:p>
            <a:endParaRPr lang="it-IT" sz="2800" i="1" dirty="0"/>
          </a:p>
          <a:p>
            <a:endParaRPr lang="it-IT" sz="2800" i="1" dirty="0"/>
          </a:p>
        </p:txBody>
      </p:sp>
    </p:spTree>
    <p:extLst>
      <p:ext uri="{BB962C8B-B14F-4D97-AF65-F5344CB8AC3E}">
        <p14:creationId xmlns:p14="http://schemas.microsoft.com/office/powerpoint/2010/main" val="196152848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DDAB1D-4B8F-C74F-B5B7-634A44142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it-IT" b="1" dirty="0"/>
              <a:t>TIPI DI AZIONI:</a:t>
            </a:r>
            <a:br>
              <a:rPr lang="it-IT" b="1" dirty="0"/>
            </a:br>
            <a:r>
              <a:rPr lang="it-IT" b="1" dirty="0"/>
              <a:t>1) IN BASE  AL </a:t>
            </a:r>
            <a:r>
              <a:rPr lang="it-IT" dirty="0"/>
              <a:t>TIPO DI PRETESA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688088-2D74-214C-8022-A91A92E9BB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70538"/>
            <a:ext cx="9613861" cy="441434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b="1" u="sng" dirty="0"/>
              <a:t>AZIONI </a:t>
            </a:r>
            <a:r>
              <a:rPr lang="it-IT" b="1" i="1" u="sng" dirty="0"/>
              <a:t>IN REM</a:t>
            </a:r>
            <a:r>
              <a:rPr lang="it-IT" b="1" u="sng" dirty="0"/>
              <a:t> </a:t>
            </a:r>
          </a:p>
          <a:p>
            <a:pPr marL="457200" indent="-457200">
              <a:buAutoNum type="alphaLcParenR"/>
            </a:pPr>
            <a:r>
              <a:rPr lang="it-IT" u="sng" dirty="0"/>
              <a:t>LEGITTIMAZIONE PASSIVA</a:t>
            </a:r>
            <a:r>
              <a:rPr lang="it-IT" dirty="0"/>
              <a:t> </a:t>
            </a:r>
            <a:r>
              <a:rPr lang="it-IT" u="sng" dirty="0"/>
              <a:t>ASSOLUTA </a:t>
            </a:r>
            <a:r>
              <a:rPr lang="it-IT" dirty="0"/>
              <a:t>(</a:t>
            </a:r>
            <a:r>
              <a:rPr lang="it-IT" i="1" dirty="0"/>
              <a:t>erga </a:t>
            </a:r>
            <a:r>
              <a:rPr lang="it-IT" i="1" dirty="0" err="1"/>
              <a:t>omnes</a:t>
            </a:r>
            <a:r>
              <a:rPr lang="it-IT" dirty="0"/>
              <a:t>), sono esperibili contro </a:t>
            </a:r>
            <a:r>
              <a:rPr lang="it-IT" dirty="0" err="1"/>
              <a:t>chiumque</a:t>
            </a:r>
            <a:r>
              <a:rPr lang="it-IT" dirty="0"/>
              <a:t> abbia il possesso del bene </a:t>
            </a:r>
          </a:p>
          <a:p>
            <a:pPr marL="457200" indent="-457200">
              <a:buAutoNum type="alphaLcParenR"/>
            </a:pPr>
            <a:r>
              <a:rPr lang="it-IT" i="1" u="sng" dirty="0"/>
              <a:t>INDEFENSIO</a:t>
            </a:r>
            <a:r>
              <a:rPr lang="it-IT" dirty="0"/>
              <a:t>: </a:t>
            </a:r>
            <a:r>
              <a:rPr lang="it-IT" i="1" dirty="0" err="1"/>
              <a:t>missio</a:t>
            </a:r>
            <a:r>
              <a:rPr lang="it-IT" i="1" dirty="0"/>
              <a:t> in rem</a:t>
            </a:r>
          </a:p>
          <a:p>
            <a:pPr marL="457200" indent="-457200">
              <a:buAutoNum type="alphaLcParenR"/>
            </a:pPr>
            <a:r>
              <a:rPr lang="it-IT" u="sng" dirty="0"/>
              <a:t>Sono tutte arbitrarie</a:t>
            </a:r>
            <a:r>
              <a:rPr lang="it-IT" dirty="0"/>
              <a:t> 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1" u="sng" dirty="0"/>
              <a:t>AZIONI </a:t>
            </a:r>
            <a:r>
              <a:rPr lang="it-IT" b="1" i="1" u="sng" dirty="0"/>
              <a:t>IN PERSONAM</a:t>
            </a:r>
          </a:p>
          <a:p>
            <a:pPr marL="0" indent="0">
              <a:buNone/>
            </a:pPr>
            <a:r>
              <a:rPr lang="it-IT" dirty="0"/>
              <a:t>a) </a:t>
            </a:r>
            <a:r>
              <a:rPr lang="it-IT" u="sng" dirty="0"/>
              <a:t>LEGITTIMAZIONE PASSIVA RELATIVA</a:t>
            </a:r>
            <a:r>
              <a:rPr lang="it-IT" dirty="0"/>
              <a:t>, sono esperibili solo contro il debitore</a:t>
            </a:r>
          </a:p>
          <a:p>
            <a:pPr marL="0" indent="0">
              <a:buNone/>
            </a:pPr>
            <a:r>
              <a:rPr lang="it-IT" dirty="0"/>
              <a:t>b) </a:t>
            </a:r>
            <a:r>
              <a:rPr lang="it-IT" i="1" u="sng" dirty="0"/>
              <a:t>INDEFENSIO</a:t>
            </a:r>
            <a:r>
              <a:rPr lang="it-IT" dirty="0"/>
              <a:t>: </a:t>
            </a:r>
            <a:r>
              <a:rPr lang="it-IT" i="1" u="sng" dirty="0" err="1"/>
              <a:t>missio</a:t>
            </a:r>
            <a:r>
              <a:rPr lang="it-IT" i="1" u="sng" dirty="0"/>
              <a:t> in bona</a:t>
            </a:r>
            <a:r>
              <a:rPr lang="it-IT" dirty="0"/>
              <a:t> </a:t>
            </a:r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698742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CCA858C-EDF7-6741-90D0-C1B18B1F3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TIPI DI AZIONI:</a:t>
            </a:r>
            <a:br>
              <a:rPr lang="it-IT" b="1" dirty="0"/>
            </a:br>
            <a:r>
              <a:rPr lang="it-IT" b="1" dirty="0"/>
              <a:t>2) IN BASE  AL </a:t>
            </a:r>
            <a:r>
              <a:rPr lang="it-IT" dirty="0"/>
              <a:t>FONDAMENTO DELL’AZIONE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E5135E3-818E-C44A-B1D3-891A962B8B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17986"/>
            <a:ext cx="9613861" cy="3918203"/>
          </a:xfrm>
        </p:spPr>
        <p:txBody>
          <a:bodyPr>
            <a:normAutofit/>
          </a:bodyPr>
          <a:lstStyle/>
          <a:p>
            <a:r>
              <a:rPr lang="it-IT" b="1" u="sng" dirty="0"/>
              <a:t>AZIONI  CIVILI</a:t>
            </a:r>
            <a:r>
              <a:rPr lang="it-IT" b="1" dirty="0"/>
              <a:t>: </a:t>
            </a:r>
            <a:r>
              <a:rPr lang="it-IT" dirty="0"/>
              <a:t>sono tutte con </a:t>
            </a:r>
            <a:r>
              <a:rPr lang="it-IT" i="1" dirty="0" err="1"/>
              <a:t>intentio</a:t>
            </a:r>
            <a:r>
              <a:rPr lang="it-IT" i="1" dirty="0"/>
              <a:t> in </a:t>
            </a:r>
            <a:r>
              <a:rPr lang="it-IT" i="1" dirty="0" err="1"/>
              <a:t>ius</a:t>
            </a:r>
            <a:r>
              <a:rPr lang="it-IT" i="1" dirty="0"/>
              <a:t> </a:t>
            </a:r>
            <a:r>
              <a:rPr lang="it-IT" i="1" dirty="0" err="1"/>
              <a:t>concepta</a:t>
            </a:r>
            <a:r>
              <a:rPr lang="it-IT" dirty="0"/>
              <a:t> </a:t>
            </a:r>
          </a:p>
          <a:p>
            <a:pPr marL="0" indent="0">
              <a:buNone/>
            </a:pPr>
            <a:r>
              <a:rPr lang="it-IT" dirty="0"/>
              <a:t>(vi compare il termine </a:t>
            </a:r>
            <a:r>
              <a:rPr lang="it-IT" i="1" dirty="0" err="1"/>
              <a:t>ius</a:t>
            </a:r>
            <a:r>
              <a:rPr lang="it-IT" dirty="0"/>
              <a:t> o il verbo </a:t>
            </a:r>
            <a:r>
              <a:rPr lang="it-IT" i="1" dirty="0" err="1"/>
              <a:t>oportere</a:t>
            </a:r>
            <a:r>
              <a:rPr lang="it-IT" dirty="0"/>
              <a:t>)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u="sng" dirty="0"/>
              <a:t>AZIONI  PRETORIE</a:t>
            </a:r>
            <a:r>
              <a:rPr lang="it-IT" b="1" dirty="0"/>
              <a:t>: </a:t>
            </a:r>
            <a:r>
              <a:rPr lang="it-IT" dirty="0"/>
              <a:t>possono avere l’</a:t>
            </a:r>
            <a:r>
              <a:rPr lang="it-IT" i="1" dirty="0" err="1"/>
              <a:t>intentio</a:t>
            </a:r>
            <a:endParaRPr lang="it-IT" dirty="0"/>
          </a:p>
          <a:p>
            <a:pPr marL="0" lvl="0" indent="0">
              <a:buNone/>
            </a:pPr>
            <a:r>
              <a:rPr lang="it-IT" dirty="0"/>
              <a:t>a) </a:t>
            </a:r>
            <a:r>
              <a:rPr lang="it-IT" i="1" dirty="0"/>
              <a:t>IN FACTUM CONCEPTAE</a:t>
            </a:r>
          </a:p>
          <a:p>
            <a:pPr marL="0" lvl="0" indent="0">
              <a:buNone/>
            </a:pPr>
            <a:r>
              <a:rPr lang="it-IT" dirty="0"/>
              <a:t>			    /	b1) FITTIZIE</a:t>
            </a:r>
          </a:p>
          <a:p>
            <a:pPr marL="0" lvl="0" indent="0">
              <a:buNone/>
            </a:pPr>
            <a:r>
              <a:rPr lang="it-IT" dirty="0"/>
              <a:t>b) </a:t>
            </a:r>
            <a:r>
              <a:rPr lang="it-IT" i="1" dirty="0"/>
              <a:t>IN IUS CONCEPTAE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			     \	b2) CON TRASPOSIZIONE DI SOGGETTI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44661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76DD1D-4339-9E4F-9870-21F8E3823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b="1" dirty="0"/>
              <a:t>TIPI DI AZIONI:</a:t>
            </a:r>
            <a:br>
              <a:rPr lang="it-IT" b="1" dirty="0"/>
            </a:br>
            <a:r>
              <a:rPr lang="it-IT" b="1" dirty="0"/>
              <a:t>3) IN BASE  AI </a:t>
            </a:r>
            <a:r>
              <a:rPr lang="it-IT" dirty="0"/>
              <a:t>POTERI ATTRIBUITI AL GIUDICE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56C3B3-A2E1-B94B-9F29-9CB998B241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b="1" dirty="0"/>
              <a:t>AZIONI DI STRETTO DIRITTO</a:t>
            </a:r>
            <a:endParaRPr lang="it-IT" dirty="0"/>
          </a:p>
          <a:p>
            <a:r>
              <a:rPr lang="it-IT" b="1" dirty="0"/>
              <a:t> </a:t>
            </a:r>
            <a:endParaRPr lang="it-IT" dirty="0"/>
          </a:p>
          <a:p>
            <a:r>
              <a:rPr lang="it-IT" b="1" dirty="0"/>
              <a:t> </a:t>
            </a:r>
            <a:endParaRPr lang="it-IT" dirty="0"/>
          </a:p>
          <a:p>
            <a:r>
              <a:rPr lang="it-IT" b="1" dirty="0"/>
              <a:t>AZIONI ARBITRARIE</a:t>
            </a:r>
            <a:endParaRPr lang="it-IT" dirty="0"/>
          </a:p>
          <a:p>
            <a:r>
              <a:rPr lang="it-IT" b="1" dirty="0"/>
              <a:t> </a:t>
            </a:r>
            <a:endParaRPr lang="it-IT" dirty="0"/>
          </a:p>
          <a:p>
            <a:r>
              <a:rPr lang="it-IT" b="1" dirty="0"/>
              <a:t> </a:t>
            </a:r>
            <a:endParaRPr lang="it-IT" dirty="0"/>
          </a:p>
          <a:p>
            <a:r>
              <a:rPr lang="it-IT" b="1" dirty="0"/>
              <a:t>AZIONI DI BUONA FEDE</a:t>
            </a:r>
            <a:endParaRPr lang="it-IT" dirty="0"/>
          </a:p>
          <a:p>
            <a:r>
              <a:rPr lang="it-IT" dirty="0"/>
              <a:t>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47012481"/>
      </p:ext>
    </p:extLst>
  </p:cSld>
  <p:clrMapOvr>
    <a:masterClrMapping/>
  </p:clrMapOvr>
  <p:transition spd="slow">
    <p:push dir="u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8CD1AE-F206-C042-BEF1-54D9FBB88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b="1" dirty="0"/>
              <a:t>TIPI DI AZIONI:</a:t>
            </a:r>
            <a:br>
              <a:rPr lang="it-IT" b="1" dirty="0"/>
            </a:br>
            <a:r>
              <a:rPr lang="it-IT" b="1" dirty="0"/>
              <a:t>4) IN BASE  ALLA  </a:t>
            </a:r>
            <a:r>
              <a:rPr lang="it-IT" dirty="0"/>
              <a:t>FUNZIONE DELL’AZIONE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C4CA5E8-8763-7049-BCF8-C549C37297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b="1" dirty="0"/>
              <a:t>AZIONI REIPERSECUTORIE: </a:t>
            </a:r>
            <a:r>
              <a:rPr lang="it-IT" dirty="0"/>
              <a:t>perseguivano una </a:t>
            </a:r>
            <a:r>
              <a:rPr lang="it-IT" i="1" dirty="0"/>
              <a:t>res</a:t>
            </a:r>
            <a:r>
              <a:rPr lang="it-IT" dirty="0"/>
              <a:t>, nel senso che erano finalizzate a ottenere il controvalore della cosa litigiosa o il risarcimento del danno arrecato all'attore con l'inadempimento di un'obbligazione.</a:t>
            </a:r>
          </a:p>
          <a:p>
            <a:pPr algn="just"/>
            <a:r>
              <a:rPr lang="it-IT" b="1" dirty="0"/>
              <a:t> </a:t>
            </a:r>
            <a:endParaRPr lang="it-IT" dirty="0"/>
          </a:p>
          <a:p>
            <a:pPr algn="just"/>
            <a:r>
              <a:rPr lang="it-IT" b="1" dirty="0"/>
              <a:t>AZIONI PENALI: </a:t>
            </a:r>
            <a:r>
              <a:rPr lang="it-IT" dirty="0"/>
              <a:t>perseguivano una </a:t>
            </a:r>
            <a:r>
              <a:rPr lang="it-IT" i="1" dirty="0" err="1"/>
              <a:t>poenam</a:t>
            </a:r>
            <a:r>
              <a:rPr lang="it-IT" dirty="0"/>
              <a:t>, nel senso che avevano la funzione di punire il responsabile di un </a:t>
            </a:r>
            <a:r>
              <a:rPr lang="it-IT" i="1" dirty="0" err="1"/>
              <a:t>delictum</a:t>
            </a:r>
            <a:r>
              <a:rPr lang="it-IT" dirty="0"/>
              <a:t>, un illecito penale privato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21528053"/>
      </p:ext>
    </p:extLst>
  </p:cSld>
  <p:clrMapOvr>
    <a:masterClrMapping/>
  </p:clrMapOvr>
  <p:transition spd="slow">
    <p:randomBar dir="vert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15B317-B784-2F42-BB60-B163E12A4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RIMEDI PRETORI</a:t>
            </a:r>
            <a:br>
              <a:rPr lang="it-IT" dirty="0"/>
            </a:br>
            <a:r>
              <a:rPr lang="it-IT" dirty="0"/>
              <a:t>(MEZZI </a:t>
            </a:r>
            <a:r>
              <a:rPr lang="it-IT" i="1" dirty="0"/>
              <a:t>MAGIS IMPERII QUAM IURISDICTIONIS)</a:t>
            </a:r>
            <a:r>
              <a:rPr lang="it-IT" dirty="0"/>
              <a:t>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EBADB94-8F81-5648-8886-805057179C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dirty="0"/>
              <a:t>Vi è solo la fase </a:t>
            </a:r>
            <a:r>
              <a:rPr lang="it-IT" sz="2800" i="1" dirty="0"/>
              <a:t>in iure, </a:t>
            </a:r>
            <a:r>
              <a:rPr lang="it-IT" sz="2800" dirty="0"/>
              <a:t>non si passa al giudizio </a:t>
            </a:r>
          </a:p>
          <a:p>
            <a:endParaRPr lang="it-IT" sz="2800" dirty="0"/>
          </a:p>
          <a:p>
            <a:r>
              <a:rPr lang="it-IT" sz="2800" i="1" dirty="0"/>
              <a:t>INTERDICTA</a:t>
            </a:r>
            <a:r>
              <a:rPr lang="it-IT" sz="2800" dirty="0"/>
              <a:t> </a:t>
            </a:r>
          </a:p>
          <a:p>
            <a:r>
              <a:rPr lang="it-IT" sz="2800" i="1" dirty="0"/>
              <a:t>RESTITUTIONES IN INTEGRUM</a:t>
            </a:r>
            <a:r>
              <a:rPr lang="it-IT" sz="2800" dirty="0"/>
              <a:t> </a:t>
            </a:r>
          </a:p>
          <a:p>
            <a:r>
              <a:rPr lang="it-IT" sz="2800" i="1" dirty="0"/>
              <a:t>STIPULATIONES (CAUTIONES) PRAETORIAE</a:t>
            </a:r>
            <a:r>
              <a:rPr lang="it-IT" sz="2800" dirty="0"/>
              <a:t> </a:t>
            </a:r>
          </a:p>
          <a:p>
            <a:r>
              <a:rPr lang="it-IT" sz="2800" i="1" dirty="0"/>
              <a:t>MISSIONES IN POSSESSIONEM</a:t>
            </a:r>
            <a:r>
              <a:rPr lang="it-IT" sz="2800" dirty="0"/>
              <a:t> (</a:t>
            </a:r>
            <a:r>
              <a:rPr lang="it-IT" sz="2800" i="1" dirty="0"/>
              <a:t>in rem </a:t>
            </a:r>
            <a:r>
              <a:rPr lang="it-IT" sz="2800" dirty="0"/>
              <a:t>o </a:t>
            </a:r>
            <a:r>
              <a:rPr lang="it-IT" sz="2800" i="1" dirty="0"/>
              <a:t>in bona)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06804528"/>
      </p:ext>
    </p:extLst>
  </p:cSld>
  <p:clrMapOvr>
    <a:masterClrMapping/>
  </p:clrMapOvr>
  <p:transition spd="slow">
    <p:randomBar dir="vert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358519A-8AA8-1849-AA95-5FEF60E4B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/>
              <a:t>PROCEDURA ESECUTIVA: </a:t>
            </a:r>
            <a:br>
              <a:rPr lang="it-IT" dirty="0"/>
            </a:br>
            <a:r>
              <a:rPr lang="it-IT" i="1" dirty="0"/>
              <a:t>ACTIO IUDICATI 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C87035D-7256-3243-BBD5-52979C2A67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70537"/>
            <a:ext cx="9872065" cy="4593021"/>
          </a:xfrm>
        </p:spPr>
        <p:txBody>
          <a:bodyPr/>
          <a:lstStyle/>
          <a:p>
            <a:pPr algn="just"/>
            <a:r>
              <a:rPr lang="it-IT" dirty="0"/>
              <a:t>Dopo 30 giorni dalla sentenza, se il convenuto non adempie, occorre esperire l’</a:t>
            </a:r>
            <a:r>
              <a:rPr lang="it-IT" i="1" u="sng" dirty="0"/>
              <a:t>ACTIO IUDICATI</a:t>
            </a:r>
            <a:r>
              <a:rPr lang="it-IT" u="sng" dirty="0"/>
              <a:t>,</a:t>
            </a:r>
            <a:r>
              <a:rPr lang="it-IT" i="1" dirty="0"/>
              <a:t> </a:t>
            </a:r>
            <a:r>
              <a:rPr lang="it-IT" dirty="0"/>
              <a:t>diretta a far accertare l’esistenza dell’</a:t>
            </a:r>
            <a:r>
              <a:rPr lang="it-IT" i="1" u="sng" dirty="0" err="1"/>
              <a:t>obligatio</a:t>
            </a:r>
            <a:r>
              <a:rPr lang="it-IT" i="1" u="sng" dirty="0"/>
              <a:t> iudicati</a:t>
            </a:r>
            <a:r>
              <a:rPr lang="it-IT" dirty="0"/>
              <a:t>: qui il convenuto può provare soltanto che il giudicato non esiste o è nullo o la condanna è già stata pagata, altrimenti viene condannato nel doppio. </a:t>
            </a:r>
          </a:p>
          <a:p>
            <a:pPr algn="just"/>
            <a:endParaRPr lang="it-IT" dirty="0"/>
          </a:p>
          <a:p>
            <a:r>
              <a:rPr lang="it-IT" dirty="0"/>
              <a:t>Solo la condanna (nel doppio) o la confessione in sede di </a:t>
            </a:r>
            <a:r>
              <a:rPr lang="it-IT" i="1" dirty="0" err="1"/>
              <a:t>actio</a:t>
            </a:r>
            <a:r>
              <a:rPr lang="it-IT" i="1" dirty="0"/>
              <a:t> iudicati</a:t>
            </a:r>
            <a:r>
              <a:rPr lang="it-IT" dirty="0"/>
              <a:t> costituiscono TITOLO ESECUTIVO, cioè permettono all’attore di iniziare la </a:t>
            </a:r>
            <a:r>
              <a:rPr lang="it-IT" i="1" dirty="0" err="1"/>
              <a:t>bonorum</a:t>
            </a:r>
            <a:r>
              <a:rPr lang="it-IT" i="1" dirty="0"/>
              <a:t> </a:t>
            </a:r>
            <a:r>
              <a:rPr lang="it-IT" i="1" dirty="0" err="1"/>
              <a:t>venditio</a:t>
            </a:r>
            <a:r>
              <a:rPr lang="it-IT"/>
              <a:t>.</a:t>
            </a:r>
          </a:p>
          <a:p>
            <a:endParaRPr lang="it-IT" dirty="0"/>
          </a:p>
          <a:p>
            <a:r>
              <a:rPr lang="it-IT" dirty="0"/>
              <a:t>LA </a:t>
            </a:r>
            <a:r>
              <a:rPr lang="it-IT" i="1" dirty="0"/>
              <a:t>BONORUM VENDITIO </a:t>
            </a:r>
            <a:r>
              <a:rPr lang="it-IT" dirty="0"/>
              <a:t>È UNA PROCEDURA ESECUTIVA PATRIMONIALE E CONCORSUALE.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7544360"/>
      </p:ext>
    </p:extLst>
  </p:cSld>
  <p:clrMapOvr>
    <a:masterClrMapping/>
  </p:clrMapOvr>
  <p:transition spd="slow">
    <p:cover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03236F-8358-104F-BA4A-856C44CFB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/>
              <a:t>BONORUM EMPTOR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CA08533-0B7D-774B-86A1-9884916664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1996966"/>
            <a:ext cx="9809003" cy="4656082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Il patrimonio è aggiudicato a chi (</a:t>
            </a:r>
            <a:r>
              <a:rPr lang="it-IT" sz="2800" i="1" dirty="0" err="1"/>
              <a:t>bonorum</a:t>
            </a:r>
            <a:r>
              <a:rPr lang="it-IT" sz="2800" i="1" dirty="0"/>
              <a:t> </a:t>
            </a:r>
            <a:r>
              <a:rPr lang="it-IT" sz="2800" i="1" dirty="0" err="1"/>
              <a:t>emptor</a:t>
            </a:r>
            <a:r>
              <a:rPr lang="it-IT" sz="2800" dirty="0"/>
              <a:t>) offre di pagare la percentuale più alta. Egli è un </a:t>
            </a:r>
            <a:r>
              <a:rPr lang="it-IT" sz="2800" b="1" u="sng" dirty="0"/>
              <a:t>successore universale pretorio</a:t>
            </a:r>
            <a:r>
              <a:rPr lang="it-IT" sz="2800" dirty="0"/>
              <a:t>: ha il diritto di conseguire le cose e gli eventuali crediti che facevano parte del patrimonio del debitore.</a:t>
            </a:r>
          </a:p>
          <a:p>
            <a:pPr algn="just"/>
            <a:r>
              <a:rPr lang="it-IT" sz="2800" dirty="0"/>
              <a:t>A questo scopo il pretore gli concede le AZIONI:</a:t>
            </a:r>
          </a:p>
          <a:p>
            <a:pPr algn="just"/>
            <a:r>
              <a:rPr lang="it-IT" sz="2800" u="sng" dirty="0"/>
              <a:t>a) SERVIANE</a:t>
            </a:r>
            <a:r>
              <a:rPr lang="it-IT" sz="2800" dirty="0"/>
              <a:t>: con finzione che il </a:t>
            </a:r>
            <a:r>
              <a:rPr lang="it-IT" sz="2800" i="1" dirty="0" err="1"/>
              <a:t>bonorum</a:t>
            </a:r>
            <a:r>
              <a:rPr lang="it-IT" sz="2800" i="1" dirty="0"/>
              <a:t> </a:t>
            </a:r>
            <a:r>
              <a:rPr lang="it-IT" sz="2800" i="1" dirty="0" err="1"/>
              <a:t>emptor</a:t>
            </a:r>
            <a:r>
              <a:rPr lang="it-IT" sz="2800" i="1" dirty="0"/>
              <a:t> </a:t>
            </a:r>
            <a:r>
              <a:rPr lang="it-IT" sz="2800" dirty="0"/>
              <a:t>sia l’erede del fallito, che nel frattempo è morto</a:t>
            </a:r>
          </a:p>
          <a:p>
            <a:pPr algn="just"/>
            <a:r>
              <a:rPr lang="it-IT" sz="2800" u="sng" dirty="0"/>
              <a:t>b) RUTILIANE</a:t>
            </a:r>
            <a:r>
              <a:rPr lang="it-IT" sz="2800" dirty="0"/>
              <a:t>: con trasposizione di soggetti, se il fallito è vivo.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96850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03D0FF-998C-0B44-A9A5-8B39440B0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FASI DEL PROCEDIMENTO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D33228-991E-A94D-B59E-5A8EC98807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200" i="1" dirty="0"/>
              <a:t>IN IUS VOCATIO </a:t>
            </a:r>
            <a:r>
              <a:rPr lang="it-IT" sz="3200" dirty="0"/>
              <a:t>= chiamata in giudizio</a:t>
            </a:r>
          </a:p>
          <a:p>
            <a:r>
              <a:rPr lang="it-IT" sz="3200" b="1" u="sng" dirty="0"/>
              <a:t>1) FASE </a:t>
            </a:r>
            <a:r>
              <a:rPr lang="it-IT" sz="3200" b="1" i="1" u="sng" dirty="0"/>
              <a:t>IN IURE</a:t>
            </a:r>
            <a:endParaRPr lang="it-IT" sz="3200" dirty="0"/>
          </a:p>
          <a:p>
            <a:r>
              <a:rPr lang="it-IT" sz="3200" i="1" dirty="0"/>
              <a:t>LITIS CONTESTATIO</a:t>
            </a:r>
            <a:r>
              <a:rPr lang="it-IT" sz="3200" dirty="0"/>
              <a:t>: comporta la definizione degli 			   	  elementi della lite e la 					deduzione della causa in giudizio</a:t>
            </a:r>
          </a:p>
          <a:p>
            <a:r>
              <a:rPr lang="it-IT" sz="3200" b="1" u="sng" dirty="0"/>
              <a:t>2) FASE </a:t>
            </a:r>
            <a:r>
              <a:rPr lang="it-IT" sz="3200" b="1" i="1" u="sng" dirty="0"/>
              <a:t>APUD IUDICEM</a:t>
            </a:r>
            <a:endParaRPr lang="it-IT" sz="32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97246152"/>
      </p:ext>
    </p:extLst>
  </p:cSld>
  <p:clrMapOvr>
    <a:masterClrMapping/>
  </p:clrMapOvr>
  <p:transition spd="slow">
    <p:wipe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4149D8-3BA1-5342-A70D-F6F881F13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/>
              <a:t>COGNITIO EXTRA ORDINEM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616CAFC-8F3C-1746-B321-A04644AD17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594" y="2091559"/>
            <a:ext cx="10363200" cy="4550979"/>
          </a:xfrm>
        </p:spPr>
        <p:txBody>
          <a:bodyPr>
            <a:normAutofit/>
          </a:bodyPr>
          <a:lstStyle/>
          <a:p>
            <a:pPr algn="just"/>
            <a:endParaRPr lang="it-IT" sz="2600" i="1" dirty="0"/>
          </a:p>
          <a:p>
            <a:pPr algn="just"/>
            <a:r>
              <a:rPr lang="it-IT" sz="3200" i="1" dirty="0" err="1"/>
              <a:t>Cognitio</a:t>
            </a:r>
            <a:r>
              <a:rPr lang="it-IT" sz="3200" dirty="0"/>
              <a:t> indica il potere di </a:t>
            </a:r>
            <a:r>
              <a:rPr lang="it-IT" sz="3200" i="1" dirty="0" err="1"/>
              <a:t>cognoscere</a:t>
            </a:r>
            <a:r>
              <a:rPr lang="it-IT" sz="3200" dirty="0"/>
              <a:t> e quindi di risolvere anche il merito della causa: in questi procedimenti era attribuito al </a:t>
            </a:r>
            <a:r>
              <a:rPr lang="it-IT" sz="3200" i="1" dirty="0"/>
              <a:t>cognitor</a:t>
            </a:r>
            <a:r>
              <a:rPr lang="it-IT" sz="3200" dirty="0"/>
              <a:t> tanto il potere di impostare in termini giuridici la controversia, tanto il potere di risolverla: viene quindi meno la tipica bipartizione in due fasi.</a:t>
            </a:r>
          </a:p>
          <a:p>
            <a:pPr marL="0" indent="0" algn="just">
              <a:buNone/>
            </a:pPr>
            <a:endParaRPr lang="it-IT" sz="26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59540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3D145DF-144C-CA4D-8A77-63C4BAD51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/>
              <a:t>COGNITIO EXTRA ORDINEM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AF6402F-F322-ED4E-9E70-045AB17B31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3200" dirty="0"/>
              <a:t>Viene meno la forte impronta privatistica: il procedimento diventa molto più pubblicistico ed autoritario, tanto che si può ora procedere anche senza il consenso della controparte, addirittura anche in contumacia.</a:t>
            </a:r>
          </a:p>
          <a:p>
            <a:pPr marL="0" indent="0" algn="just">
              <a:buNone/>
            </a:pPr>
            <a:r>
              <a:rPr lang="it-I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84257027"/>
      </p:ext>
    </p:extLst>
  </p:cSld>
  <p:clrMapOvr>
    <a:masterClrMapping/>
  </p:clrMapOvr>
  <p:transition spd="slow">
    <p:randomBar dir="vert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4D54DC-483E-7048-85AC-E2BDB8AFC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/>
              <a:t>COGNITIO EXTRA ORDINEM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5E6FA30-A0EB-5D42-8D68-6492C93D19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1975945"/>
            <a:ext cx="9613861" cy="4403834"/>
          </a:xfrm>
        </p:spPr>
        <p:txBody>
          <a:bodyPr/>
          <a:lstStyle/>
          <a:p>
            <a:pPr marL="0" indent="0" algn="just">
              <a:buNone/>
            </a:pPr>
            <a:endParaRPr lang="it-IT" dirty="0"/>
          </a:p>
          <a:p>
            <a:pPr algn="just"/>
            <a:r>
              <a:rPr lang="it-IT" sz="3200" dirty="0"/>
              <a:t>Sorge per la prima volta l’istituto dell’</a:t>
            </a:r>
            <a:r>
              <a:rPr lang="it-IT" sz="3200" i="1" dirty="0" err="1"/>
              <a:t>appellatio</a:t>
            </a:r>
            <a:r>
              <a:rPr lang="it-IT" sz="3200" dirty="0"/>
              <a:t>.</a:t>
            </a:r>
          </a:p>
          <a:p>
            <a:pPr marL="0" indent="0" algn="just">
              <a:buNone/>
            </a:pPr>
            <a:r>
              <a:rPr lang="it-IT" sz="3200" dirty="0"/>
              <a:t> </a:t>
            </a:r>
          </a:p>
          <a:p>
            <a:pPr algn="just"/>
            <a:r>
              <a:rPr lang="it-IT" sz="3200" dirty="0"/>
              <a:t>È possibile eseguire coattivamente in forma specifica una sentenza, perché l’autorità che emana la sentenza ha il potere di imporne l’esecuzione forzata, </a:t>
            </a:r>
            <a:r>
              <a:rPr lang="it-IT" sz="3200" i="1" dirty="0" err="1"/>
              <a:t>manu</a:t>
            </a:r>
            <a:r>
              <a:rPr lang="it-IT" sz="3200" i="1" dirty="0"/>
              <a:t> militari.</a:t>
            </a:r>
            <a:endParaRPr lang="it-IT" sz="32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09591976"/>
      </p:ext>
    </p:extLst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2F1A19-B3B2-254F-99E5-8BCC1948D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AZIONI DICHIARATIVE:</a:t>
            </a:r>
            <a:br>
              <a:rPr lang="it-IT" dirty="0"/>
            </a:br>
            <a:r>
              <a:rPr lang="it-IT" b="1" i="1" u="sng" dirty="0"/>
              <a:t>LEGIS ACTIO SACRAMENTI (IN REM</a:t>
            </a:r>
            <a:r>
              <a:rPr lang="it-IT" b="1" u="sng" dirty="0"/>
              <a:t>)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2CB3660-59CC-D245-9CD0-8E38851907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81048"/>
            <a:ext cx="9613861" cy="4561489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it-IT" sz="3800" b="1" u="sng" dirty="0"/>
              <a:t>TUTELA DEL DIRITTO DI PROPRIETÀ</a:t>
            </a:r>
          </a:p>
          <a:p>
            <a:pPr marL="0" indent="0">
              <a:buNone/>
            </a:pPr>
            <a:r>
              <a:rPr lang="it-IT" dirty="0"/>
              <a:t>		</a:t>
            </a:r>
          </a:p>
          <a:p>
            <a:pPr marL="0" indent="0">
              <a:buNone/>
            </a:pPr>
            <a:r>
              <a:rPr lang="it-IT" dirty="0"/>
              <a:t>			</a:t>
            </a:r>
            <a:r>
              <a:rPr lang="it-IT" sz="5900" dirty="0"/>
              <a:t>Il convenuto effettua </a:t>
            </a:r>
            <a:r>
              <a:rPr lang="it-IT" sz="5900" i="1" dirty="0"/>
              <a:t>in iure </a:t>
            </a:r>
            <a:r>
              <a:rPr lang="it-IT" sz="5900" i="1" dirty="0" err="1"/>
              <a:t>cessio</a:t>
            </a:r>
            <a:r>
              <a:rPr lang="it-IT" sz="5900" dirty="0"/>
              <a:t>  </a:t>
            </a:r>
            <a:r>
              <a:rPr lang="it-IT" sz="5900" dirty="0">
                <a:sym typeface="Symbol" pitchFamily="2" charset="2"/>
              </a:rPr>
              <a:t></a:t>
            </a:r>
            <a:endParaRPr lang="it-IT" sz="5900" dirty="0"/>
          </a:p>
          <a:p>
            <a:pPr marL="1828800" lvl="4" indent="0">
              <a:buNone/>
            </a:pPr>
            <a:r>
              <a:rPr lang="it-IT" sz="5900" dirty="0"/>
              <a:t>	il magistrato fa </a:t>
            </a:r>
            <a:r>
              <a:rPr lang="it-IT" sz="5900" i="1" dirty="0" err="1"/>
              <a:t>addictio</a:t>
            </a:r>
            <a:r>
              <a:rPr lang="it-IT" sz="5900" dirty="0"/>
              <a:t> del bene all’attore.</a:t>
            </a:r>
          </a:p>
          <a:p>
            <a:pPr marL="0" indent="0">
              <a:buNone/>
            </a:pPr>
            <a:r>
              <a:rPr lang="it-IT" sz="5900" dirty="0"/>
              <a:t>			 /</a:t>
            </a:r>
          </a:p>
          <a:p>
            <a:pPr marL="0" indent="0">
              <a:buNone/>
            </a:pPr>
            <a:r>
              <a:rPr lang="it-IT" sz="5900" dirty="0"/>
              <a:t>          	       	/</a:t>
            </a:r>
          </a:p>
          <a:p>
            <a:r>
              <a:rPr lang="it-IT" sz="5900" b="1" i="1" dirty="0"/>
              <a:t>VINDICATIO </a:t>
            </a:r>
            <a:r>
              <a:rPr lang="it-IT" sz="5900" dirty="0"/>
              <a:t>dell’attore	</a:t>
            </a:r>
          </a:p>
          <a:p>
            <a:pPr marL="0" indent="0">
              <a:buNone/>
            </a:pPr>
            <a:r>
              <a:rPr lang="it-IT" sz="5900" dirty="0"/>
              <a:t>			\</a:t>
            </a:r>
          </a:p>
          <a:p>
            <a:pPr marL="0" indent="0">
              <a:buNone/>
            </a:pPr>
            <a:r>
              <a:rPr lang="it-IT" sz="5900" dirty="0"/>
              <a:t>		  	  \</a:t>
            </a:r>
          </a:p>
          <a:p>
            <a:pPr marL="0" indent="0">
              <a:buNone/>
            </a:pPr>
            <a:r>
              <a:rPr lang="it-IT" sz="5900" dirty="0"/>
              <a:t>			Il convenuto effettua </a:t>
            </a:r>
            <a:r>
              <a:rPr lang="it-IT" sz="5900" i="1" dirty="0" err="1"/>
              <a:t>contravindicatio</a:t>
            </a:r>
            <a:r>
              <a:rPr lang="it-IT" sz="5900" i="1" dirty="0"/>
              <a:t> </a:t>
            </a:r>
            <a:r>
              <a:rPr lang="it-IT" sz="5900" dirty="0">
                <a:sym typeface="Symbol" pitchFamily="2" charset="2"/>
              </a:rPr>
              <a:t></a:t>
            </a:r>
            <a:endParaRPr lang="it-IT" sz="5900" dirty="0"/>
          </a:p>
          <a:p>
            <a:pPr marL="0" indent="0">
              <a:buNone/>
            </a:pPr>
            <a:r>
              <a:rPr lang="it-IT" sz="5900" dirty="0"/>
              <a:t>			il magistrato ordina di lasciare il bene e </a:t>
            </a:r>
          </a:p>
          <a:p>
            <a:pPr marL="0" indent="0">
              <a:buNone/>
            </a:pPr>
            <a:r>
              <a:rPr lang="it-IT" sz="5900" dirty="0"/>
              <a:t>			invita le parti a prestare il </a:t>
            </a:r>
            <a:r>
              <a:rPr lang="it-IT" sz="5900" b="1" dirty="0"/>
              <a:t>SACRAMENTUM.</a:t>
            </a:r>
            <a:endParaRPr lang="it-IT" sz="5900" dirty="0"/>
          </a:p>
          <a:p>
            <a:r>
              <a:rPr lang="it-IT" b="1" dirty="0"/>
              <a:t> 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05353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2D50F51-451C-8142-95ED-0415F16AA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i="1" u="sng" dirty="0"/>
              <a:t>LEGIS ACTIO SACRAMENTI (IN PERSONAM) 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2E88E1-6237-364E-BD8A-18EB99D930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z="3200" dirty="0"/>
              <a:t>TUTELA DEL DIRITTO DI CREDITO</a:t>
            </a:r>
          </a:p>
          <a:p>
            <a:pPr algn="just"/>
            <a:r>
              <a:rPr lang="it-IT" sz="3200" dirty="0"/>
              <a:t>Primitive forme di obbligazione (</a:t>
            </a:r>
            <a:r>
              <a:rPr lang="it-IT" sz="3200" i="1" dirty="0" err="1"/>
              <a:t>nexum</a:t>
            </a:r>
            <a:r>
              <a:rPr lang="it-IT" sz="3200" dirty="0"/>
              <a:t>) con le quali sorge un vincolo materiale sulla persona dell’obbligato (</a:t>
            </a:r>
            <a:r>
              <a:rPr lang="it-IT" sz="3200" i="1" dirty="0" err="1"/>
              <a:t>ob-ligatio</a:t>
            </a:r>
            <a:r>
              <a:rPr lang="it-IT" sz="3200" dirty="0"/>
              <a:t>), da cui si libera (</a:t>
            </a:r>
            <a:r>
              <a:rPr lang="it-IT" sz="3200" i="1" dirty="0" err="1"/>
              <a:t>solutio</a:t>
            </a:r>
            <a:r>
              <a:rPr lang="it-IT" sz="3200" dirty="0"/>
              <a:t>) restituendo il prestito.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05061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B4E17F8-3AB1-6547-8EF6-5FD307F69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104" y="714704"/>
            <a:ext cx="10962290" cy="1261240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/>
              <a:t>AZIONI ESECUTIVE:</a:t>
            </a:r>
            <a:br>
              <a:rPr lang="it-IT" dirty="0"/>
            </a:br>
            <a:r>
              <a:rPr lang="it-IT" dirty="0"/>
              <a:t> </a:t>
            </a:r>
            <a:r>
              <a:rPr lang="it-IT" b="1" i="1" u="sng" dirty="0"/>
              <a:t>LEGIS ACTIO PER MANUS INIECTIONEM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74A72E5-C194-2C41-9CBB-79DE3CDB3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1975944"/>
            <a:ext cx="9613861" cy="419362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sz="3200" dirty="0"/>
              <a:t>Il creditore, recitando un formulario con cui indica la fonte (di solito un </a:t>
            </a:r>
            <a:r>
              <a:rPr lang="it-IT" sz="3200" i="1" dirty="0" err="1"/>
              <a:t>iudicatum</a:t>
            </a:r>
            <a:r>
              <a:rPr lang="it-IT" sz="3200" i="1" dirty="0"/>
              <a:t> </a:t>
            </a:r>
            <a:r>
              <a:rPr lang="it-IT" sz="3200" dirty="0"/>
              <a:t>= una sentenza di condanna) e l’importo del suo credito, afferra il debitore. </a:t>
            </a:r>
          </a:p>
          <a:p>
            <a:pPr algn="just"/>
            <a:r>
              <a:rPr lang="it-IT" sz="3200" dirty="0"/>
              <a:t>Se non interviene un </a:t>
            </a:r>
            <a:r>
              <a:rPr lang="it-IT" sz="3200" i="1" dirty="0" err="1"/>
              <a:t>vindex</a:t>
            </a:r>
            <a:r>
              <a:rPr lang="it-IT" sz="3200" dirty="0"/>
              <a:t>, il magistrato fa </a:t>
            </a:r>
            <a:r>
              <a:rPr lang="it-IT" sz="3200" i="1" dirty="0" err="1"/>
              <a:t>addictio</a:t>
            </a:r>
            <a:r>
              <a:rPr lang="it-IT" sz="3200" i="1" dirty="0"/>
              <a:t> </a:t>
            </a:r>
            <a:r>
              <a:rPr lang="it-IT" sz="3200" dirty="0"/>
              <a:t>del condannato a favore del creditore.</a:t>
            </a:r>
          </a:p>
          <a:p>
            <a:pPr algn="just"/>
            <a:r>
              <a:rPr lang="it-IT" sz="3200" dirty="0"/>
              <a:t>Se interviene un </a:t>
            </a:r>
            <a:r>
              <a:rPr lang="it-IT" sz="3200" i="1" dirty="0" err="1"/>
              <a:t>vindex</a:t>
            </a:r>
            <a:r>
              <a:rPr lang="it-IT" sz="3200" dirty="0"/>
              <a:t>, si ha un’OPPOSIZIONE ALL’ESECUZIONE: si instaura un altro processo di cognizione contro il </a:t>
            </a:r>
            <a:r>
              <a:rPr lang="it-IT" sz="3200" i="1" dirty="0" err="1"/>
              <a:t>vindex</a:t>
            </a:r>
            <a:r>
              <a:rPr lang="it-IT" sz="3200" dirty="0"/>
              <a:t> che, se condannato, dovrà pagare il doppio.</a:t>
            </a:r>
            <a:r>
              <a:rPr lang="it-I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93316235"/>
      </p:ext>
    </p:extLst>
  </p:cSld>
  <p:clrMapOvr>
    <a:masterClrMapping/>
  </p:clrMapOvr>
  <p:transition spd="slow"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9A08FB-D939-F347-AFB1-9C9CBB8EF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294290"/>
            <a:ext cx="9613861" cy="1334813"/>
          </a:xfrm>
        </p:spPr>
        <p:txBody>
          <a:bodyPr/>
          <a:lstStyle/>
          <a:p>
            <a:r>
              <a:rPr lang="it-IT" b="1" dirty="0"/>
              <a:t>Difetti e limiti delle </a:t>
            </a:r>
            <a:r>
              <a:rPr lang="it-IT" b="1" i="1" dirty="0"/>
              <a:t>LEGIS ACTIONES 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BDA59F2-A796-234E-BF6E-03A3BE94CD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28497"/>
            <a:ext cx="9613861" cy="4593020"/>
          </a:xfrm>
        </p:spPr>
        <p:txBody>
          <a:bodyPr>
            <a:normAutofit/>
          </a:bodyPr>
          <a:lstStyle/>
          <a:p>
            <a:r>
              <a:rPr lang="it-IT" sz="3200" b="1" dirty="0"/>
              <a:t>A]</a:t>
            </a:r>
            <a:r>
              <a:rPr lang="it-IT" sz="3200" dirty="0"/>
              <a:t> </a:t>
            </a:r>
            <a:r>
              <a:rPr lang="it-IT" sz="3200" b="1" dirty="0"/>
              <a:t>sono dominate da un formalismo esasperato</a:t>
            </a:r>
            <a:r>
              <a:rPr lang="it-IT" sz="3200" dirty="0"/>
              <a:t> </a:t>
            </a:r>
            <a:r>
              <a:rPr lang="it-IT" sz="3200" i="1" dirty="0"/>
              <a:t>[certa </a:t>
            </a:r>
            <a:r>
              <a:rPr lang="it-IT" sz="3200" i="1" dirty="0" err="1"/>
              <a:t>verba</a:t>
            </a:r>
            <a:r>
              <a:rPr lang="it-IT" sz="3200" i="1" dirty="0"/>
              <a:t>]</a:t>
            </a:r>
            <a:r>
              <a:rPr lang="it-IT" sz="3200" b="1" dirty="0"/>
              <a:t>; </a:t>
            </a:r>
            <a:endParaRPr lang="it-IT" sz="3200" dirty="0"/>
          </a:p>
          <a:p>
            <a:r>
              <a:rPr lang="it-IT" sz="3200" b="1" dirty="0"/>
              <a:t>B]</a:t>
            </a:r>
            <a:r>
              <a:rPr lang="it-IT" sz="3200" dirty="0"/>
              <a:t> </a:t>
            </a:r>
            <a:r>
              <a:rPr lang="it-IT" sz="3200" u="sng" dirty="0"/>
              <a:t>limite oggettivo</a:t>
            </a:r>
            <a:r>
              <a:rPr lang="it-IT" sz="3200" dirty="0"/>
              <a:t>: </a:t>
            </a:r>
            <a:r>
              <a:rPr lang="it-IT" sz="3200" b="1" dirty="0"/>
              <a:t>tutelano solo alcuni diritti, quelli conosciuti dal </a:t>
            </a:r>
            <a:r>
              <a:rPr lang="it-IT" sz="3200" b="1" i="1" dirty="0" err="1"/>
              <a:t>ius</a:t>
            </a:r>
            <a:r>
              <a:rPr lang="it-IT" sz="3200" b="1" i="1" dirty="0"/>
              <a:t> civile</a:t>
            </a:r>
            <a:r>
              <a:rPr lang="it-IT" sz="3200" dirty="0"/>
              <a:t> [es. proprietà, alcuni crediti tranne quelli che consistono in un fare]</a:t>
            </a:r>
            <a:r>
              <a:rPr lang="it-IT" sz="3200" i="1" dirty="0"/>
              <a:t>;</a:t>
            </a:r>
            <a:endParaRPr lang="it-IT" sz="3200" dirty="0"/>
          </a:p>
          <a:p>
            <a:r>
              <a:rPr lang="it-IT" sz="3200" b="1" dirty="0"/>
              <a:t>C]</a:t>
            </a:r>
            <a:r>
              <a:rPr lang="it-IT" sz="3200" dirty="0"/>
              <a:t> </a:t>
            </a:r>
            <a:r>
              <a:rPr lang="it-IT" sz="3200" u="sng" dirty="0"/>
              <a:t>limite soggettivo:</a:t>
            </a:r>
            <a:r>
              <a:rPr lang="it-IT" sz="3200" dirty="0"/>
              <a:t>   </a:t>
            </a:r>
            <a:r>
              <a:rPr lang="it-IT" sz="3200" b="1" dirty="0"/>
              <a:t>possono stare in giudizio</a:t>
            </a:r>
            <a:r>
              <a:rPr lang="it-IT" sz="3200" dirty="0"/>
              <a:t> </a:t>
            </a:r>
            <a:r>
              <a:rPr lang="it-IT" sz="3200" b="1" dirty="0"/>
              <a:t>solo i cittadini romani</a:t>
            </a:r>
            <a:r>
              <a:rPr lang="it-IT" sz="3200" i="1" dirty="0"/>
              <a:t>, </a:t>
            </a:r>
            <a:r>
              <a:rPr lang="it-IT" sz="3200" dirty="0"/>
              <a:t>sono esclusi gli stranieri e gli schiavi </a:t>
            </a:r>
          </a:p>
        </p:txBody>
      </p:sp>
    </p:spTree>
    <p:extLst>
      <p:ext uri="{BB962C8B-B14F-4D97-AF65-F5344CB8AC3E}">
        <p14:creationId xmlns:p14="http://schemas.microsoft.com/office/powerpoint/2010/main" val="41004254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F647E5E-CB75-6A4C-992F-F44327171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CARATTERI DEL PROCESSO FORMULARE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2D0A8E9-4FF1-8C48-94BF-6E0F333B2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03" y="1954924"/>
            <a:ext cx="12086897" cy="4903076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Ha carattere UNITARIO, cioè vi è un unico procedimento utilizzabile per tutte le azioni.</a:t>
            </a:r>
          </a:p>
          <a:p>
            <a:pPr algn="just"/>
            <a:r>
              <a:rPr lang="it-IT" sz="2800" dirty="0"/>
              <a:t>È un processo NON FORMALISTICO: si agisce </a:t>
            </a:r>
            <a:r>
              <a:rPr lang="it-IT" sz="2800" i="1" dirty="0"/>
              <a:t>per </a:t>
            </a:r>
            <a:r>
              <a:rPr lang="it-IT" sz="2800" i="1" dirty="0" err="1"/>
              <a:t>concepta</a:t>
            </a:r>
            <a:r>
              <a:rPr lang="it-IT" sz="2800" i="1" dirty="0"/>
              <a:t> </a:t>
            </a:r>
            <a:r>
              <a:rPr lang="it-IT" sz="2800" i="1" dirty="0" err="1"/>
              <a:t>verba</a:t>
            </a:r>
            <a:r>
              <a:rPr lang="it-IT" sz="2800" dirty="0"/>
              <a:t>. Unico requisito è dato dalla scrittura della formula.</a:t>
            </a:r>
          </a:p>
          <a:p>
            <a:pPr algn="just"/>
            <a:r>
              <a:rPr lang="it-IT" sz="2800" dirty="0"/>
              <a:t>È un processo al contempo:</a:t>
            </a:r>
          </a:p>
          <a:p>
            <a:pPr algn="just"/>
            <a:r>
              <a:rPr lang="it-IT" sz="2800" u="sng" dirty="0"/>
              <a:t>PRIVATISTICO</a:t>
            </a:r>
            <a:r>
              <a:rPr lang="it-IT" sz="2800" dirty="0"/>
              <a:t> : è necessaria non solo la presenza dei litiganti </a:t>
            </a:r>
            <a:r>
              <a:rPr lang="it-IT" sz="2800" i="1" dirty="0"/>
              <a:t>in iure</a:t>
            </a:r>
            <a:r>
              <a:rPr lang="it-IT" sz="2800" dirty="0"/>
              <a:t>, ma anche l’accettazione della formula da parte di attore e convenuto.</a:t>
            </a:r>
          </a:p>
          <a:p>
            <a:pPr algn="just"/>
            <a:r>
              <a:rPr lang="it-IT" sz="2800" u="sng" dirty="0"/>
              <a:t>MAGISTRATUALE</a:t>
            </a:r>
            <a:r>
              <a:rPr lang="it-IT" sz="2800" dirty="0"/>
              <a:t>: il magistrato accorda il processo e può anche rifiutarlo in casi singoli (</a:t>
            </a:r>
            <a:r>
              <a:rPr lang="it-IT" sz="2800" i="1" dirty="0" err="1"/>
              <a:t>denegatio</a:t>
            </a:r>
            <a:r>
              <a:rPr lang="it-IT" sz="2800" i="1" dirty="0"/>
              <a:t> </a:t>
            </a:r>
            <a:r>
              <a:rPr lang="it-IT" sz="2800" i="1" dirty="0" err="1"/>
              <a:t>actionis</a:t>
            </a:r>
            <a:r>
              <a:rPr lang="it-IT" sz="2800" dirty="0"/>
              <a:t>). Se manca la collaborazione del convenuto, il magistrato concede strumenti diversi dal processo coi quali l’attore ottiene immediata soddisfazione.</a:t>
            </a:r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0483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Berlino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Berlino</Template>
  <TotalTime>3727</TotalTime>
  <Words>2472</Words>
  <Application>Microsoft Macintosh PowerPoint</Application>
  <PresentationFormat>Widescreen</PresentationFormat>
  <Paragraphs>235</Paragraphs>
  <Slides>42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42</vt:i4>
      </vt:variant>
    </vt:vector>
  </HeadingPairs>
  <TitlesOfParts>
    <vt:vector size="46" baseType="lpstr">
      <vt:lpstr>Arial</vt:lpstr>
      <vt:lpstr>Symbol</vt:lpstr>
      <vt:lpstr>Trebuchet MS</vt:lpstr>
      <vt:lpstr>Berlino</vt:lpstr>
      <vt:lpstr>IL PROCESSO PRIVATO</vt:lpstr>
      <vt:lpstr>TIPI DI PROCESSO PRIVATO</vt:lpstr>
      <vt:lpstr>PROCESSO PER LEGIS ACTIONES </vt:lpstr>
      <vt:lpstr>FASI DEL PROCEDIMENTO</vt:lpstr>
      <vt:lpstr>AZIONI DICHIARATIVE: LEGIS ACTIO SACRAMENTI (IN REM)</vt:lpstr>
      <vt:lpstr>LEGIS ACTIO SACRAMENTI (IN PERSONAM)  </vt:lpstr>
      <vt:lpstr>AZIONI ESECUTIVE:  LEGIS ACTIO PER MANUS INIECTIONEM </vt:lpstr>
      <vt:lpstr>Difetti e limiti delle LEGIS ACTIONES </vt:lpstr>
      <vt:lpstr>CARATTERI DEL PROCESSO FORMULARE </vt:lpstr>
      <vt:lpstr>LE AZIONI SONO TUTTE DI COGNIZIONE </vt:lpstr>
      <vt:lpstr>BONORUM VENDITIO</vt:lpstr>
      <vt:lpstr>PROCEDIMENTO </vt:lpstr>
      <vt:lpstr>NELLA FASE IN IURE IL CONVENUTO PU0’:</vt:lpstr>
      <vt:lpstr>LITIS CONTESTATIO </vt:lpstr>
      <vt:lpstr>EFFETTI DELLA LITIS CONTESTATIO </vt:lpstr>
      <vt:lpstr>FASE APUD IUDICEM </vt:lpstr>
      <vt:lpstr>SENTENZA</vt:lpstr>
      <vt:lpstr>PARTI DELLA FORMULA </vt:lpstr>
      <vt:lpstr>INTENTIO</vt:lpstr>
      <vt:lpstr>Esempi di intentio certa</vt:lpstr>
      <vt:lpstr>Esempio di intentio incerta</vt:lpstr>
      <vt:lpstr>DEMONSTRATIO</vt:lpstr>
      <vt:lpstr>Esempio di demonstratio</vt:lpstr>
      <vt:lpstr>CONDEMNATIO</vt:lpstr>
      <vt:lpstr>Esempio di condemnatio di certa pecunia</vt:lpstr>
      <vt:lpstr>Criteri della condemnatio:</vt:lpstr>
      <vt:lpstr>ADIUDICATIO</vt:lpstr>
      <vt:lpstr>ARBITRATUS DE RESTITUENDO  o clausola arbitraria</vt:lpstr>
      <vt:lpstr>Esempio di arbitratus de restituendo</vt:lpstr>
      <vt:lpstr>AZIONI ARBITRARIE</vt:lpstr>
      <vt:lpstr>EXCEPTIO</vt:lpstr>
      <vt:lpstr>Esempi di exceptiones</vt:lpstr>
      <vt:lpstr>TIPI DI AZIONI: 1) IN BASE  AL TIPO DI PRETESA</vt:lpstr>
      <vt:lpstr>TIPI DI AZIONI: 2) IN BASE  AL FONDAMENTO DELL’AZIONE </vt:lpstr>
      <vt:lpstr>TIPI DI AZIONI: 3) IN BASE  AI POTERI ATTRIBUITI AL GIUDICE</vt:lpstr>
      <vt:lpstr>TIPI DI AZIONI: 4) IN BASE  ALLA  FUNZIONE DELL’AZIONE</vt:lpstr>
      <vt:lpstr>RIMEDI PRETORI (MEZZI MAGIS IMPERII QUAM IURISDICTIONIS) </vt:lpstr>
      <vt:lpstr>PROCEDURA ESECUTIVA:  ACTIO IUDICATI </vt:lpstr>
      <vt:lpstr>BONORUM EMPTOR</vt:lpstr>
      <vt:lpstr>COGNITIO EXTRA ORDINEM </vt:lpstr>
      <vt:lpstr>COGNITIO EXTRA ORDINEM</vt:lpstr>
      <vt:lpstr>COGNITIO EXTRA ORDINEM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PROCESSO PRIVATO</dc:title>
  <dc:creator>Utente di Microsoft Office</dc:creator>
  <cp:lastModifiedBy>Utente di Microsoft Office</cp:lastModifiedBy>
  <cp:revision>37</cp:revision>
  <dcterms:created xsi:type="dcterms:W3CDTF">2018-10-15T14:21:13Z</dcterms:created>
  <dcterms:modified xsi:type="dcterms:W3CDTF">2021-07-25T15:34:03Z</dcterms:modified>
</cp:coreProperties>
</file>