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75" r:id="rId6"/>
    <p:sldId id="260" r:id="rId7"/>
    <p:sldId id="261" r:id="rId8"/>
    <p:sldId id="262" r:id="rId9"/>
    <p:sldId id="264" r:id="rId10"/>
    <p:sldId id="265" r:id="rId11"/>
    <p:sldId id="266" r:id="rId12"/>
    <p:sldId id="267" r:id="rId13"/>
    <p:sldId id="268" r:id="rId14"/>
    <p:sldId id="269" r:id="rId15"/>
    <p:sldId id="270" r:id="rId16"/>
    <p:sldId id="271" r:id="rId17"/>
    <p:sldId id="274" r:id="rId18"/>
    <p:sldId id="272" r:id="rId19"/>
    <p:sldId id="273" r:id="rId20"/>
    <p:sldId id="276" r:id="rId21"/>
    <p:sldId id="277" r:id="rId22"/>
    <p:sldId id="281"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7" r:id="rId51"/>
    <p:sldId id="308" r:id="rId52"/>
    <p:sldId id="306" r:id="rId53"/>
    <p:sldId id="309" r:id="rId54"/>
    <p:sldId id="310" r:id="rId55"/>
    <p:sldId id="311" r:id="rId56"/>
    <p:sldId id="312" r:id="rId57"/>
    <p:sldId id="313" r:id="rId58"/>
    <p:sldId id="315" r:id="rId59"/>
    <p:sldId id="316" r:id="rId60"/>
    <p:sldId id="317" r:id="rId61"/>
    <p:sldId id="318" r:id="rId62"/>
    <p:sldId id="319" r:id="rId63"/>
    <p:sldId id="320" r:id="rId64"/>
    <p:sldId id="321" r:id="rId65"/>
    <p:sldId id="322" r:id="rId66"/>
    <p:sldId id="323" r:id="rId67"/>
    <p:sldId id="324" r:id="rId68"/>
    <p:sldId id="325" r:id="rId69"/>
    <p:sldId id="326" r:id="rId70"/>
    <p:sldId id="327" r:id="rId71"/>
    <p:sldId id="328" r:id="rId72"/>
    <p:sldId id="329" r:id="rId73"/>
    <p:sldId id="330" r:id="rId7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7"/>
    <p:restoredTop sz="94643"/>
  </p:normalViewPr>
  <p:slideViewPr>
    <p:cSldViewPr snapToGrid="0" snapToObjects="1">
      <p:cViewPr varScale="1">
        <p:scale>
          <a:sx n="124" d="100"/>
          <a:sy n="124" d="100"/>
        </p:scale>
        <p:origin x="192" y="2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it-IT"/>
              <a:t>Fare clic per modificare lo stile del titolo dello schema</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18C79C5D-2A6F-F04D-97DA-BEF2467B64E4}" type="datetimeFigureOut">
              <a:rPr lang="en-US" dirty="0"/>
              <a:pPr/>
              <a:t>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8DFA1846-DA80-1C48-A609-854EA85C59AD}"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it-IT"/>
              <a:t>Fare clic per modificare lo stile del titolo dello schema</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it-IT"/>
              <a:t>Modifica gli stili del testo dello schema
Secondo livello
Terzo livello
Quarto livello
Quinto livello</a:t>
            </a:r>
            <a:endParaRPr lang="en-US" dirty="0"/>
          </a:p>
        </p:txBody>
      </p:sp>
      <p:sp>
        <p:nvSpPr>
          <p:cNvPr id="2" name="Date Placeholder 1"/>
          <p:cNvSpPr>
            <a:spLocks noGrp="1"/>
          </p:cNvSpPr>
          <p:nvPr>
            <p:ph type="dt" sz="half" idx="10"/>
          </p:nvPr>
        </p:nvSpPr>
        <p:spPr/>
        <p:txBody>
          <a:bodyPr/>
          <a:lstStyle/>
          <a:p>
            <a:fld id="{FBF54567-0DE4-3F47-BF90-CB84690072F9}" type="datetimeFigureOut">
              <a:rPr lang="en-US" dirty="0"/>
              <a:pPr/>
              <a:t>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
Secondo livello
Terzo livello
Quarto livello
Quinto livello</a:t>
            </a:r>
            <a:endParaRPr lang="en-US" dirty="0"/>
          </a:p>
        </p:txBody>
      </p:sp>
      <p:sp>
        <p:nvSpPr>
          <p:cNvPr id="4" name="Date Placeholder 3"/>
          <p:cNvSpPr>
            <a:spLocks noGrp="1"/>
          </p:cNvSpPr>
          <p:nvPr>
            <p:ph type="dt" sz="half" idx="10"/>
          </p:nvPr>
        </p:nvSpPr>
        <p:spPr/>
        <p:txBody>
          <a:bodyPr/>
          <a:lstStyle/>
          <a:p>
            <a:fld id="{8DFA1846-DA80-1C48-A609-854EA85C59AD}" type="datetimeFigureOut">
              <a:rPr lang="en-US" dirty="0"/>
              <a:pPr/>
              <a:t>11/20/18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it-IT"/>
              <a:t>Modifica gli stili del testo dello schema
Secondo livello
Terzo livello
Quarto livello
Quinto livello</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
Secondo livello
Terzo livello
Quarto livello
Quinto livello</a:t>
            </a:r>
            <a:endParaRPr lang="en-US" dirty="0"/>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it-IT"/>
              <a:t>Modifica gli stili del testo dello schema
Secondo livello
Terzo livello
Quarto livello
Quinto livello</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it-IT"/>
              <a:t>Fare clic per modificare lo stile del titolo dello schema</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it-IT"/>
              <a:t>Modifica gli stili del testo dello schema
Secondo livello
Terzo livello
Quarto livello
Quinto livello</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p:txBody>
          <a:bodyPr/>
          <a:lstStyle/>
          <a:p>
            <a:fld id="{D0DF5E60-9974-AC48-9591-99C2BB44B7CF}" type="datetimeFigureOut">
              <a:rPr lang="en-US" dirty="0"/>
              <a:pPr/>
              <a:t>11/20/18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it-IT"/>
              <a:t>Fare clic per modificare lo stile del titolo dello schema</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it-IT"/>
              <a:t>Fare clic sull'icona per inserire un'immagine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
Secondo livello
Terzo livello
Quarto livello
Quinto livello</a:t>
            </a:r>
            <a:endParaRPr lang="en-US" dirty="0"/>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11/20/18</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it-IT"/>
              <a:t>Modifica gli stili del testo dello schema
Secondo livello
Terzo livello
Quarto livello
Quinto livello</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11/20/18</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3201D3-93F9-9C43-A5B5-E433B2752D96}"/>
              </a:ext>
            </a:extLst>
          </p:cNvPr>
          <p:cNvSpPr>
            <a:spLocks noGrp="1"/>
          </p:cNvSpPr>
          <p:nvPr>
            <p:ph type="ctrTitle"/>
          </p:nvPr>
        </p:nvSpPr>
        <p:spPr/>
        <p:txBody>
          <a:bodyPr/>
          <a:lstStyle/>
          <a:p>
            <a:pPr marL="0" indent="0" algn="ctr"/>
            <a:r>
              <a:rPr lang="it-IT" dirty="0"/>
              <a:t>DIRITTI REALI </a:t>
            </a:r>
          </a:p>
        </p:txBody>
      </p:sp>
      <p:sp>
        <p:nvSpPr>
          <p:cNvPr id="3" name="Sottotitolo 2">
            <a:extLst>
              <a:ext uri="{FF2B5EF4-FFF2-40B4-BE49-F238E27FC236}">
                <a16:creationId xmlns:a16="http://schemas.microsoft.com/office/drawing/2014/main" id="{7EE94BF8-7A9F-EF4A-A7A0-D6149F61CB98}"/>
              </a:ext>
            </a:extLst>
          </p:cNvPr>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2368548934"/>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BABD2E-147C-8A4A-A308-42C1F3986BE3}"/>
              </a:ext>
            </a:extLst>
          </p:cNvPr>
          <p:cNvSpPr>
            <a:spLocks noGrp="1"/>
          </p:cNvSpPr>
          <p:nvPr>
            <p:ph type="title"/>
          </p:nvPr>
        </p:nvSpPr>
        <p:spPr/>
        <p:txBody>
          <a:bodyPr/>
          <a:lstStyle/>
          <a:p>
            <a:pPr algn="ctr"/>
            <a:r>
              <a:rPr lang="it-IT" dirty="0"/>
              <a:t>MODI DI ACQUISTO DELLA PROPRIETA’ </a:t>
            </a:r>
          </a:p>
        </p:txBody>
      </p:sp>
      <p:sp>
        <p:nvSpPr>
          <p:cNvPr id="3" name="Segnaposto contenuto 2">
            <a:extLst>
              <a:ext uri="{FF2B5EF4-FFF2-40B4-BE49-F238E27FC236}">
                <a16:creationId xmlns:a16="http://schemas.microsoft.com/office/drawing/2014/main" id="{A21D4B11-E1F2-8D4C-9753-C3C83B8CE96D}"/>
              </a:ext>
            </a:extLst>
          </p:cNvPr>
          <p:cNvSpPr>
            <a:spLocks noGrp="1"/>
          </p:cNvSpPr>
          <p:nvPr>
            <p:ph idx="1"/>
          </p:nvPr>
        </p:nvSpPr>
        <p:spPr>
          <a:xfrm>
            <a:off x="818712" y="2222287"/>
            <a:ext cx="10554574" cy="4635713"/>
          </a:xfrm>
        </p:spPr>
        <p:txBody>
          <a:bodyPr>
            <a:normAutofit/>
          </a:bodyPr>
          <a:lstStyle/>
          <a:p>
            <a:pPr marL="0" indent="0" algn="ctr">
              <a:buNone/>
            </a:pPr>
            <a:r>
              <a:rPr lang="it-IT" sz="2800" b="1" u="sng" dirty="0"/>
              <a:t>A TITOLO DERIVATIVO</a:t>
            </a:r>
          </a:p>
          <a:p>
            <a:pPr marL="0" indent="0" algn="just">
              <a:buNone/>
            </a:pPr>
            <a:r>
              <a:rPr lang="it-IT" sz="2800" dirty="0"/>
              <a:t>Il medesimo diritto di </a:t>
            </a:r>
            <a:r>
              <a:rPr lang="it-IT" sz="2800" dirty="0" err="1"/>
              <a:t>proprieta</a:t>
            </a:r>
            <a:r>
              <a:rPr lang="it-IT" sz="2800" dirty="0"/>
              <a:t>̀ si trasferisce da un titolare ad un altro. </a:t>
            </a:r>
          </a:p>
          <a:p>
            <a:pPr marL="0" indent="0" algn="just">
              <a:buNone/>
            </a:pPr>
            <a:r>
              <a:rPr lang="it-IT" sz="2800" dirty="0"/>
              <a:t>Per il principio </a:t>
            </a:r>
            <a:r>
              <a:rPr lang="it-IT" sz="2800" i="1" u="sng" dirty="0" err="1"/>
              <a:t>nemo</a:t>
            </a:r>
            <a:r>
              <a:rPr lang="it-IT" sz="2800" i="1" u="sng" dirty="0"/>
              <a:t> plus </a:t>
            </a:r>
            <a:r>
              <a:rPr lang="it-IT" sz="2800" i="1" u="sng" dirty="0" err="1"/>
              <a:t>iuris</a:t>
            </a:r>
            <a:r>
              <a:rPr lang="it-IT" sz="2800" i="1" u="sng" dirty="0"/>
              <a:t> ad </a:t>
            </a:r>
            <a:r>
              <a:rPr lang="it-IT" sz="2800" i="1" u="sng" dirty="0" err="1"/>
              <a:t>alium</a:t>
            </a:r>
            <a:r>
              <a:rPr lang="it-IT" sz="2800" i="1" u="sng" dirty="0"/>
              <a:t> </a:t>
            </a:r>
            <a:r>
              <a:rPr lang="it-IT" sz="2800" i="1" u="sng" dirty="0" err="1"/>
              <a:t>transferre</a:t>
            </a:r>
            <a:r>
              <a:rPr lang="it-IT" sz="2800" i="1" u="sng" dirty="0"/>
              <a:t> </a:t>
            </a:r>
            <a:r>
              <a:rPr lang="it-IT" sz="2800" i="1" u="sng" dirty="0" err="1"/>
              <a:t>potest</a:t>
            </a:r>
            <a:r>
              <a:rPr lang="it-IT" sz="2800" i="1" u="sng" dirty="0"/>
              <a:t>, </a:t>
            </a:r>
            <a:r>
              <a:rPr lang="it-IT" sz="2800" i="1" u="sng" dirty="0" err="1"/>
              <a:t>quam</a:t>
            </a:r>
            <a:r>
              <a:rPr lang="it-IT" sz="2800" i="1" u="sng" dirty="0"/>
              <a:t> ipse </a:t>
            </a:r>
            <a:r>
              <a:rPr lang="it-IT" sz="2800" i="1" u="sng" dirty="0" err="1"/>
              <a:t>habet</a:t>
            </a:r>
            <a:r>
              <a:rPr lang="it-IT" sz="2800" dirty="0"/>
              <a:t>, se il dante causa, l'autore, non è effettivamente titolare del diritto, non si </a:t>
            </a:r>
            <a:r>
              <a:rPr lang="it-IT" sz="2800" dirty="0" err="1"/>
              <a:t>puo</a:t>
            </a:r>
            <a:r>
              <a:rPr lang="it-IT" sz="2800" dirty="0"/>
              <a:t>̀ trasferire </a:t>
            </a:r>
            <a:r>
              <a:rPr lang="it-IT" sz="2800" dirty="0" err="1"/>
              <a:t>alcunche</a:t>
            </a:r>
            <a:r>
              <a:rPr lang="it-IT" sz="2800" dirty="0"/>
              <a:t>́; inoltre, se il diritto era gravato da pesi, anche questi automaticamente si trasferiscono all'avente causa. </a:t>
            </a:r>
          </a:p>
          <a:p>
            <a:endParaRPr lang="it-IT" dirty="0"/>
          </a:p>
        </p:txBody>
      </p:sp>
    </p:spTree>
    <p:extLst>
      <p:ext uri="{BB962C8B-B14F-4D97-AF65-F5344CB8AC3E}">
        <p14:creationId xmlns:p14="http://schemas.microsoft.com/office/powerpoint/2010/main" val="28608483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3BC9843-E866-984C-AEE0-4A378FAE4371}"/>
              </a:ext>
            </a:extLst>
          </p:cNvPr>
          <p:cNvSpPr>
            <a:spLocks noGrp="1"/>
          </p:cNvSpPr>
          <p:nvPr>
            <p:ph type="title"/>
          </p:nvPr>
        </p:nvSpPr>
        <p:spPr/>
        <p:txBody>
          <a:bodyPr/>
          <a:lstStyle/>
          <a:p>
            <a:r>
              <a:rPr lang="it-IT" dirty="0"/>
              <a:t>MODI DI ACQUISTO A TITOLO DERIVATIVO</a:t>
            </a:r>
          </a:p>
        </p:txBody>
      </p:sp>
      <p:sp>
        <p:nvSpPr>
          <p:cNvPr id="3" name="Segnaposto contenuto 2">
            <a:extLst>
              <a:ext uri="{FF2B5EF4-FFF2-40B4-BE49-F238E27FC236}">
                <a16:creationId xmlns:a16="http://schemas.microsoft.com/office/drawing/2014/main" id="{A0E3D1D3-7D0D-9A4C-A933-BE8E0A54A023}"/>
              </a:ext>
            </a:extLst>
          </p:cNvPr>
          <p:cNvSpPr>
            <a:spLocks noGrp="1"/>
          </p:cNvSpPr>
          <p:nvPr>
            <p:ph idx="1"/>
          </p:nvPr>
        </p:nvSpPr>
        <p:spPr>
          <a:xfrm>
            <a:off x="818712" y="2222287"/>
            <a:ext cx="10554574" cy="4220554"/>
          </a:xfrm>
        </p:spPr>
        <p:txBody>
          <a:bodyPr>
            <a:normAutofit fontScale="92500" lnSpcReduction="20000"/>
          </a:bodyPr>
          <a:lstStyle/>
          <a:p>
            <a:pPr marL="0" indent="0">
              <a:buNone/>
            </a:pPr>
            <a:r>
              <a:rPr lang="it-IT" sz="3200" dirty="0"/>
              <a:t>I principali modi di acquisto a titolo derivativo sono i tre negozi </a:t>
            </a:r>
            <a:r>
              <a:rPr lang="it-IT" sz="3200" i="1" dirty="0"/>
              <a:t>inter </a:t>
            </a:r>
            <a:r>
              <a:rPr lang="it-IT" sz="3200" i="1" dirty="0" err="1"/>
              <a:t>vivos</a:t>
            </a:r>
            <a:r>
              <a:rPr lang="it-IT" sz="3200" i="1" dirty="0"/>
              <a:t> </a:t>
            </a:r>
            <a:r>
              <a:rPr lang="it-IT" sz="3200" dirty="0"/>
              <a:t>con effetti reali:</a:t>
            </a:r>
          </a:p>
          <a:p>
            <a:pPr marL="0" indent="0">
              <a:buNone/>
            </a:pPr>
            <a:r>
              <a:rPr lang="it-IT" sz="3200" dirty="0"/>
              <a:t>A) MANCIPATIO</a:t>
            </a:r>
          </a:p>
          <a:p>
            <a:pPr marL="0" indent="0">
              <a:buNone/>
            </a:pPr>
            <a:r>
              <a:rPr lang="it-IT" sz="3200" dirty="0"/>
              <a:t>B) IN IURE CESSIO</a:t>
            </a:r>
          </a:p>
          <a:p>
            <a:pPr marL="0" indent="0">
              <a:buNone/>
            </a:pPr>
            <a:r>
              <a:rPr lang="it-IT" sz="3200" dirty="0"/>
              <a:t>C) TRADITIO</a:t>
            </a:r>
          </a:p>
          <a:p>
            <a:pPr marL="0" indent="0">
              <a:buNone/>
            </a:pPr>
            <a:r>
              <a:rPr lang="it-IT" sz="3200" dirty="0"/>
              <a:t> </a:t>
            </a:r>
          </a:p>
          <a:p>
            <a:pPr marL="0" indent="0">
              <a:buNone/>
            </a:pPr>
            <a:r>
              <a:rPr lang="it-IT" sz="3200" dirty="0"/>
              <a:t>+ legati con effetti reali: </a:t>
            </a:r>
            <a:r>
              <a:rPr lang="it-IT" sz="3200" i="1" dirty="0"/>
              <a:t>PER VINDICATIONEM e PER PRAECEPTIONEM</a:t>
            </a:r>
            <a:r>
              <a:rPr lang="it-IT" sz="3200" dirty="0"/>
              <a:t> </a:t>
            </a:r>
          </a:p>
          <a:p>
            <a:endParaRPr lang="it-IT" dirty="0"/>
          </a:p>
        </p:txBody>
      </p:sp>
    </p:spTree>
    <p:extLst>
      <p:ext uri="{BB962C8B-B14F-4D97-AF65-F5344CB8AC3E}">
        <p14:creationId xmlns:p14="http://schemas.microsoft.com/office/powerpoint/2010/main" val="20773086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71BE47-AF6F-F945-8061-261FD19077D0}"/>
              </a:ext>
            </a:extLst>
          </p:cNvPr>
          <p:cNvSpPr>
            <a:spLocks noGrp="1"/>
          </p:cNvSpPr>
          <p:nvPr>
            <p:ph type="title"/>
          </p:nvPr>
        </p:nvSpPr>
        <p:spPr/>
        <p:txBody>
          <a:bodyPr/>
          <a:lstStyle/>
          <a:p>
            <a:pPr algn="ctr"/>
            <a:r>
              <a:rPr lang="it-IT" i="1" dirty="0"/>
              <a:t>MANCIPATIO</a:t>
            </a:r>
          </a:p>
        </p:txBody>
      </p:sp>
      <p:sp>
        <p:nvSpPr>
          <p:cNvPr id="3" name="Segnaposto contenuto 2">
            <a:extLst>
              <a:ext uri="{FF2B5EF4-FFF2-40B4-BE49-F238E27FC236}">
                <a16:creationId xmlns:a16="http://schemas.microsoft.com/office/drawing/2014/main" id="{F4A4D73C-E6AA-0640-8451-7B757AFAC07C}"/>
              </a:ext>
            </a:extLst>
          </p:cNvPr>
          <p:cNvSpPr>
            <a:spLocks noGrp="1"/>
          </p:cNvSpPr>
          <p:nvPr>
            <p:ph idx="1"/>
          </p:nvPr>
        </p:nvSpPr>
        <p:spPr>
          <a:xfrm>
            <a:off x="178676" y="2291255"/>
            <a:ext cx="11592910" cy="4319752"/>
          </a:xfrm>
        </p:spPr>
        <p:txBody>
          <a:bodyPr>
            <a:normAutofit fontScale="92500" lnSpcReduction="20000"/>
          </a:bodyPr>
          <a:lstStyle/>
          <a:p>
            <a:pPr marL="0" indent="0" algn="just">
              <a:buNone/>
            </a:pPr>
            <a:r>
              <a:rPr lang="it-IT" sz="2400" dirty="0"/>
              <a:t>Sono legittimati i cittadini romani e gli stranieri muniti di </a:t>
            </a:r>
            <a:r>
              <a:rPr lang="it-IT" sz="2400" i="1" dirty="0" err="1"/>
              <a:t>ius</a:t>
            </a:r>
            <a:r>
              <a:rPr lang="it-IT" sz="2400" i="1" dirty="0"/>
              <a:t> </a:t>
            </a:r>
            <a:r>
              <a:rPr lang="it-IT" sz="2400" i="1" dirty="0" err="1"/>
              <a:t>commercii</a:t>
            </a:r>
            <a:r>
              <a:rPr lang="it-IT" sz="2400" i="1" dirty="0"/>
              <a:t>.</a:t>
            </a:r>
          </a:p>
          <a:p>
            <a:pPr marL="0" indent="0" algn="just">
              <a:buNone/>
            </a:pPr>
            <a:r>
              <a:rPr lang="it-IT" sz="2400" dirty="0"/>
              <a:t>In veste di </a:t>
            </a:r>
            <a:r>
              <a:rPr lang="it-IT" sz="2400" dirty="0" err="1"/>
              <a:t>accipiente</a:t>
            </a:r>
            <a:r>
              <a:rPr lang="it-IT" sz="2400" dirty="0"/>
              <a:t> è legittimato anche il soggetto a </a:t>
            </a:r>
            <a:r>
              <a:rPr lang="it-IT" sz="2400" dirty="0" err="1"/>
              <a:t>potesta</a:t>
            </a:r>
            <a:r>
              <a:rPr lang="it-IT" sz="2400" dirty="0"/>
              <a:t>̀. </a:t>
            </a:r>
          </a:p>
          <a:p>
            <a:pPr marL="0" indent="0" algn="just">
              <a:buNone/>
            </a:pPr>
            <a:r>
              <a:rPr lang="it-IT" sz="2400" dirty="0"/>
              <a:t>Si utilizza per le </a:t>
            </a:r>
            <a:r>
              <a:rPr lang="it-IT" sz="2400" i="1" dirty="0"/>
              <a:t>res mancipi</a:t>
            </a:r>
            <a:r>
              <a:rPr lang="it-IT" sz="2400" dirty="0"/>
              <a:t>.</a:t>
            </a:r>
          </a:p>
          <a:p>
            <a:pPr marL="0" indent="0" algn="just">
              <a:buNone/>
            </a:pPr>
            <a:br>
              <a:rPr lang="it-IT" sz="2400" dirty="0"/>
            </a:br>
            <a:r>
              <a:rPr lang="it-IT" sz="2400" dirty="0"/>
              <a:t>Se si tratta di beni immobili, non occorre siano presenti all'atto, quindi non è automatico anche il passaggio del possesso. </a:t>
            </a:r>
          </a:p>
          <a:p>
            <a:pPr marL="0" indent="0" algn="just">
              <a:buNone/>
            </a:pPr>
            <a:endParaRPr lang="it-IT" sz="2400" dirty="0"/>
          </a:p>
          <a:p>
            <a:pPr marL="0" indent="0" algn="just">
              <a:buNone/>
            </a:pPr>
            <a:r>
              <a:rPr lang="it-IT" sz="2400" dirty="0"/>
              <a:t>Sorta come scambio di cosa contro pagamento di un prezzo, diventa </a:t>
            </a:r>
            <a:r>
              <a:rPr lang="it-IT" sz="2400" i="1" dirty="0" err="1"/>
              <a:t>imaginaria</a:t>
            </a:r>
            <a:r>
              <a:rPr lang="it-IT" sz="2400" i="1" dirty="0"/>
              <a:t> </a:t>
            </a:r>
            <a:r>
              <a:rPr lang="it-IT" sz="2400" i="1" dirty="0" err="1"/>
              <a:t>venditio</a:t>
            </a:r>
            <a:r>
              <a:rPr lang="it-IT" sz="2400" dirty="0"/>
              <a:t>, negozio a causa variabile.</a:t>
            </a:r>
          </a:p>
          <a:p>
            <a:pPr marL="0" indent="0" algn="just">
              <a:buNone/>
            </a:pPr>
            <a:br>
              <a:rPr lang="it-IT" sz="2400" dirty="0"/>
            </a:br>
            <a:r>
              <a:rPr lang="it-IT" sz="2400" dirty="0"/>
              <a:t>Decade in epoca postclassica ed è definitivamente abolita da Giustiniano. </a:t>
            </a:r>
          </a:p>
          <a:p>
            <a:pPr algn="just"/>
            <a:endParaRPr lang="it-IT" dirty="0"/>
          </a:p>
        </p:txBody>
      </p:sp>
    </p:spTree>
    <p:extLst>
      <p:ext uri="{BB962C8B-B14F-4D97-AF65-F5344CB8AC3E}">
        <p14:creationId xmlns:p14="http://schemas.microsoft.com/office/powerpoint/2010/main" val="8390009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E728760-0B75-9042-8178-6AED1B5D4068}"/>
              </a:ext>
            </a:extLst>
          </p:cNvPr>
          <p:cNvSpPr>
            <a:spLocks noGrp="1"/>
          </p:cNvSpPr>
          <p:nvPr>
            <p:ph type="title"/>
          </p:nvPr>
        </p:nvSpPr>
        <p:spPr/>
        <p:txBody>
          <a:bodyPr/>
          <a:lstStyle/>
          <a:p>
            <a:pPr algn="ctr"/>
            <a:r>
              <a:rPr lang="it-IT" i="1" dirty="0"/>
              <a:t>IN IURE CESSIO</a:t>
            </a:r>
          </a:p>
        </p:txBody>
      </p:sp>
      <p:sp>
        <p:nvSpPr>
          <p:cNvPr id="3" name="Segnaposto contenuto 2">
            <a:extLst>
              <a:ext uri="{FF2B5EF4-FFF2-40B4-BE49-F238E27FC236}">
                <a16:creationId xmlns:a16="http://schemas.microsoft.com/office/drawing/2014/main" id="{B5F4BB69-B92B-FC41-BDF0-45EB3E7D050D}"/>
              </a:ext>
            </a:extLst>
          </p:cNvPr>
          <p:cNvSpPr>
            <a:spLocks noGrp="1"/>
          </p:cNvSpPr>
          <p:nvPr>
            <p:ph idx="1"/>
          </p:nvPr>
        </p:nvSpPr>
        <p:spPr>
          <a:xfrm>
            <a:off x="283779" y="2222287"/>
            <a:ext cx="11561380" cy="4420251"/>
          </a:xfrm>
        </p:spPr>
        <p:txBody>
          <a:bodyPr>
            <a:normAutofit/>
          </a:bodyPr>
          <a:lstStyle/>
          <a:p>
            <a:pPr marL="0" indent="0" algn="just">
              <a:buNone/>
            </a:pPr>
            <a:r>
              <a:rPr lang="it-IT" sz="2800" dirty="0"/>
              <a:t>Sono legittimati solo i cittadini romani </a:t>
            </a:r>
            <a:r>
              <a:rPr lang="it-IT" sz="2800" i="1" dirty="0"/>
              <a:t>sui </a:t>
            </a:r>
            <a:r>
              <a:rPr lang="it-IT" sz="2800" i="1" dirty="0" err="1"/>
              <a:t>iuris</a:t>
            </a:r>
            <a:r>
              <a:rPr lang="it-IT" sz="2800" dirty="0"/>
              <a:t>, </a:t>
            </a:r>
            <a:r>
              <a:rPr lang="it-IT" sz="2800" dirty="0" err="1"/>
              <a:t>perche</a:t>
            </a:r>
            <a:r>
              <a:rPr lang="it-IT" sz="2800" dirty="0"/>
              <a:t>́ si tratta di un finto processo. </a:t>
            </a:r>
          </a:p>
          <a:p>
            <a:pPr marL="0" indent="0" algn="just">
              <a:buNone/>
            </a:pPr>
            <a:endParaRPr lang="it-IT" sz="2800" dirty="0"/>
          </a:p>
          <a:p>
            <a:pPr marL="0" indent="0" algn="just">
              <a:buNone/>
            </a:pPr>
            <a:r>
              <a:rPr lang="it-IT" sz="2800" dirty="0" err="1"/>
              <a:t>Puo</a:t>
            </a:r>
            <a:r>
              <a:rPr lang="it-IT" sz="2800" dirty="0"/>
              <a:t>̀ avere ad oggetto qualsiasi cosa, anzi qualsiasi diritto.</a:t>
            </a:r>
          </a:p>
          <a:p>
            <a:pPr marL="0" indent="0" algn="just">
              <a:buNone/>
            </a:pPr>
            <a:endParaRPr lang="it-IT" sz="2800" dirty="0"/>
          </a:p>
          <a:p>
            <a:pPr marL="0" indent="0" algn="just">
              <a:buNone/>
            </a:pPr>
            <a:r>
              <a:rPr lang="it-IT" sz="2800" dirty="0"/>
              <a:t>Anch'esso è un negozio formale, a causa variabile.</a:t>
            </a:r>
            <a:br>
              <a:rPr lang="it-IT" sz="2800" dirty="0"/>
            </a:br>
            <a:endParaRPr lang="it-IT" sz="2800" dirty="0"/>
          </a:p>
          <a:p>
            <a:pPr marL="0" indent="0" algn="just">
              <a:buNone/>
            </a:pPr>
            <a:r>
              <a:rPr lang="it-IT" sz="2800" dirty="0"/>
              <a:t>Subisce lo stesso destino della </a:t>
            </a:r>
            <a:r>
              <a:rPr lang="it-IT" sz="2800" i="1" dirty="0" err="1"/>
              <a:t>mancipatio</a:t>
            </a:r>
            <a:r>
              <a:rPr lang="it-IT" sz="2800" dirty="0"/>
              <a:t>. </a:t>
            </a:r>
          </a:p>
          <a:p>
            <a:pPr marL="0" indent="0">
              <a:buNone/>
            </a:pPr>
            <a:endParaRPr lang="it-IT" dirty="0"/>
          </a:p>
        </p:txBody>
      </p:sp>
    </p:spTree>
    <p:extLst>
      <p:ext uri="{BB962C8B-B14F-4D97-AF65-F5344CB8AC3E}">
        <p14:creationId xmlns:p14="http://schemas.microsoft.com/office/powerpoint/2010/main" val="38169157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189511-EEC7-304B-B5F6-6638F74AF6A6}"/>
              </a:ext>
            </a:extLst>
          </p:cNvPr>
          <p:cNvSpPr>
            <a:spLocks noGrp="1"/>
          </p:cNvSpPr>
          <p:nvPr>
            <p:ph type="title"/>
          </p:nvPr>
        </p:nvSpPr>
        <p:spPr/>
        <p:txBody>
          <a:bodyPr/>
          <a:lstStyle/>
          <a:p>
            <a:pPr algn="ctr"/>
            <a:r>
              <a:rPr lang="it-IT" i="1" dirty="0"/>
              <a:t>TRADITIO</a:t>
            </a:r>
          </a:p>
        </p:txBody>
      </p:sp>
      <p:sp>
        <p:nvSpPr>
          <p:cNvPr id="3" name="Segnaposto contenuto 2">
            <a:extLst>
              <a:ext uri="{FF2B5EF4-FFF2-40B4-BE49-F238E27FC236}">
                <a16:creationId xmlns:a16="http://schemas.microsoft.com/office/drawing/2014/main" id="{5A378B5E-7730-A544-902C-A54D1578DFC3}"/>
              </a:ext>
            </a:extLst>
          </p:cNvPr>
          <p:cNvSpPr>
            <a:spLocks noGrp="1"/>
          </p:cNvSpPr>
          <p:nvPr>
            <p:ph idx="1"/>
          </p:nvPr>
        </p:nvSpPr>
        <p:spPr>
          <a:xfrm>
            <a:off x="818712" y="1618593"/>
            <a:ext cx="10554574" cy="4519448"/>
          </a:xfrm>
        </p:spPr>
        <p:txBody>
          <a:bodyPr>
            <a:normAutofit fontScale="85000" lnSpcReduction="10000"/>
          </a:bodyPr>
          <a:lstStyle/>
          <a:p>
            <a:pPr marL="0" indent="0">
              <a:buNone/>
            </a:pPr>
            <a:endParaRPr lang="it-IT" sz="2400" dirty="0"/>
          </a:p>
          <a:p>
            <a:pPr marL="0" indent="0">
              <a:buNone/>
            </a:pPr>
            <a:r>
              <a:rPr lang="it-IT" sz="3000" dirty="0"/>
              <a:t>Consiste nella semplice consegna, messa a disposizione di un bene (anche se non necessariamente materiale: es. consegna delle chiavi) </a:t>
            </a:r>
          </a:p>
          <a:p>
            <a:pPr marL="0" indent="0">
              <a:buNone/>
            </a:pPr>
            <a:endParaRPr lang="it-IT" sz="3000" dirty="0"/>
          </a:p>
          <a:p>
            <a:pPr marL="0" indent="0">
              <a:buNone/>
            </a:pPr>
            <a:r>
              <a:rPr lang="it-IT" sz="3000" dirty="0"/>
              <a:t>E' utilizzabile anche dai non cittadini, che acquistano </a:t>
            </a:r>
            <a:r>
              <a:rPr lang="it-IT" sz="3000" dirty="0" err="1"/>
              <a:t>proprieta</a:t>
            </a:r>
            <a:r>
              <a:rPr lang="it-IT" sz="3000" dirty="0"/>
              <a:t>̀ peregrina (è di </a:t>
            </a:r>
            <a:r>
              <a:rPr lang="it-IT" sz="3000" i="1" dirty="0" err="1"/>
              <a:t>ius</a:t>
            </a:r>
            <a:r>
              <a:rPr lang="it-IT" sz="3000" i="1" dirty="0"/>
              <a:t> </a:t>
            </a:r>
            <a:r>
              <a:rPr lang="it-IT" sz="3000" i="1" dirty="0" err="1"/>
              <a:t>gentium</a:t>
            </a:r>
            <a:r>
              <a:rPr lang="it-IT" sz="3000" dirty="0"/>
              <a:t>). </a:t>
            </a:r>
          </a:p>
          <a:p>
            <a:pPr marL="0" indent="0">
              <a:buNone/>
            </a:pPr>
            <a:endParaRPr lang="it-IT" sz="3000" i="1" dirty="0"/>
          </a:p>
          <a:p>
            <a:pPr marL="0" indent="0">
              <a:buNone/>
            </a:pPr>
            <a:r>
              <a:rPr lang="it-IT" sz="3000" dirty="0"/>
              <a:t>In primo luogo è un modo di trasferimento del possesso; solo in presenza di determinati requisiti trasferisce anche la </a:t>
            </a:r>
            <a:r>
              <a:rPr lang="it-IT" sz="3000" dirty="0" err="1"/>
              <a:t>proprieta</a:t>
            </a:r>
            <a:r>
              <a:rPr lang="it-IT" sz="3000" dirty="0"/>
              <a:t>̀. </a:t>
            </a:r>
          </a:p>
          <a:p>
            <a:endParaRPr lang="it-IT" dirty="0"/>
          </a:p>
        </p:txBody>
      </p:sp>
    </p:spTree>
    <p:extLst>
      <p:ext uri="{BB962C8B-B14F-4D97-AF65-F5344CB8AC3E}">
        <p14:creationId xmlns:p14="http://schemas.microsoft.com/office/powerpoint/2010/main" val="20429418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ACFBCDB-784C-5149-A163-CCA7E9DC8866}"/>
              </a:ext>
            </a:extLst>
          </p:cNvPr>
          <p:cNvSpPr>
            <a:spLocks noGrp="1"/>
          </p:cNvSpPr>
          <p:nvPr>
            <p:ph type="title"/>
          </p:nvPr>
        </p:nvSpPr>
        <p:spPr/>
        <p:txBody>
          <a:bodyPr/>
          <a:lstStyle/>
          <a:p>
            <a:pPr algn="ctr"/>
            <a:r>
              <a:rPr lang="it-IT" dirty="0"/>
              <a:t>REQUISITI della </a:t>
            </a:r>
            <a:r>
              <a:rPr lang="it-IT" i="1" dirty="0"/>
              <a:t>TRADITIO</a:t>
            </a:r>
            <a:endParaRPr lang="it-IT" dirty="0"/>
          </a:p>
        </p:txBody>
      </p:sp>
      <p:sp>
        <p:nvSpPr>
          <p:cNvPr id="3" name="Segnaposto contenuto 2">
            <a:extLst>
              <a:ext uri="{FF2B5EF4-FFF2-40B4-BE49-F238E27FC236}">
                <a16:creationId xmlns:a16="http://schemas.microsoft.com/office/drawing/2014/main" id="{B949C227-B6F3-BE42-931D-C783F6E62B69}"/>
              </a:ext>
            </a:extLst>
          </p:cNvPr>
          <p:cNvSpPr>
            <a:spLocks noGrp="1"/>
          </p:cNvSpPr>
          <p:nvPr>
            <p:ph idx="1"/>
          </p:nvPr>
        </p:nvSpPr>
        <p:spPr>
          <a:xfrm>
            <a:off x="818712" y="2222287"/>
            <a:ext cx="10554574" cy="4635713"/>
          </a:xfrm>
        </p:spPr>
        <p:txBody>
          <a:bodyPr>
            <a:normAutofit/>
          </a:bodyPr>
          <a:lstStyle/>
          <a:p>
            <a:pPr marL="0" indent="0" algn="just">
              <a:buNone/>
            </a:pPr>
            <a:r>
              <a:rPr lang="it-IT" sz="2400" dirty="0"/>
              <a:t>Trasferisce la </a:t>
            </a:r>
            <a:r>
              <a:rPr lang="it-IT" sz="2400" dirty="0" err="1"/>
              <a:t>proprieta</a:t>
            </a:r>
            <a:r>
              <a:rPr lang="it-IT" sz="2400" dirty="0"/>
              <a:t>̀ civile solo su cose corporali che siano </a:t>
            </a:r>
            <a:r>
              <a:rPr lang="it-IT" sz="2400" i="1" dirty="0" err="1"/>
              <a:t>nec</a:t>
            </a:r>
            <a:r>
              <a:rPr lang="it-IT" sz="2400" i="1" dirty="0"/>
              <a:t> mancipi </a:t>
            </a:r>
            <a:r>
              <a:rPr lang="it-IT" sz="2400" dirty="0"/>
              <a:t>e </a:t>
            </a:r>
            <a:r>
              <a:rPr lang="it-IT" sz="2400" dirty="0" err="1"/>
              <a:t>purche</a:t>
            </a:r>
            <a:r>
              <a:rPr lang="it-IT" sz="2400" dirty="0"/>
              <a:t>́:</a:t>
            </a:r>
          </a:p>
          <a:p>
            <a:pPr marL="0" indent="0" algn="just">
              <a:buNone/>
            </a:pPr>
            <a:br>
              <a:rPr lang="it-IT" sz="2400" dirty="0"/>
            </a:br>
            <a:r>
              <a:rPr lang="it-IT" sz="2400" dirty="0"/>
              <a:t>1) sia compiuta con l'intento di trasferire e di acquistare la </a:t>
            </a:r>
            <a:r>
              <a:rPr lang="it-IT" sz="2400" dirty="0" err="1"/>
              <a:t>proprieta</a:t>
            </a:r>
            <a:r>
              <a:rPr lang="it-IT" sz="2400" dirty="0"/>
              <a:t>̀</a:t>
            </a:r>
            <a:br>
              <a:rPr lang="it-IT" sz="2400" dirty="0"/>
            </a:br>
            <a:endParaRPr lang="it-IT" sz="2400" dirty="0"/>
          </a:p>
          <a:p>
            <a:pPr marL="0" indent="0" algn="just">
              <a:buNone/>
            </a:pPr>
            <a:r>
              <a:rPr lang="it-IT" sz="2400" dirty="0"/>
              <a:t>2) da chi sia proprietario (o comunque legittimato ad alienare)</a:t>
            </a:r>
          </a:p>
          <a:p>
            <a:pPr marL="0" indent="0" algn="just">
              <a:buNone/>
            </a:pPr>
            <a:r>
              <a:rPr lang="it-IT" sz="2400" dirty="0"/>
              <a:t> </a:t>
            </a:r>
          </a:p>
          <a:p>
            <a:pPr marL="0" indent="0" algn="just">
              <a:buNone/>
            </a:pPr>
            <a:r>
              <a:rPr lang="it-IT" sz="2400" dirty="0"/>
              <a:t>3) in presenza di una </a:t>
            </a:r>
            <a:r>
              <a:rPr lang="it-IT" sz="2400" i="1" dirty="0" err="1"/>
              <a:t>iusta</a:t>
            </a:r>
            <a:r>
              <a:rPr lang="it-IT" sz="2400" i="1" dirty="0"/>
              <a:t> causa </a:t>
            </a:r>
            <a:r>
              <a:rPr lang="it-IT" sz="2400" i="1" dirty="0" err="1"/>
              <a:t>traditionis</a:t>
            </a:r>
            <a:r>
              <a:rPr lang="it-IT" sz="2400" dirty="0"/>
              <a:t>: essa è costituita dall’accordo sullo scopo per cui avviene la consegna della cosa. </a:t>
            </a:r>
          </a:p>
        </p:txBody>
      </p:sp>
      <p:sp>
        <p:nvSpPr>
          <p:cNvPr id="4" name="CasellaDiTesto 3">
            <a:extLst>
              <a:ext uri="{FF2B5EF4-FFF2-40B4-BE49-F238E27FC236}">
                <a16:creationId xmlns:a16="http://schemas.microsoft.com/office/drawing/2014/main" id="{1B7584B4-198B-D142-AAA8-2FF76ED1E0AA}"/>
              </a:ext>
            </a:extLst>
          </p:cNvPr>
          <p:cNvSpPr txBox="1"/>
          <p:nvPr/>
        </p:nvSpPr>
        <p:spPr>
          <a:xfrm>
            <a:off x="3205655" y="977462"/>
            <a:ext cx="184731" cy="369332"/>
          </a:xfrm>
          <a:prstGeom prst="rect">
            <a:avLst/>
          </a:prstGeom>
          <a:noFill/>
        </p:spPr>
        <p:txBody>
          <a:bodyPr wrap="none" rtlCol="0">
            <a:spAutoFit/>
          </a:bodyPr>
          <a:lstStyle/>
          <a:p>
            <a:endParaRPr lang="it-IT" dirty="0"/>
          </a:p>
        </p:txBody>
      </p:sp>
    </p:spTree>
    <p:extLst>
      <p:ext uri="{BB962C8B-B14F-4D97-AF65-F5344CB8AC3E}">
        <p14:creationId xmlns:p14="http://schemas.microsoft.com/office/powerpoint/2010/main" val="36366284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8B89A1-EC9C-0945-876A-8AF6065F8E6B}"/>
              </a:ext>
            </a:extLst>
          </p:cNvPr>
          <p:cNvSpPr>
            <a:spLocks noGrp="1"/>
          </p:cNvSpPr>
          <p:nvPr>
            <p:ph type="title"/>
          </p:nvPr>
        </p:nvSpPr>
        <p:spPr/>
        <p:txBody>
          <a:bodyPr/>
          <a:lstStyle/>
          <a:p>
            <a:pPr algn="ctr"/>
            <a:r>
              <a:rPr lang="it-IT" i="1" dirty="0"/>
              <a:t>IUSTA CAUSA TRADITIONIS</a:t>
            </a:r>
          </a:p>
        </p:txBody>
      </p:sp>
      <p:sp>
        <p:nvSpPr>
          <p:cNvPr id="3" name="Segnaposto contenuto 2">
            <a:extLst>
              <a:ext uri="{FF2B5EF4-FFF2-40B4-BE49-F238E27FC236}">
                <a16:creationId xmlns:a16="http://schemas.microsoft.com/office/drawing/2014/main" id="{4ADD64FC-DBCC-9942-8D9E-AB981AD7EC5A}"/>
              </a:ext>
            </a:extLst>
          </p:cNvPr>
          <p:cNvSpPr>
            <a:spLocks noGrp="1"/>
          </p:cNvSpPr>
          <p:nvPr>
            <p:ph idx="1"/>
          </p:nvPr>
        </p:nvSpPr>
        <p:spPr>
          <a:xfrm>
            <a:off x="126124" y="2333297"/>
            <a:ext cx="11939752" cy="4382813"/>
          </a:xfrm>
        </p:spPr>
        <p:txBody>
          <a:bodyPr>
            <a:normAutofit/>
          </a:bodyPr>
          <a:lstStyle/>
          <a:p>
            <a:pPr algn="just"/>
            <a:r>
              <a:rPr lang="it-IT" sz="2400" dirty="0"/>
              <a:t>La </a:t>
            </a:r>
            <a:r>
              <a:rPr lang="it-IT" sz="2400" i="1" dirty="0" err="1"/>
              <a:t>traditio</a:t>
            </a:r>
            <a:r>
              <a:rPr lang="it-IT" sz="2400" i="1" dirty="0"/>
              <a:t> </a:t>
            </a:r>
            <a:r>
              <a:rPr lang="it-IT" sz="2400" dirty="0"/>
              <a:t>è in sé ambigua, </a:t>
            </a:r>
            <a:r>
              <a:rPr lang="it-IT" sz="2400" dirty="0" err="1"/>
              <a:t>puo</a:t>
            </a:r>
            <a:r>
              <a:rPr lang="it-IT" sz="2400" dirty="0"/>
              <a:t>̀ produrre effetti diversificati a seconda delle intenzioni delle parti.</a:t>
            </a:r>
          </a:p>
          <a:p>
            <a:pPr algn="just"/>
            <a:endParaRPr lang="it-IT" sz="2400" dirty="0"/>
          </a:p>
          <a:p>
            <a:pPr algn="just"/>
            <a:r>
              <a:rPr lang="it-IT" sz="2400" dirty="0"/>
              <a:t>Se accordo delle parti implica il passaggio di </a:t>
            </a:r>
            <a:r>
              <a:rPr lang="it-IT" sz="2400" dirty="0" err="1"/>
              <a:t>proprieta</a:t>
            </a:r>
            <a:r>
              <a:rPr lang="it-IT" sz="2400" dirty="0"/>
              <a:t>̀, </a:t>
            </a:r>
            <a:r>
              <a:rPr lang="it-IT" sz="2400" b="1" u="sng" dirty="0"/>
              <a:t>l'accordo fornisce una </a:t>
            </a:r>
            <a:r>
              <a:rPr lang="it-IT" sz="2400" b="1" i="1" u="sng" dirty="0" err="1"/>
              <a:t>iusta</a:t>
            </a:r>
            <a:r>
              <a:rPr lang="it-IT" sz="2400" b="1" i="1" u="sng" dirty="0"/>
              <a:t> causa </a:t>
            </a:r>
            <a:r>
              <a:rPr lang="it-IT" sz="2400" dirty="0"/>
              <a:t>che permette alla </a:t>
            </a:r>
            <a:r>
              <a:rPr lang="it-IT" sz="2400" i="1" dirty="0" err="1"/>
              <a:t>traditio</a:t>
            </a:r>
            <a:r>
              <a:rPr lang="it-IT" sz="2400" i="1" dirty="0"/>
              <a:t> </a:t>
            </a:r>
            <a:r>
              <a:rPr lang="it-IT" sz="2400" dirty="0"/>
              <a:t>di produrre il suo effetto traslativo.</a:t>
            </a:r>
          </a:p>
          <a:p>
            <a:pPr algn="just"/>
            <a:endParaRPr lang="it-IT" sz="2400" dirty="0"/>
          </a:p>
          <a:p>
            <a:pPr algn="just"/>
            <a:r>
              <a:rPr lang="it-IT" sz="2400" dirty="0"/>
              <a:t> L'accordo si riferisce per lo </a:t>
            </a:r>
            <a:r>
              <a:rPr lang="it-IT" sz="2400" dirty="0" err="1"/>
              <a:t>piu</a:t>
            </a:r>
            <a:r>
              <a:rPr lang="it-IT" sz="2400" dirty="0"/>
              <a:t>̀ ad un contratto, ma non necessariamente (ad es. dote e donazione non sono contratti, ma costituiscono sicuramente </a:t>
            </a:r>
            <a:r>
              <a:rPr lang="it-IT" sz="2400" i="1" dirty="0" err="1"/>
              <a:t>iusta</a:t>
            </a:r>
            <a:r>
              <a:rPr lang="it-IT" sz="2400" i="1" dirty="0"/>
              <a:t> causa </a:t>
            </a:r>
            <a:r>
              <a:rPr lang="it-IT" sz="2400" dirty="0"/>
              <a:t>della </a:t>
            </a:r>
            <a:r>
              <a:rPr lang="it-IT" sz="2400" i="1" dirty="0" err="1"/>
              <a:t>traditio</a:t>
            </a:r>
            <a:r>
              <a:rPr lang="it-IT" sz="2400" dirty="0"/>
              <a:t>). </a:t>
            </a:r>
            <a:endParaRPr lang="it-IT" dirty="0"/>
          </a:p>
        </p:txBody>
      </p:sp>
    </p:spTree>
    <p:extLst>
      <p:ext uri="{BB962C8B-B14F-4D97-AF65-F5344CB8AC3E}">
        <p14:creationId xmlns:p14="http://schemas.microsoft.com/office/powerpoint/2010/main" val="196293169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47009DE-EAD8-2144-820E-9126DC4E8C63}"/>
              </a:ext>
            </a:extLst>
          </p:cNvPr>
          <p:cNvSpPr>
            <a:spLocks noGrp="1"/>
          </p:cNvSpPr>
          <p:nvPr>
            <p:ph type="title"/>
          </p:nvPr>
        </p:nvSpPr>
        <p:spPr/>
        <p:txBody>
          <a:bodyPr/>
          <a:lstStyle/>
          <a:p>
            <a:pPr algn="ctr"/>
            <a:r>
              <a:rPr lang="it-IT" dirty="0"/>
              <a:t>COMPRAVENDITA</a:t>
            </a:r>
          </a:p>
        </p:txBody>
      </p:sp>
      <p:sp>
        <p:nvSpPr>
          <p:cNvPr id="3" name="Segnaposto contenuto 2">
            <a:extLst>
              <a:ext uri="{FF2B5EF4-FFF2-40B4-BE49-F238E27FC236}">
                <a16:creationId xmlns:a16="http://schemas.microsoft.com/office/drawing/2014/main" id="{65ADFE9A-D16D-FA4E-9995-8F3F75ED380E}"/>
              </a:ext>
            </a:extLst>
          </p:cNvPr>
          <p:cNvSpPr>
            <a:spLocks noGrp="1"/>
          </p:cNvSpPr>
          <p:nvPr>
            <p:ph idx="1"/>
          </p:nvPr>
        </p:nvSpPr>
        <p:spPr/>
        <p:txBody>
          <a:bodyPr/>
          <a:lstStyle/>
          <a:p>
            <a:pPr marL="0" indent="0" algn="just">
              <a:buNone/>
            </a:pPr>
            <a:r>
              <a:rPr lang="it-IT" sz="2800" dirty="0"/>
              <a:t>Nel sistema del diritto romano classico la compravendita non è un modo di trasferimento della </a:t>
            </a:r>
            <a:r>
              <a:rPr lang="it-IT" sz="2800" dirty="0" err="1"/>
              <a:t>proprieta</a:t>
            </a:r>
            <a:r>
              <a:rPr lang="it-IT" sz="2800" dirty="0"/>
              <a:t>.</a:t>
            </a:r>
          </a:p>
          <a:p>
            <a:pPr marL="0" indent="0" algn="just">
              <a:buNone/>
            </a:pPr>
            <a:r>
              <a:rPr lang="it-IT" sz="2800" dirty="0"/>
              <a:t>̀</a:t>
            </a:r>
            <a:br>
              <a:rPr lang="it-IT" sz="2800" dirty="0"/>
            </a:br>
            <a:r>
              <a:rPr lang="it-IT" sz="2800" dirty="0"/>
              <a:t>Come tutti i contratti, essa produce solo effetti obbligatori tra le parti; per il trasferimento della </a:t>
            </a:r>
            <a:r>
              <a:rPr lang="it-IT" sz="2800" dirty="0" err="1"/>
              <a:t>proprieta</a:t>
            </a:r>
            <a:r>
              <a:rPr lang="it-IT" sz="2800" dirty="0"/>
              <a:t>̀ occorre un distinto atto, </a:t>
            </a:r>
            <a:r>
              <a:rPr lang="it-IT" sz="2800" i="1" dirty="0" err="1"/>
              <a:t>mancipatio</a:t>
            </a:r>
            <a:r>
              <a:rPr lang="it-IT" sz="2800" dirty="0"/>
              <a:t>, </a:t>
            </a:r>
            <a:r>
              <a:rPr lang="it-IT" sz="2800" i="1" dirty="0"/>
              <a:t>in iure </a:t>
            </a:r>
            <a:r>
              <a:rPr lang="it-IT" sz="2800" i="1" dirty="0" err="1"/>
              <a:t>cessio</a:t>
            </a:r>
            <a:r>
              <a:rPr lang="it-IT" sz="2800" i="1" dirty="0"/>
              <a:t> </a:t>
            </a:r>
            <a:r>
              <a:rPr lang="it-IT" sz="2800" dirty="0"/>
              <a:t>o </a:t>
            </a:r>
            <a:r>
              <a:rPr lang="it-IT" sz="2800" i="1" dirty="0" err="1"/>
              <a:t>traditio</a:t>
            </a:r>
            <a:r>
              <a:rPr lang="it-IT" sz="2800" dirty="0"/>
              <a:t>. </a:t>
            </a:r>
          </a:p>
          <a:p>
            <a:endParaRPr lang="it-IT" dirty="0"/>
          </a:p>
        </p:txBody>
      </p:sp>
    </p:spTree>
    <p:extLst>
      <p:ext uri="{BB962C8B-B14F-4D97-AF65-F5344CB8AC3E}">
        <p14:creationId xmlns:p14="http://schemas.microsoft.com/office/powerpoint/2010/main" val="11784336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33EBAD-2469-B54C-AB04-7D62E7AF2F34}"/>
              </a:ext>
            </a:extLst>
          </p:cNvPr>
          <p:cNvSpPr>
            <a:spLocks noGrp="1"/>
          </p:cNvSpPr>
          <p:nvPr>
            <p:ph type="title"/>
          </p:nvPr>
        </p:nvSpPr>
        <p:spPr/>
        <p:txBody>
          <a:bodyPr/>
          <a:lstStyle/>
          <a:p>
            <a:pPr algn="ctr"/>
            <a:r>
              <a:rPr lang="it-IT" dirty="0"/>
              <a:t>LEGATI</a:t>
            </a:r>
          </a:p>
        </p:txBody>
      </p:sp>
      <p:sp>
        <p:nvSpPr>
          <p:cNvPr id="3" name="Segnaposto contenuto 2">
            <a:extLst>
              <a:ext uri="{FF2B5EF4-FFF2-40B4-BE49-F238E27FC236}">
                <a16:creationId xmlns:a16="http://schemas.microsoft.com/office/drawing/2014/main" id="{448B1E87-E990-A94E-95D9-D8A64A52536B}"/>
              </a:ext>
            </a:extLst>
          </p:cNvPr>
          <p:cNvSpPr>
            <a:spLocks noGrp="1"/>
          </p:cNvSpPr>
          <p:nvPr>
            <p:ph idx="1"/>
          </p:nvPr>
        </p:nvSpPr>
        <p:spPr>
          <a:xfrm>
            <a:off x="818712" y="2222287"/>
            <a:ext cx="10554574" cy="4635713"/>
          </a:xfrm>
        </p:spPr>
        <p:txBody>
          <a:bodyPr/>
          <a:lstStyle/>
          <a:p>
            <a:pPr marL="0" indent="0" algn="just">
              <a:buNone/>
            </a:pPr>
            <a:r>
              <a:rPr lang="it-IT" sz="2800" dirty="0"/>
              <a:t>Sono disposizioni </a:t>
            </a:r>
            <a:r>
              <a:rPr lang="it-IT" sz="2800" i="1" dirty="0" err="1"/>
              <a:t>mortis</a:t>
            </a:r>
            <a:r>
              <a:rPr lang="it-IT" sz="2800" i="1" dirty="0"/>
              <a:t> causa </a:t>
            </a:r>
            <a:r>
              <a:rPr lang="it-IT" sz="2800" dirty="0"/>
              <a:t>contenute nel testamento, a titolo particolare (=il legatario subentra in determinate posizioni giuridiche soggettive). Acquistano efficacia quando il testatore muore e l’erede accetta l’eredità. </a:t>
            </a:r>
          </a:p>
          <a:p>
            <a:pPr algn="just"/>
            <a:endParaRPr lang="it-IT" sz="2800" dirty="0"/>
          </a:p>
          <a:p>
            <a:pPr marL="0" indent="0" algn="just">
              <a:buNone/>
            </a:pPr>
            <a:r>
              <a:rPr lang="it-IT" sz="2800" dirty="0"/>
              <a:t>Si distinguono in base alle formule utilizzate dal testatore; ne esistono due con efficacia reale: </a:t>
            </a:r>
          </a:p>
          <a:p>
            <a:pPr algn="just"/>
            <a:endParaRPr lang="it-IT" dirty="0"/>
          </a:p>
          <a:p>
            <a:pPr algn="just"/>
            <a:endParaRPr lang="it-IT" dirty="0"/>
          </a:p>
          <a:p>
            <a:endParaRPr lang="it-IT" dirty="0"/>
          </a:p>
        </p:txBody>
      </p:sp>
    </p:spTree>
    <p:extLst>
      <p:ext uri="{BB962C8B-B14F-4D97-AF65-F5344CB8AC3E}">
        <p14:creationId xmlns:p14="http://schemas.microsoft.com/office/powerpoint/2010/main" val="32892330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4FBC8D-D92A-5440-AE8B-8D895235AEB1}"/>
              </a:ext>
            </a:extLst>
          </p:cNvPr>
          <p:cNvSpPr>
            <a:spLocks noGrp="1"/>
          </p:cNvSpPr>
          <p:nvPr>
            <p:ph type="title"/>
          </p:nvPr>
        </p:nvSpPr>
        <p:spPr/>
        <p:txBody>
          <a:bodyPr/>
          <a:lstStyle/>
          <a:p>
            <a:pPr algn="ctr"/>
            <a:r>
              <a:rPr lang="it-IT" dirty="0"/>
              <a:t>LEGATI</a:t>
            </a:r>
          </a:p>
        </p:txBody>
      </p:sp>
      <p:sp>
        <p:nvSpPr>
          <p:cNvPr id="3" name="Segnaposto contenuto 2">
            <a:extLst>
              <a:ext uri="{FF2B5EF4-FFF2-40B4-BE49-F238E27FC236}">
                <a16:creationId xmlns:a16="http://schemas.microsoft.com/office/drawing/2014/main" id="{7156EE37-1C23-1D49-89EC-A13C0B8BF055}"/>
              </a:ext>
            </a:extLst>
          </p:cNvPr>
          <p:cNvSpPr>
            <a:spLocks noGrp="1"/>
          </p:cNvSpPr>
          <p:nvPr>
            <p:ph idx="1"/>
          </p:nvPr>
        </p:nvSpPr>
        <p:spPr>
          <a:xfrm>
            <a:off x="126124" y="2222287"/>
            <a:ext cx="11247162" cy="4315147"/>
          </a:xfrm>
        </p:spPr>
        <p:txBody>
          <a:bodyPr>
            <a:normAutofit/>
          </a:bodyPr>
          <a:lstStyle/>
          <a:p>
            <a:pPr algn="just"/>
            <a:r>
              <a:rPr lang="it-IT" sz="2800" b="1" u="sng" dirty="0"/>
              <a:t>Legato </a:t>
            </a:r>
            <a:r>
              <a:rPr lang="it-IT" sz="2800" b="1" i="1" u="sng" dirty="0"/>
              <a:t>per </a:t>
            </a:r>
            <a:r>
              <a:rPr lang="it-IT" sz="2800" b="1" i="1" u="sng" dirty="0" err="1"/>
              <a:t>vindicationem</a:t>
            </a:r>
            <a:r>
              <a:rPr lang="it-IT" sz="2800" dirty="0"/>
              <a:t>: “</a:t>
            </a:r>
            <a:r>
              <a:rPr lang="it-IT" sz="2800" i="1" dirty="0" err="1"/>
              <a:t>Titio</a:t>
            </a:r>
            <a:r>
              <a:rPr lang="it-IT" sz="2800" i="1" dirty="0"/>
              <a:t> </a:t>
            </a:r>
            <a:r>
              <a:rPr lang="it-IT" sz="2800" i="1" dirty="0" err="1"/>
              <a:t>hominem</a:t>
            </a:r>
            <a:r>
              <a:rPr lang="it-IT" sz="2800" i="1" dirty="0"/>
              <a:t> </a:t>
            </a:r>
            <a:r>
              <a:rPr lang="it-IT" sz="2800" i="1" dirty="0" err="1"/>
              <a:t>Stichum</a:t>
            </a:r>
            <a:r>
              <a:rPr lang="it-IT" sz="2800" i="1" dirty="0"/>
              <a:t> do lego</a:t>
            </a:r>
            <a:r>
              <a:rPr lang="it-IT" sz="2800" dirty="0"/>
              <a:t>”. Comporta il trasferimento della </a:t>
            </a:r>
            <a:r>
              <a:rPr lang="it-IT" sz="2800" dirty="0" err="1"/>
              <a:t>proprieta</a:t>
            </a:r>
            <a:r>
              <a:rPr lang="it-IT" sz="2800" dirty="0"/>
              <a:t>̀ immediato dal testatore al legatario, nel momento in cui l’erede accetta (il legatario </a:t>
            </a:r>
            <a:r>
              <a:rPr lang="it-IT" sz="2800" dirty="0" err="1"/>
              <a:t>puo</a:t>
            </a:r>
            <a:r>
              <a:rPr lang="it-IT" sz="2800" dirty="0"/>
              <a:t>̀ però rinunciare). </a:t>
            </a:r>
          </a:p>
          <a:p>
            <a:pPr algn="just"/>
            <a:r>
              <a:rPr lang="it-IT" sz="2800" b="1" u="sng" dirty="0"/>
              <a:t>Legato </a:t>
            </a:r>
            <a:r>
              <a:rPr lang="it-IT" sz="2800" b="1" i="1" u="sng" dirty="0"/>
              <a:t>per </a:t>
            </a:r>
            <a:r>
              <a:rPr lang="it-IT" sz="2800" b="1" i="1" u="sng" dirty="0" err="1"/>
              <a:t>praeceptionem</a:t>
            </a:r>
            <a:r>
              <a:rPr lang="it-IT" sz="2800" dirty="0"/>
              <a:t>: “</a:t>
            </a:r>
            <a:r>
              <a:rPr lang="it-IT" sz="2800" i="1" dirty="0" err="1"/>
              <a:t>Titius</a:t>
            </a:r>
            <a:r>
              <a:rPr lang="it-IT" sz="2800" i="1" dirty="0"/>
              <a:t> </a:t>
            </a:r>
            <a:r>
              <a:rPr lang="it-IT" sz="2800" i="1" dirty="0" err="1"/>
              <a:t>hominem</a:t>
            </a:r>
            <a:r>
              <a:rPr lang="it-IT" sz="2800" i="1" dirty="0"/>
              <a:t> </a:t>
            </a:r>
            <a:r>
              <a:rPr lang="it-IT" sz="2800" i="1" dirty="0" err="1"/>
              <a:t>Stichum</a:t>
            </a:r>
            <a:r>
              <a:rPr lang="it-IT" sz="2800" i="1" dirty="0"/>
              <a:t> </a:t>
            </a:r>
            <a:r>
              <a:rPr lang="it-IT" sz="2800" i="1" dirty="0" err="1"/>
              <a:t>praecipito</a:t>
            </a:r>
            <a:r>
              <a:rPr lang="it-IT" sz="2800" i="1" dirty="0"/>
              <a:t>”</a:t>
            </a:r>
            <a:r>
              <a:rPr lang="it-IT" sz="2800" dirty="0"/>
              <a:t>. Analogo al precedente, ma disposto a favore di uno dei coeredi, al quale viene assegnato il legato prima della divisione </a:t>
            </a:r>
          </a:p>
          <a:p>
            <a:endParaRPr lang="it-IT" dirty="0"/>
          </a:p>
        </p:txBody>
      </p:sp>
    </p:spTree>
    <p:extLst>
      <p:ext uri="{BB962C8B-B14F-4D97-AF65-F5344CB8AC3E}">
        <p14:creationId xmlns:p14="http://schemas.microsoft.com/office/powerpoint/2010/main" val="1429610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B9FE21-8163-5B40-AD87-7CE99F6E0FC9}"/>
              </a:ext>
            </a:extLst>
          </p:cNvPr>
          <p:cNvSpPr>
            <a:spLocks noGrp="1"/>
          </p:cNvSpPr>
          <p:nvPr>
            <p:ph type="title"/>
          </p:nvPr>
        </p:nvSpPr>
        <p:spPr/>
        <p:txBody>
          <a:bodyPr/>
          <a:lstStyle/>
          <a:p>
            <a:pPr algn="ctr"/>
            <a:r>
              <a:rPr lang="it-IT" dirty="0"/>
              <a:t>DEFINIZIONE</a:t>
            </a:r>
          </a:p>
        </p:txBody>
      </p:sp>
      <p:sp>
        <p:nvSpPr>
          <p:cNvPr id="3" name="Segnaposto contenuto 2">
            <a:extLst>
              <a:ext uri="{FF2B5EF4-FFF2-40B4-BE49-F238E27FC236}">
                <a16:creationId xmlns:a16="http://schemas.microsoft.com/office/drawing/2014/main" id="{4F0D0D93-3A96-B647-B434-E41A74E54C19}"/>
              </a:ext>
            </a:extLst>
          </p:cNvPr>
          <p:cNvSpPr>
            <a:spLocks noGrp="1"/>
          </p:cNvSpPr>
          <p:nvPr>
            <p:ph idx="1"/>
          </p:nvPr>
        </p:nvSpPr>
        <p:spPr/>
        <p:txBody>
          <a:bodyPr/>
          <a:lstStyle/>
          <a:p>
            <a:pPr marL="0" indent="0" algn="just">
              <a:buNone/>
            </a:pPr>
            <a:r>
              <a:rPr lang="it-IT" sz="3600" dirty="0"/>
              <a:t>Dal latino res (cosa); diritti soggettivi su una </a:t>
            </a:r>
            <a:r>
              <a:rPr lang="it-IT" sz="3600" i="1" dirty="0"/>
              <a:t>res </a:t>
            </a:r>
            <a:r>
              <a:rPr lang="it-IT" sz="3600" dirty="0"/>
              <a:t>a carattere assoluto (</a:t>
            </a:r>
            <a:r>
              <a:rPr lang="it-IT" sz="3600" i="1" dirty="0"/>
              <a:t>erga </a:t>
            </a:r>
            <a:r>
              <a:rPr lang="it-IT" sz="3600" i="1" dirty="0" err="1"/>
              <a:t>omnes</a:t>
            </a:r>
            <a:r>
              <a:rPr lang="it-IT" sz="3600" i="1" dirty="0"/>
              <a:t> </a:t>
            </a:r>
            <a:r>
              <a:rPr lang="it-IT" sz="3600" dirty="0"/>
              <a:t>= opponibili nei confronti di tutti i consociati). </a:t>
            </a:r>
          </a:p>
          <a:p>
            <a:endParaRPr lang="it-IT" dirty="0"/>
          </a:p>
        </p:txBody>
      </p:sp>
    </p:spTree>
    <p:extLst>
      <p:ext uri="{BB962C8B-B14F-4D97-AF65-F5344CB8AC3E}">
        <p14:creationId xmlns:p14="http://schemas.microsoft.com/office/powerpoint/2010/main" val="2595743832"/>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163CB6-6527-0342-AF30-3C1CC41454F8}"/>
              </a:ext>
            </a:extLst>
          </p:cNvPr>
          <p:cNvSpPr>
            <a:spLocks noGrp="1"/>
          </p:cNvSpPr>
          <p:nvPr>
            <p:ph type="title"/>
          </p:nvPr>
        </p:nvSpPr>
        <p:spPr>
          <a:xfrm>
            <a:off x="810000" y="283779"/>
            <a:ext cx="10571998" cy="1133859"/>
          </a:xfrm>
        </p:spPr>
        <p:txBody>
          <a:bodyPr/>
          <a:lstStyle/>
          <a:p>
            <a:pPr algn="ctr"/>
            <a:r>
              <a:rPr lang="it-IT" sz="3200" dirty="0"/>
              <a:t>MODI DI ACQUISTO ' A TITOLO ORIGINARIO</a:t>
            </a:r>
          </a:p>
        </p:txBody>
      </p:sp>
      <p:sp>
        <p:nvSpPr>
          <p:cNvPr id="8" name="Segnaposto contenuto 7">
            <a:extLst>
              <a:ext uri="{FF2B5EF4-FFF2-40B4-BE49-F238E27FC236}">
                <a16:creationId xmlns:a16="http://schemas.microsoft.com/office/drawing/2014/main" id="{F04628B7-1C68-2F4E-958B-43C46C8FBE3F}"/>
              </a:ext>
            </a:extLst>
          </p:cNvPr>
          <p:cNvSpPr>
            <a:spLocks noGrp="1"/>
          </p:cNvSpPr>
          <p:nvPr>
            <p:ph idx="1"/>
          </p:nvPr>
        </p:nvSpPr>
        <p:spPr>
          <a:xfrm>
            <a:off x="818712" y="2222287"/>
            <a:ext cx="10554574" cy="4315147"/>
          </a:xfrm>
        </p:spPr>
        <p:txBody>
          <a:bodyPr/>
          <a:lstStyle/>
          <a:p>
            <a:r>
              <a:rPr lang="it-IT" sz="2800" dirty="0"/>
              <a:t>1) USUCAPIONE: di </a:t>
            </a:r>
            <a:r>
              <a:rPr lang="it-IT" sz="2800" i="1" dirty="0" err="1"/>
              <a:t>ius</a:t>
            </a:r>
            <a:r>
              <a:rPr lang="it-IT" sz="2800" i="1" dirty="0"/>
              <a:t> civile </a:t>
            </a:r>
            <a:endParaRPr lang="it-IT" sz="2800" dirty="0"/>
          </a:p>
          <a:p>
            <a:r>
              <a:rPr lang="it-IT" sz="2800" dirty="0"/>
              <a:t>2) OCCUPAZIONE : di </a:t>
            </a:r>
            <a:r>
              <a:rPr lang="it-IT" sz="2800" i="1" dirty="0" err="1"/>
              <a:t>ius</a:t>
            </a:r>
            <a:r>
              <a:rPr lang="it-IT" sz="2800" i="1" dirty="0"/>
              <a:t> </a:t>
            </a:r>
            <a:r>
              <a:rPr lang="it-IT" sz="2800" i="1" dirty="0" err="1"/>
              <a:t>gentium</a:t>
            </a:r>
            <a:r>
              <a:rPr lang="it-IT" sz="2800" dirty="0"/>
              <a:t> </a:t>
            </a:r>
          </a:p>
          <a:p>
            <a:r>
              <a:rPr lang="it-IT" sz="2800" dirty="0"/>
              <a:t>3) ACCESSIONE: di </a:t>
            </a:r>
            <a:r>
              <a:rPr lang="it-IT" sz="2800" i="1" dirty="0" err="1"/>
              <a:t>ius</a:t>
            </a:r>
            <a:r>
              <a:rPr lang="it-IT" sz="2800" i="1" dirty="0"/>
              <a:t> </a:t>
            </a:r>
            <a:r>
              <a:rPr lang="it-IT" sz="2800" i="1" dirty="0" err="1"/>
              <a:t>gentium</a:t>
            </a:r>
            <a:endParaRPr lang="it-IT" sz="2800" i="1" dirty="0"/>
          </a:p>
          <a:p>
            <a:r>
              <a:rPr lang="it-IT" sz="2800" dirty="0"/>
              <a:t>4) SPECIFICAZIONE: di </a:t>
            </a:r>
            <a:r>
              <a:rPr lang="it-IT" sz="2800" i="1" dirty="0" err="1"/>
              <a:t>ius</a:t>
            </a:r>
            <a:r>
              <a:rPr lang="it-IT" sz="2800" i="1" dirty="0"/>
              <a:t> </a:t>
            </a:r>
            <a:r>
              <a:rPr lang="it-IT" sz="2800" i="1" dirty="0" err="1"/>
              <a:t>gentium</a:t>
            </a:r>
            <a:r>
              <a:rPr lang="it-IT" sz="2800" dirty="0"/>
              <a:t>)</a:t>
            </a:r>
          </a:p>
          <a:p>
            <a:pPr marL="0" indent="0">
              <a:buNone/>
            </a:pPr>
            <a:r>
              <a:rPr lang="it-IT" dirty="0"/>
              <a:t> </a:t>
            </a:r>
          </a:p>
          <a:p>
            <a:endParaRPr lang="it-IT" dirty="0"/>
          </a:p>
          <a:p>
            <a:endParaRPr lang="it-IT" dirty="0"/>
          </a:p>
          <a:p>
            <a:pPr marL="0" indent="0">
              <a:buNone/>
            </a:pPr>
            <a:endParaRPr lang="it-IT" dirty="0"/>
          </a:p>
        </p:txBody>
      </p:sp>
    </p:spTree>
    <p:extLst>
      <p:ext uri="{BB962C8B-B14F-4D97-AF65-F5344CB8AC3E}">
        <p14:creationId xmlns:p14="http://schemas.microsoft.com/office/powerpoint/2010/main" val="339355312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wind"/>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FF1FF4-66CE-2B43-81E9-533B1CB92F3D}"/>
              </a:ext>
            </a:extLst>
          </p:cNvPr>
          <p:cNvSpPr>
            <a:spLocks noGrp="1"/>
          </p:cNvSpPr>
          <p:nvPr>
            <p:ph type="title"/>
          </p:nvPr>
        </p:nvSpPr>
        <p:spPr/>
        <p:txBody>
          <a:bodyPr/>
          <a:lstStyle/>
          <a:p>
            <a:pPr algn="ctr"/>
            <a:r>
              <a:rPr lang="it-IT" dirty="0"/>
              <a:t>ACCESSIONE</a:t>
            </a:r>
          </a:p>
        </p:txBody>
      </p:sp>
      <p:sp>
        <p:nvSpPr>
          <p:cNvPr id="3" name="Segnaposto contenuto 2">
            <a:extLst>
              <a:ext uri="{FF2B5EF4-FFF2-40B4-BE49-F238E27FC236}">
                <a16:creationId xmlns:a16="http://schemas.microsoft.com/office/drawing/2014/main" id="{B79CFBAE-6DC3-724C-B7CE-38E4C25BEB22}"/>
              </a:ext>
            </a:extLst>
          </p:cNvPr>
          <p:cNvSpPr>
            <a:spLocks noGrp="1"/>
          </p:cNvSpPr>
          <p:nvPr>
            <p:ph idx="1"/>
          </p:nvPr>
        </p:nvSpPr>
        <p:spPr>
          <a:xfrm>
            <a:off x="818712" y="2222287"/>
            <a:ext cx="10554574" cy="4635713"/>
          </a:xfrm>
        </p:spPr>
        <p:txBody>
          <a:bodyPr>
            <a:normAutofit/>
          </a:bodyPr>
          <a:lstStyle/>
          <a:p>
            <a:pPr marL="0" indent="0" algn="just">
              <a:buNone/>
            </a:pPr>
            <a:r>
              <a:rPr lang="it-IT" sz="2800" dirty="0"/>
              <a:t>Unione organica, irrevocabile, tra una cosa principale (quella che determina la funzione del tutto) e una accessoria, che viene acquistata a favore del proprietario di quella principale, il quale di solito deve un indennizzo all'altro (se è possessore ha un diritto di ritenzione tramite l'</a:t>
            </a:r>
            <a:r>
              <a:rPr lang="it-IT" sz="2800" i="1" dirty="0" err="1"/>
              <a:t>exceptio</a:t>
            </a:r>
            <a:r>
              <a:rPr lang="it-IT" sz="2800" i="1" dirty="0"/>
              <a:t> doli </a:t>
            </a:r>
            <a:r>
              <a:rPr lang="it-IT" sz="2800" i="1" dirty="0" err="1"/>
              <a:t>generalis</a:t>
            </a:r>
            <a:r>
              <a:rPr lang="it-IT" sz="2800" dirty="0"/>
              <a:t>, altrimenti sembra avesse un'</a:t>
            </a:r>
            <a:r>
              <a:rPr lang="it-IT" sz="2800" i="1" dirty="0" err="1"/>
              <a:t>actio</a:t>
            </a:r>
            <a:r>
              <a:rPr lang="it-IT" sz="2800" i="1" dirty="0"/>
              <a:t> in factum</a:t>
            </a:r>
            <a:r>
              <a:rPr lang="it-IT" sz="2800" dirty="0"/>
              <a:t>). </a:t>
            </a:r>
          </a:p>
          <a:p>
            <a:pPr marL="0" indent="0" algn="just">
              <a:buNone/>
            </a:pPr>
            <a:r>
              <a:rPr lang="it-IT" sz="2800" dirty="0"/>
              <a:t>Vari fenomeni accomunati dal fatto che una cosa subisca un incremento o si arricchisca per l'aggiunta di un'altra cosa che appartiene a un diverso proprietario: </a:t>
            </a:r>
          </a:p>
          <a:p>
            <a:endParaRPr lang="it-IT" dirty="0"/>
          </a:p>
        </p:txBody>
      </p:sp>
    </p:spTree>
    <p:extLst>
      <p:ext uri="{BB962C8B-B14F-4D97-AF65-F5344CB8AC3E}">
        <p14:creationId xmlns:p14="http://schemas.microsoft.com/office/powerpoint/2010/main" val="412681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309ADE-132C-9243-B6D5-0F4D3741CD6B}"/>
              </a:ext>
            </a:extLst>
          </p:cNvPr>
          <p:cNvSpPr>
            <a:spLocks noGrp="1"/>
          </p:cNvSpPr>
          <p:nvPr>
            <p:ph type="title"/>
          </p:nvPr>
        </p:nvSpPr>
        <p:spPr/>
        <p:txBody>
          <a:bodyPr/>
          <a:lstStyle/>
          <a:p>
            <a:pPr algn="ctr"/>
            <a:r>
              <a:rPr lang="it-IT" dirty="0"/>
              <a:t>ACCESSIONE</a:t>
            </a:r>
          </a:p>
        </p:txBody>
      </p:sp>
      <p:sp>
        <p:nvSpPr>
          <p:cNvPr id="3" name="Segnaposto contenuto 2">
            <a:extLst>
              <a:ext uri="{FF2B5EF4-FFF2-40B4-BE49-F238E27FC236}">
                <a16:creationId xmlns:a16="http://schemas.microsoft.com/office/drawing/2014/main" id="{F06CADA0-D066-E34A-9F43-3CE57338AB61}"/>
              </a:ext>
            </a:extLst>
          </p:cNvPr>
          <p:cNvSpPr>
            <a:spLocks noGrp="1"/>
          </p:cNvSpPr>
          <p:nvPr>
            <p:ph idx="1"/>
          </p:nvPr>
        </p:nvSpPr>
        <p:spPr>
          <a:xfrm>
            <a:off x="818712" y="2222287"/>
            <a:ext cx="10554574" cy="3999837"/>
          </a:xfrm>
        </p:spPr>
        <p:txBody>
          <a:bodyPr/>
          <a:lstStyle/>
          <a:p>
            <a:pPr algn="just"/>
            <a:r>
              <a:rPr lang="it-IT" sz="2800" b="1" u="sng" dirty="0"/>
              <a:t>di mobile a mobile </a:t>
            </a:r>
            <a:r>
              <a:rPr lang="it-IT" sz="2800" dirty="0"/>
              <a:t>(</a:t>
            </a:r>
            <a:r>
              <a:rPr lang="it-IT" sz="2800" i="1" dirty="0" err="1"/>
              <a:t>scriptura</a:t>
            </a:r>
            <a:r>
              <a:rPr lang="it-IT" sz="2800" dirty="0"/>
              <a:t>, </a:t>
            </a:r>
            <a:r>
              <a:rPr lang="it-IT" sz="2800" i="1" dirty="0" err="1"/>
              <a:t>tinctura</a:t>
            </a:r>
            <a:r>
              <a:rPr lang="it-IT" sz="2800" dirty="0"/>
              <a:t>, </a:t>
            </a:r>
            <a:r>
              <a:rPr lang="it-IT" sz="2800" i="1" dirty="0" err="1"/>
              <a:t>pictura</a:t>
            </a:r>
            <a:r>
              <a:rPr lang="it-IT" sz="2800" dirty="0"/>
              <a:t>, accessioni lignee o metalliche inseparabili) </a:t>
            </a:r>
          </a:p>
          <a:p>
            <a:pPr algn="just"/>
            <a:r>
              <a:rPr lang="it-IT" sz="2800" b="1" u="sng" dirty="0"/>
              <a:t>di mobile a immobile </a:t>
            </a:r>
            <a:r>
              <a:rPr lang="it-IT" sz="2800" dirty="0"/>
              <a:t>(</a:t>
            </a:r>
            <a:r>
              <a:rPr lang="it-IT" sz="2800" i="1" dirty="0" err="1"/>
              <a:t>satio</a:t>
            </a:r>
            <a:r>
              <a:rPr lang="it-IT" sz="2800" dirty="0"/>
              <a:t>, </a:t>
            </a:r>
            <a:r>
              <a:rPr lang="it-IT" sz="2800" i="1" dirty="0" err="1"/>
              <a:t>implantatio</a:t>
            </a:r>
            <a:r>
              <a:rPr lang="it-IT" sz="2800" dirty="0"/>
              <a:t>, </a:t>
            </a:r>
            <a:r>
              <a:rPr lang="it-IT" sz="2800" i="1" dirty="0" err="1"/>
              <a:t>inaedificatio</a:t>
            </a:r>
            <a:r>
              <a:rPr lang="it-IT" sz="2800" dirty="0"/>
              <a:t>) </a:t>
            </a:r>
          </a:p>
          <a:p>
            <a:pPr algn="just"/>
            <a:r>
              <a:rPr lang="it-IT" sz="2800" b="1" u="sng" dirty="0"/>
              <a:t>di immobile a immobile </a:t>
            </a:r>
            <a:r>
              <a:rPr lang="it-IT" sz="2800" dirty="0"/>
              <a:t>(</a:t>
            </a:r>
            <a:r>
              <a:rPr lang="it-IT" sz="2800" i="1" dirty="0" err="1"/>
              <a:t>adluvio</a:t>
            </a:r>
            <a:r>
              <a:rPr lang="it-IT" sz="2800" dirty="0"/>
              <a:t>, </a:t>
            </a:r>
            <a:r>
              <a:rPr lang="it-IT" sz="2800" i="1" dirty="0" err="1"/>
              <a:t>avulsio</a:t>
            </a:r>
            <a:r>
              <a:rPr lang="it-IT" sz="2800" dirty="0"/>
              <a:t>, </a:t>
            </a:r>
            <a:r>
              <a:rPr lang="it-IT" sz="2800" i="1" dirty="0"/>
              <a:t>insula in </a:t>
            </a:r>
            <a:r>
              <a:rPr lang="it-IT" sz="2800" i="1" dirty="0" err="1"/>
              <a:t>flumine</a:t>
            </a:r>
            <a:r>
              <a:rPr lang="it-IT" sz="2800" i="1" dirty="0"/>
              <a:t> nata</a:t>
            </a:r>
            <a:r>
              <a:rPr lang="it-IT" sz="2800" dirty="0"/>
              <a:t>, </a:t>
            </a:r>
            <a:r>
              <a:rPr lang="it-IT" sz="2800" i="1" dirty="0" err="1"/>
              <a:t>alveus</a:t>
            </a:r>
            <a:r>
              <a:rPr lang="it-IT" sz="2800" i="1" dirty="0"/>
              <a:t> </a:t>
            </a:r>
            <a:r>
              <a:rPr lang="it-IT" sz="2800" i="1" dirty="0" err="1"/>
              <a:t>derelictus</a:t>
            </a:r>
            <a:r>
              <a:rPr lang="it-IT" sz="2800" dirty="0"/>
              <a:t>) </a:t>
            </a:r>
          </a:p>
          <a:p>
            <a:endParaRPr lang="it-IT" dirty="0"/>
          </a:p>
        </p:txBody>
      </p:sp>
    </p:spTree>
    <p:extLst>
      <p:ext uri="{BB962C8B-B14F-4D97-AF65-F5344CB8AC3E}">
        <p14:creationId xmlns:p14="http://schemas.microsoft.com/office/powerpoint/2010/main" val="214569787"/>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DCA1116-8D55-0C4E-85B9-9B59DAAB5508}"/>
              </a:ext>
            </a:extLst>
          </p:cNvPr>
          <p:cNvSpPr>
            <a:spLocks noGrp="1"/>
          </p:cNvSpPr>
          <p:nvPr>
            <p:ph type="title"/>
          </p:nvPr>
        </p:nvSpPr>
        <p:spPr/>
        <p:txBody>
          <a:bodyPr/>
          <a:lstStyle/>
          <a:p>
            <a:pPr algn="ctr"/>
            <a:r>
              <a:rPr lang="it-IT" dirty="0"/>
              <a:t>SPECIFICAZIONE</a:t>
            </a:r>
          </a:p>
        </p:txBody>
      </p:sp>
      <p:sp>
        <p:nvSpPr>
          <p:cNvPr id="3" name="Segnaposto contenuto 2">
            <a:extLst>
              <a:ext uri="{FF2B5EF4-FFF2-40B4-BE49-F238E27FC236}">
                <a16:creationId xmlns:a16="http://schemas.microsoft.com/office/drawing/2014/main" id="{C7E54D40-5A13-994C-8724-69DA6D87E61E}"/>
              </a:ext>
            </a:extLst>
          </p:cNvPr>
          <p:cNvSpPr>
            <a:spLocks noGrp="1"/>
          </p:cNvSpPr>
          <p:nvPr>
            <p:ph idx="1"/>
          </p:nvPr>
        </p:nvSpPr>
        <p:spPr>
          <a:xfrm>
            <a:off x="818712" y="2222286"/>
            <a:ext cx="10554574" cy="4635713"/>
          </a:xfrm>
        </p:spPr>
        <p:txBody>
          <a:bodyPr>
            <a:normAutofit/>
          </a:bodyPr>
          <a:lstStyle/>
          <a:p>
            <a:pPr marL="0" indent="0" algn="just">
              <a:buNone/>
            </a:pPr>
            <a:r>
              <a:rPr lang="it-IT" sz="2800" dirty="0"/>
              <a:t>Trasformazione di una materia prima, appartenente ad altri, in modo da farne una cosa nuova. </a:t>
            </a:r>
          </a:p>
          <a:p>
            <a:pPr algn="just"/>
            <a:r>
              <a:rPr lang="it-IT" sz="2800" dirty="0" err="1"/>
              <a:t>Proculiani</a:t>
            </a:r>
            <a:r>
              <a:rPr lang="it-IT" sz="2800" dirty="0"/>
              <a:t>: il prodotto appartiene allo </a:t>
            </a:r>
            <a:r>
              <a:rPr lang="it-IT" sz="2800" dirty="0" err="1"/>
              <a:t>specificatore</a:t>
            </a:r>
            <a:r>
              <a:rPr lang="it-IT" sz="2800" dirty="0"/>
              <a:t> </a:t>
            </a:r>
          </a:p>
          <a:p>
            <a:pPr algn="just"/>
            <a:r>
              <a:rPr lang="it-IT" sz="2800" dirty="0"/>
              <a:t>Sabiniani: il prodotto appartiene al proprietario della materia prima </a:t>
            </a:r>
          </a:p>
          <a:p>
            <a:pPr algn="just"/>
            <a:r>
              <a:rPr lang="it-IT" sz="2800" i="1" dirty="0"/>
              <a:t>media </a:t>
            </a:r>
            <a:r>
              <a:rPr lang="it-IT" sz="2800" i="1" dirty="0" err="1"/>
              <a:t>sententia</a:t>
            </a:r>
            <a:r>
              <a:rPr lang="it-IT" sz="2800" dirty="0"/>
              <a:t>: se la trasformazione è reversibile, il prodotto appartiene al proprietario della materia prima;  se è irreversibile , il prodotto appartiene allo </a:t>
            </a:r>
            <a:r>
              <a:rPr lang="it-IT" sz="2800" dirty="0" err="1"/>
              <a:t>specificatore</a:t>
            </a:r>
            <a:r>
              <a:rPr lang="it-IT" sz="2800" dirty="0"/>
              <a:t> </a:t>
            </a:r>
          </a:p>
          <a:p>
            <a:endParaRPr lang="it-IT" dirty="0"/>
          </a:p>
          <a:p>
            <a:endParaRPr lang="it-IT" dirty="0"/>
          </a:p>
        </p:txBody>
      </p:sp>
    </p:spTree>
    <p:extLst>
      <p:ext uri="{BB962C8B-B14F-4D97-AF65-F5344CB8AC3E}">
        <p14:creationId xmlns:p14="http://schemas.microsoft.com/office/powerpoint/2010/main" val="2966967375"/>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A107BF-50E2-A34D-9611-B7ADBDED2B2F}"/>
              </a:ext>
            </a:extLst>
          </p:cNvPr>
          <p:cNvSpPr>
            <a:spLocks noGrp="1"/>
          </p:cNvSpPr>
          <p:nvPr>
            <p:ph type="title"/>
          </p:nvPr>
        </p:nvSpPr>
        <p:spPr/>
        <p:txBody>
          <a:bodyPr/>
          <a:lstStyle/>
          <a:p>
            <a:pPr algn="ctr"/>
            <a:r>
              <a:rPr lang="it-IT" i="1" dirty="0"/>
              <a:t>POSSESSIO</a:t>
            </a:r>
            <a:endParaRPr lang="it-IT" dirty="0"/>
          </a:p>
        </p:txBody>
      </p:sp>
      <p:sp>
        <p:nvSpPr>
          <p:cNvPr id="3" name="Segnaposto contenuto 2">
            <a:extLst>
              <a:ext uri="{FF2B5EF4-FFF2-40B4-BE49-F238E27FC236}">
                <a16:creationId xmlns:a16="http://schemas.microsoft.com/office/drawing/2014/main" id="{312F5AAB-5E92-1945-B61D-992E2BF4C218}"/>
              </a:ext>
            </a:extLst>
          </p:cNvPr>
          <p:cNvSpPr>
            <a:spLocks noGrp="1"/>
          </p:cNvSpPr>
          <p:nvPr>
            <p:ph idx="1"/>
          </p:nvPr>
        </p:nvSpPr>
        <p:spPr>
          <a:xfrm>
            <a:off x="818712" y="2222287"/>
            <a:ext cx="10554574" cy="4315147"/>
          </a:xfrm>
        </p:spPr>
        <p:txBody>
          <a:bodyPr/>
          <a:lstStyle/>
          <a:p>
            <a:r>
              <a:rPr lang="it-IT" sz="2800" dirty="0"/>
              <a:t>Oggi l’articolo 1140 definisce il possesso come il “potere sulla cosa che si manifesta in un’</a:t>
            </a:r>
            <a:r>
              <a:rPr lang="it-IT" sz="2800" dirty="0" err="1"/>
              <a:t>attivita</a:t>
            </a:r>
            <a:r>
              <a:rPr lang="it-IT" sz="2800" dirty="0"/>
              <a:t>̀ corrispondente all’esercizio della </a:t>
            </a:r>
            <a:r>
              <a:rPr lang="it-IT" sz="2800" dirty="0" err="1"/>
              <a:t>proprieta</a:t>
            </a:r>
            <a:r>
              <a:rPr lang="it-IT" sz="2800" dirty="0"/>
              <a:t>̀ o di altro diritto reale”. </a:t>
            </a:r>
          </a:p>
          <a:p>
            <a:endParaRPr lang="it-IT" sz="2800" dirty="0"/>
          </a:p>
          <a:p>
            <a:r>
              <a:rPr lang="it-IT" sz="2800" dirty="0"/>
              <a:t>Per diritto romano la </a:t>
            </a:r>
            <a:r>
              <a:rPr lang="it-IT" sz="2800" i="1" dirty="0" err="1"/>
              <a:t>possessio</a:t>
            </a:r>
            <a:r>
              <a:rPr lang="it-IT" sz="2800" i="1" dirty="0"/>
              <a:t> </a:t>
            </a:r>
            <a:r>
              <a:rPr lang="it-IT" sz="2800" dirty="0"/>
              <a:t>è soltanto la signoria di fatto su di una cosa, è la disposizione materiale della cosa con esclusione di qualsiasi terzo. </a:t>
            </a:r>
          </a:p>
          <a:p>
            <a:endParaRPr lang="it-IT" dirty="0"/>
          </a:p>
        </p:txBody>
      </p:sp>
    </p:spTree>
    <p:extLst>
      <p:ext uri="{BB962C8B-B14F-4D97-AF65-F5344CB8AC3E}">
        <p14:creationId xmlns:p14="http://schemas.microsoft.com/office/powerpoint/2010/main" val="3681842134"/>
      </p:ext>
    </p:extLst>
  </p:cSld>
  <p:clrMapOvr>
    <a:masterClrMapping/>
  </p:clrMapOvr>
  <p:transition spd="slow">
    <p:comb/>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CF44BB-73B8-7A42-B461-F956EA80827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11C60BF-D64D-A94F-A826-9B1EE71D9051}"/>
              </a:ext>
            </a:extLst>
          </p:cNvPr>
          <p:cNvSpPr>
            <a:spLocks noGrp="1"/>
          </p:cNvSpPr>
          <p:nvPr>
            <p:ph idx="1"/>
          </p:nvPr>
        </p:nvSpPr>
        <p:spPr>
          <a:xfrm>
            <a:off x="818712" y="2222287"/>
            <a:ext cx="10554574" cy="4178513"/>
          </a:xfrm>
        </p:spPr>
        <p:txBody>
          <a:bodyPr/>
          <a:lstStyle/>
          <a:p>
            <a:pPr algn="just"/>
            <a:r>
              <a:rPr lang="it-IT" sz="2800" dirty="0"/>
              <a:t>Il proprietario normalmente è anche possessore e </a:t>
            </a:r>
            <a:r>
              <a:rPr lang="it-IT" sz="2800" dirty="0" err="1"/>
              <a:t>puo</a:t>
            </a:r>
            <a:r>
              <a:rPr lang="it-IT" sz="2800" dirty="0"/>
              <a:t>̀ possedere o direttamente o tramite un’altra persona che ha la </a:t>
            </a:r>
            <a:r>
              <a:rPr lang="it-IT" sz="2800" dirty="0" err="1"/>
              <a:t>disponibilita</a:t>
            </a:r>
            <a:r>
              <a:rPr lang="it-IT" sz="2800" dirty="0"/>
              <a:t>̀ della cosa, ma riconosce il diritto superiore del proprietario: quest’ultimo ha la DETENZIONE della cosa (vedi secondo comma art. 1140: “Si </a:t>
            </a:r>
            <a:r>
              <a:rPr lang="it-IT" sz="2800" dirty="0" err="1"/>
              <a:t>puo</a:t>
            </a:r>
            <a:r>
              <a:rPr lang="it-IT" sz="2800" dirty="0"/>
              <a:t>̀ possedere direttamente o per mezzo di altra persona che ha la detenzione della cosa”) </a:t>
            </a:r>
          </a:p>
          <a:p>
            <a:endParaRPr lang="it-IT" dirty="0"/>
          </a:p>
        </p:txBody>
      </p:sp>
    </p:spTree>
    <p:extLst>
      <p:ext uri="{BB962C8B-B14F-4D97-AF65-F5344CB8AC3E}">
        <p14:creationId xmlns:p14="http://schemas.microsoft.com/office/powerpoint/2010/main" val="94902356"/>
      </p:ext>
    </p:extLst>
  </p:cSld>
  <p:clrMapOvr>
    <a:masterClrMapping/>
  </p:clrMapOvr>
  <p:transition spd="slow">
    <p:wip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CE916E-0733-A54D-BC84-75939287F20F}"/>
              </a:ext>
            </a:extLst>
          </p:cNvPr>
          <p:cNvSpPr>
            <a:spLocks noGrp="1"/>
          </p:cNvSpPr>
          <p:nvPr>
            <p:ph type="title"/>
          </p:nvPr>
        </p:nvSpPr>
        <p:spPr/>
        <p:txBody>
          <a:bodyPr/>
          <a:lstStyle/>
          <a:p>
            <a:pPr algn="ctr"/>
            <a:r>
              <a:rPr lang="it-IT" dirty="0"/>
              <a:t>IL POSSESSO NON E’ UN DIRITTO</a:t>
            </a:r>
          </a:p>
        </p:txBody>
      </p:sp>
      <p:sp>
        <p:nvSpPr>
          <p:cNvPr id="3" name="Segnaposto contenuto 2">
            <a:extLst>
              <a:ext uri="{FF2B5EF4-FFF2-40B4-BE49-F238E27FC236}">
                <a16:creationId xmlns:a16="http://schemas.microsoft.com/office/drawing/2014/main" id="{39A83A18-516D-E540-95A4-704C50F506E2}"/>
              </a:ext>
            </a:extLst>
          </p:cNvPr>
          <p:cNvSpPr>
            <a:spLocks noGrp="1"/>
          </p:cNvSpPr>
          <p:nvPr>
            <p:ph idx="1"/>
          </p:nvPr>
        </p:nvSpPr>
        <p:spPr>
          <a:xfrm>
            <a:off x="818712" y="2222286"/>
            <a:ext cx="10889812" cy="4725051"/>
          </a:xfrm>
        </p:spPr>
        <p:txBody>
          <a:bodyPr>
            <a:normAutofit/>
          </a:bodyPr>
          <a:lstStyle/>
          <a:p>
            <a:pPr algn="just"/>
            <a:r>
              <a:rPr lang="it-IT" sz="2800" dirty="0" err="1"/>
              <a:t>Puo</a:t>
            </a:r>
            <a:r>
              <a:rPr lang="it-IT" sz="2800" dirty="0"/>
              <a:t>̀ però accadere che il proprietario non sia possessore del bene e vi sia un altro soggetto non titolare del diritto che si comporta come se fosse proprietario: egli non riconosce ad altri il diritto di </a:t>
            </a:r>
            <a:r>
              <a:rPr lang="it-IT" sz="2800" dirty="0" err="1"/>
              <a:t>proprieta</a:t>
            </a:r>
            <a:r>
              <a:rPr lang="it-IT" sz="2800" dirty="0"/>
              <a:t>̀. </a:t>
            </a:r>
          </a:p>
          <a:p>
            <a:pPr algn="just"/>
            <a:r>
              <a:rPr lang="it-IT" sz="2800" dirty="0"/>
              <a:t>Il solo possesso non è un diritto, </a:t>
            </a:r>
            <a:r>
              <a:rPr lang="it-IT" sz="2800" dirty="0" err="1"/>
              <a:t>bensi</a:t>
            </a:r>
            <a:r>
              <a:rPr lang="it-IT" sz="2800" dirty="0"/>
              <a:t>̀ semplicemente è una situazione di fatto, dalla quale però derivano alcune </a:t>
            </a:r>
            <a:r>
              <a:rPr lang="it-IT" sz="2800" b="1" u="sng" dirty="0"/>
              <a:t>importanti conseguenze giuridiche</a:t>
            </a:r>
            <a:r>
              <a:rPr lang="it-IT" sz="2800" dirty="0"/>
              <a:t>, alcune di diritto pretorio (la tutela con interdetti), altre di diritto civile (l’acquisto della </a:t>
            </a:r>
            <a:r>
              <a:rPr lang="it-IT" sz="2800" dirty="0" err="1"/>
              <a:t>proprieta</a:t>
            </a:r>
            <a:r>
              <a:rPr lang="it-IT" sz="2800" dirty="0"/>
              <a:t>̀ per usucapione). </a:t>
            </a:r>
          </a:p>
          <a:p>
            <a:endParaRPr lang="it-IT" dirty="0"/>
          </a:p>
        </p:txBody>
      </p:sp>
    </p:spTree>
    <p:extLst>
      <p:ext uri="{BB962C8B-B14F-4D97-AF65-F5344CB8AC3E}">
        <p14:creationId xmlns:p14="http://schemas.microsoft.com/office/powerpoint/2010/main" val="3805555552"/>
      </p:ext>
    </p:extLst>
  </p:cSld>
  <p:clrMapOvr>
    <a:masterClrMapping/>
  </p:clrMapOvr>
  <p:transition spd="slow">
    <p:wip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3BD413-59E7-8348-AA6B-8F17A60364D2}"/>
              </a:ext>
            </a:extLst>
          </p:cNvPr>
          <p:cNvSpPr>
            <a:spLocks noGrp="1"/>
          </p:cNvSpPr>
          <p:nvPr>
            <p:ph type="title"/>
          </p:nvPr>
        </p:nvSpPr>
        <p:spPr/>
        <p:txBody>
          <a:bodyPr/>
          <a:lstStyle/>
          <a:p>
            <a:pPr algn="ctr"/>
            <a:r>
              <a:rPr lang="it-IT" i="1" dirty="0"/>
              <a:t>INTERDICTA</a:t>
            </a:r>
            <a:endParaRPr lang="it-IT" dirty="0"/>
          </a:p>
        </p:txBody>
      </p:sp>
      <p:sp>
        <p:nvSpPr>
          <p:cNvPr id="3" name="Segnaposto contenuto 2">
            <a:extLst>
              <a:ext uri="{FF2B5EF4-FFF2-40B4-BE49-F238E27FC236}">
                <a16:creationId xmlns:a16="http://schemas.microsoft.com/office/drawing/2014/main" id="{D0A22357-C282-424F-9EE7-6E49CC8411F2}"/>
              </a:ext>
            </a:extLst>
          </p:cNvPr>
          <p:cNvSpPr>
            <a:spLocks noGrp="1"/>
          </p:cNvSpPr>
          <p:nvPr>
            <p:ph idx="1"/>
          </p:nvPr>
        </p:nvSpPr>
        <p:spPr>
          <a:xfrm>
            <a:off x="818712" y="2222287"/>
            <a:ext cx="10554574" cy="4168003"/>
          </a:xfrm>
        </p:spPr>
        <p:txBody>
          <a:bodyPr/>
          <a:lstStyle/>
          <a:p>
            <a:pPr algn="just"/>
            <a:r>
              <a:rPr lang="it-IT" sz="2800" dirty="0"/>
              <a:t>Il possessore in quanto tale ha una tutela contro spossessamenti e molestie; la tutela è garantita solo dal pretore tramite gli </a:t>
            </a:r>
            <a:r>
              <a:rPr lang="it-IT" sz="2800" i="1" dirty="0" err="1"/>
              <a:t>interdicta</a:t>
            </a:r>
            <a:r>
              <a:rPr lang="it-IT" sz="2800" i="1" dirty="0"/>
              <a:t> </a:t>
            </a:r>
            <a:r>
              <a:rPr lang="it-IT" sz="2800" dirty="0"/>
              <a:t>(ancora oggi si chiamano azioni </a:t>
            </a:r>
            <a:r>
              <a:rPr lang="it-IT" sz="2800" dirty="0" err="1"/>
              <a:t>interdittali</a:t>
            </a:r>
            <a:r>
              <a:rPr lang="it-IT" sz="2800" dirty="0"/>
              <a:t> gli strumenti predisposti dagli articoli 1168 e 1170). Non ha a disposizione un’azione, </a:t>
            </a:r>
            <a:r>
              <a:rPr lang="it-IT" sz="2800" dirty="0" err="1"/>
              <a:t>perche</a:t>
            </a:r>
            <a:r>
              <a:rPr lang="it-IT" sz="2800" dirty="0"/>
              <a:t>́ la sua non è una situazione di diritto, </a:t>
            </a:r>
            <a:r>
              <a:rPr lang="it-IT" sz="2800" dirty="0" err="1"/>
              <a:t>bensi</a:t>
            </a:r>
            <a:r>
              <a:rPr lang="it-IT" sz="2800" dirty="0"/>
              <a:t>̀ di fatto; ha dei mezzi </a:t>
            </a:r>
            <a:r>
              <a:rPr lang="it-IT" sz="2800" i="1" dirty="0" err="1"/>
              <a:t>magis</a:t>
            </a:r>
            <a:r>
              <a:rPr lang="it-IT" sz="2800" i="1" dirty="0"/>
              <a:t> imperii </a:t>
            </a:r>
            <a:r>
              <a:rPr lang="it-IT" sz="2800" i="1" dirty="0" err="1"/>
              <a:t>quam</a:t>
            </a:r>
            <a:r>
              <a:rPr lang="it-IT" sz="2800" i="1" dirty="0"/>
              <a:t> </a:t>
            </a:r>
            <a:r>
              <a:rPr lang="it-IT" sz="2800" i="1" dirty="0" err="1"/>
              <a:t>iurisdictionis</a:t>
            </a:r>
            <a:r>
              <a:rPr lang="it-IT" sz="2800" dirty="0"/>
              <a:t>. </a:t>
            </a:r>
          </a:p>
          <a:p>
            <a:endParaRPr lang="it-IT" dirty="0"/>
          </a:p>
        </p:txBody>
      </p:sp>
    </p:spTree>
    <p:extLst>
      <p:ext uri="{BB962C8B-B14F-4D97-AF65-F5344CB8AC3E}">
        <p14:creationId xmlns:p14="http://schemas.microsoft.com/office/powerpoint/2010/main" val="318610996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14D1224-A3CC-E241-97E8-B4D03D8D774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9D1FF9C-6F61-C941-8588-3CBAF5708B11}"/>
              </a:ext>
            </a:extLst>
          </p:cNvPr>
          <p:cNvSpPr>
            <a:spLocks noGrp="1"/>
          </p:cNvSpPr>
          <p:nvPr>
            <p:ph idx="1"/>
          </p:nvPr>
        </p:nvSpPr>
        <p:spPr>
          <a:xfrm>
            <a:off x="818712" y="2222287"/>
            <a:ext cx="10554574" cy="4325658"/>
          </a:xfrm>
        </p:spPr>
        <p:txBody>
          <a:bodyPr>
            <a:normAutofit/>
          </a:bodyPr>
          <a:lstStyle/>
          <a:p>
            <a:pPr algn="just"/>
            <a:r>
              <a:rPr lang="it-IT" sz="2800" dirty="0"/>
              <a:t>Gli </a:t>
            </a:r>
            <a:r>
              <a:rPr lang="it-IT" sz="2800" i="1" dirty="0" err="1"/>
              <a:t>interdicta</a:t>
            </a:r>
            <a:r>
              <a:rPr lang="it-IT" sz="2800" i="1" dirty="0"/>
              <a:t> </a:t>
            </a:r>
            <a:r>
              <a:rPr lang="it-IT" sz="2800" dirty="0"/>
              <a:t>sono degli ordini proclamati dal magistrato, dietro sommario esame della situazione, su istanza di un privato e contro un altro privato. </a:t>
            </a:r>
          </a:p>
          <a:p>
            <a:pPr algn="just"/>
            <a:r>
              <a:rPr lang="it-IT" sz="2800" dirty="0"/>
              <a:t>L’ordine del pretore è un atto non giurisdizionale, ma se non viene rispettato fa sorgere un diritto all’azione a favore della parte nel cui interesse era stato emanato. Detto altrimenti, il mancato rispetto dell’ordine trasforma il fatto in diritto. </a:t>
            </a:r>
          </a:p>
          <a:p>
            <a:endParaRPr lang="it-IT" dirty="0"/>
          </a:p>
        </p:txBody>
      </p:sp>
    </p:spTree>
    <p:extLst>
      <p:ext uri="{BB962C8B-B14F-4D97-AF65-F5344CB8AC3E}">
        <p14:creationId xmlns:p14="http://schemas.microsoft.com/office/powerpoint/2010/main" val="338990193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EB5B2F-1605-2D44-ADB2-910FB5FAE54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189301A-608B-C648-B976-935B408380D0}"/>
              </a:ext>
            </a:extLst>
          </p:cNvPr>
          <p:cNvSpPr>
            <a:spLocks noGrp="1"/>
          </p:cNvSpPr>
          <p:nvPr>
            <p:ph idx="1"/>
          </p:nvPr>
        </p:nvSpPr>
        <p:spPr>
          <a:xfrm>
            <a:off x="818712" y="2222287"/>
            <a:ext cx="10554574" cy="4809134"/>
          </a:xfrm>
        </p:spPr>
        <p:txBody>
          <a:bodyPr>
            <a:normAutofit fontScale="92500" lnSpcReduction="20000"/>
          </a:bodyPr>
          <a:lstStyle/>
          <a:p>
            <a:pPr marL="0" indent="0" algn="just">
              <a:buNone/>
            </a:pPr>
            <a:r>
              <a:rPr lang="it-IT" sz="3300" dirty="0"/>
              <a:t>Gli interdetti possessori sono proibitori (ne esistono anche esibitori e restitutori), il pretore con essi vieta che sia fatta violenza (</a:t>
            </a:r>
            <a:r>
              <a:rPr lang="it-IT" sz="3300" i="1" dirty="0" err="1"/>
              <a:t>vim</a:t>
            </a:r>
            <a:r>
              <a:rPr lang="it-IT" sz="3300" i="1" dirty="0"/>
              <a:t> fieri veto</a:t>
            </a:r>
            <a:r>
              <a:rPr lang="it-IT" sz="3300" dirty="0"/>
              <a:t>) al possessore in presenza di dati presupposti. Ne esistono quattro:</a:t>
            </a:r>
          </a:p>
          <a:p>
            <a:pPr marL="0" indent="0" algn="just">
              <a:buNone/>
            </a:pPr>
            <a:endParaRPr lang="it-IT" sz="3300" dirty="0"/>
          </a:p>
          <a:p>
            <a:pPr algn="just"/>
            <a:r>
              <a:rPr lang="it-IT" sz="3300" dirty="0"/>
              <a:t>1) </a:t>
            </a:r>
            <a:r>
              <a:rPr lang="it-IT" sz="3300" i="1" dirty="0"/>
              <a:t>UTI POSSIDETIS </a:t>
            </a:r>
          </a:p>
          <a:p>
            <a:pPr algn="just"/>
            <a:r>
              <a:rPr lang="it-IT" sz="3300" i="1" dirty="0"/>
              <a:t>2) UTRUBI </a:t>
            </a:r>
            <a:endParaRPr lang="it-IT" sz="3300" dirty="0"/>
          </a:p>
          <a:p>
            <a:pPr algn="just"/>
            <a:r>
              <a:rPr lang="it-IT" sz="3300" dirty="0"/>
              <a:t>3) </a:t>
            </a:r>
            <a:r>
              <a:rPr lang="it-IT" sz="3300" i="1" dirty="0"/>
              <a:t>DE VI (COTTIDIANA) </a:t>
            </a:r>
            <a:endParaRPr lang="it-IT" sz="3300" dirty="0"/>
          </a:p>
          <a:p>
            <a:pPr algn="just"/>
            <a:r>
              <a:rPr lang="it-IT" sz="3300" dirty="0"/>
              <a:t>4) </a:t>
            </a:r>
            <a:r>
              <a:rPr lang="it-IT" sz="3300" i="1" dirty="0"/>
              <a:t>DE VI ARMATA</a:t>
            </a:r>
            <a:r>
              <a:rPr lang="it-IT" sz="3300" dirty="0"/>
              <a:t> </a:t>
            </a:r>
            <a:endParaRPr lang="it-IT" sz="2800" dirty="0"/>
          </a:p>
          <a:p>
            <a:endParaRPr lang="it-IT" dirty="0"/>
          </a:p>
        </p:txBody>
      </p:sp>
    </p:spTree>
    <p:extLst>
      <p:ext uri="{BB962C8B-B14F-4D97-AF65-F5344CB8AC3E}">
        <p14:creationId xmlns:p14="http://schemas.microsoft.com/office/powerpoint/2010/main" val="19064896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2F509C-3BF4-F540-9C4A-E14288EA25D3}"/>
              </a:ext>
            </a:extLst>
          </p:cNvPr>
          <p:cNvSpPr>
            <a:spLocks noGrp="1"/>
          </p:cNvSpPr>
          <p:nvPr>
            <p:ph type="title"/>
          </p:nvPr>
        </p:nvSpPr>
        <p:spPr>
          <a:xfrm>
            <a:off x="810000" y="388882"/>
            <a:ext cx="10571998" cy="1177159"/>
          </a:xfrm>
        </p:spPr>
        <p:txBody>
          <a:bodyPr/>
          <a:lstStyle/>
          <a:p>
            <a:r>
              <a:rPr lang="it-IT" dirty="0"/>
              <a:t>DIRITTI REALI 							DIRITTI DI CREDITO </a:t>
            </a:r>
          </a:p>
        </p:txBody>
      </p:sp>
      <p:sp>
        <p:nvSpPr>
          <p:cNvPr id="3" name="Segnaposto contenuto 2">
            <a:extLst>
              <a:ext uri="{FF2B5EF4-FFF2-40B4-BE49-F238E27FC236}">
                <a16:creationId xmlns:a16="http://schemas.microsoft.com/office/drawing/2014/main" id="{8AA90513-7FF7-B64D-A34D-C544507B6702}"/>
              </a:ext>
            </a:extLst>
          </p:cNvPr>
          <p:cNvSpPr>
            <a:spLocks noGrp="1"/>
          </p:cNvSpPr>
          <p:nvPr>
            <p:ph idx="1"/>
          </p:nvPr>
        </p:nvSpPr>
        <p:spPr/>
        <p:txBody>
          <a:bodyPr>
            <a:normAutofit/>
          </a:bodyPr>
          <a:lstStyle/>
          <a:p>
            <a:pPr marL="0" indent="0">
              <a:buNone/>
            </a:pPr>
            <a:endParaRPr lang="it-IT" sz="2400" dirty="0"/>
          </a:p>
          <a:p>
            <a:pPr>
              <a:buAutoNum type="arabicParenR"/>
            </a:pPr>
            <a:r>
              <a:rPr lang="it-IT" sz="2400" b="1" dirty="0"/>
              <a:t>ASSOLUTI </a:t>
            </a:r>
            <a:r>
              <a:rPr lang="it-IT" sz="2400" dirty="0"/>
              <a:t>(</a:t>
            </a:r>
            <a:r>
              <a:rPr lang="it-IT" sz="2400" i="1" dirty="0"/>
              <a:t>erga </a:t>
            </a:r>
            <a:r>
              <a:rPr lang="it-IT" sz="2400" i="1" dirty="0" err="1"/>
              <a:t>omnes</a:t>
            </a:r>
            <a:r>
              <a:rPr lang="it-IT" sz="2400" dirty="0"/>
              <a:t>)						 1) RELATIVI</a:t>
            </a:r>
          </a:p>
          <a:p>
            <a:pPr>
              <a:buAutoNum type="arabicParenR"/>
            </a:pPr>
            <a:endParaRPr lang="it-IT" sz="2400" dirty="0"/>
          </a:p>
          <a:p>
            <a:pPr>
              <a:buFont typeface="Wingdings 2" charset="2"/>
              <a:buAutoNum type="arabicParenR"/>
            </a:pPr>
            <a:r>
              <a:rPr lang="it-IT" sz="2400" b="1" dirty="0"/>
              <a:t>CONTENUTO NEGATIVO </a:t>
            </a:r>
            <a:r>
              <a:rPr lang="it-IT" sz="2400" dirty="0"/>
              <a:t>						 2) CONTENUTO POSITIVO</a:t>
            </a:r>
          </a:p>
          <a:p>
            <a:pPr>
              <a:buFont typeface="Wingdings 2" charset="2"/>
              <a:buAutoNum type="arabicParenR"/>
            </a:pPr>
            <a:endParaRPr lang="it-IT" sz="2400" dirty="0"/>
          </a:p>
          <a:p>
            <a:pPr>
              <a:buAutoNum type="arabicParenR"/>
            </a:pPr>
            <a:r>
              <a:rPr lang="it-IT" sz="2400" b="1" dirty="0"/>
              <a:t>TIPICI</a:t>
            </a:r>
            <a:r>
              <a:rPr lang="it-IT" sz="2400" dirty="0"/>
              <a:t> (</a:t>
            </a:r>
            <a:r>
              <a:rPr lang="it-IT" sz="2400" i="1" dirty="0" err="1"/>
              <a:t>numerusclausus</a:t>
            </a:r>
            <a:r>
              <a:rPr lang="it-IT" sz="2400" dirty="0"/>
              <a:t>) 						  3) ATIPICI </a:t>
            </a:r>
          </a:p>
          <a:p>
            <a:pPr marL="0" indent="0">
              <a:buNone/>
            </a:pPr>
            <a:endParaRPr lang="it-IT" dirty="0"/>
          </a:p>
        </p:txBody>
      </p:sp>
    </p:spTree>
    <p:extLst>
      <p:ext uri="{BB962C8B-B14F-4D97-AF65-F5344CB8AC3E}">
        <p14:creationId xmlns:p14="http://schemas.microsoft.com/office/powerpoint/2010/main" val="225562926"/>
      </p:ext>
    </p:extLst>
  </p:cSld>
  <p:clrMapOvr>
    <a:masterClrMapping/>
  </p:clrMapOvr>
  <p:transition spd="slow">
    <p:push dir="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28F6D3-BE8B-2D44-8203-0009B2044AB1}"/>
              </a:ext>
            </a:extLst>
          </p:cNvPr>
          <p:cNvSpPr>
            <a:spLocks noGrp="1"/>
          </p:cNvSpPr>
          <p:nvPr>
            <p:ph type="title"/>
          </p:nvPr>
        </p:nvSpPr>
        <p:spPr/>
        <p:txBody>
          <a:bodyPr/>
          <a:lstStyle/>
          <a:p>
            <a:pPr algn="ctr"/>
            <a:r>
              <a:rPr lang="it-IT" dirty="0"/>
              <a:t>INTERDETTO </a:t>
            </a:r>
            <a:r>
              <a:rPr lang="it-IT" i="1" dirty="0"/>
              <a:t>UTI POSSIDETIS</a:t>
            </a:r>
            <a:endParaRPr lang="it-IT" dirty="0"/>
          </a:p>
        </p:txBody>
      </p:sp>
      <p:sp>
        <p:nvSpPr>
          <p:cNvPr id="3" name="Segnaposto contenuto 2">
            <a:extLst>
              <a:ext uri="{FF2B5EF4-FFF2-40B4-BE49-F238E27FC236}">
                <a16:creationId xmlns:a16="http://schemas.microsoft.com/office/drawing/2014/main" id="{A30B0778-CDDE-B948-B45E-5B70DD6DB82A}"/>
              </a:ext>
            </a:extLst>
          </p:cNvPr>
          <p:cNvSpPr>
            <a:spLocks noGrp="1"/>
          </p:cNvSpPr>
          <p:nvPr>
            <p:ph idx="1"/>
          </p:nvPr>
        </p:nvSpPr>
        <p:spPr>
          <a:xfrm>
            <a:off x="818712" y="2222287"/>
            <a:ext cx="10554574" cy="4556885"/>
          </a:xfrm>
        </p:spPr>
        <p:txBody>
          <a:bodyPr/>
          <a:lstStyle/>
          <a:p>
            <a:pPr algn="just"/>
            <a:r>
              <a:rPr lang="it-IT" sz="3200" dirty="0"/>
              <a:t>È il </a:t>
            </a:r>
            <a:r>
              <a:rPr lang="it-IT" sz="3200" dirty="0" err="1"/>
              <a:t>piu</a:t>
            </a:r>
            <a:r>
              <a:rPr lang="it-IT" sz="3200" dirty="0"/>
              <a:t>̀ antico, utilizzabile solo per beni immobili. </a:t>
            </a:r>
          </a:p>
          <a:p>
            <a:pPr algn="just"/>
            <a:r>
              <a:rPr lang="it-IT" sz="3200" dirty="0"/>
              <a:t>È un interdetto </a:t>
            </a:r>
            <a:r>
              <a:rPr lang="it-IT" sz="3200" i="1" dirty="0"/>
              <a:t>duplex</a:t>
            </a:r>
            <a:r>
              <a:rPr lang="it-IT" sz="3200" dirty="0"/>
              <a:t>, </a:t>
            </a:r>
            <a:r>
              <a:rPr lang="it-IT" sz="3200" dirty="0" err="1"/>
              <a:t>cioe</a:t>
            </a:r>
            <a:r>
              <a:rPr lang="it-IT" sz="3200" dirty="0"/>
              <a:t>̀ il pretore ordina ad entrambe le parti che non si usi violenza per modificare la situazione esistente, purché non sia una </a:t>
            </a:r>
            <a:r>
              <a:rPr lang="it-IT" sz="3200" i="1" dirty="0" err="1"/>
              <a:t>vitiosa</a:t>
            </a:r>
            <a:r>
              <a:rPr lang="it-IT" sz="3200" i="1" dirty="0"/>
              <a:t> </a:t>
            </a:r>
            <a:r>
              <a:rPr lang="it-IT" sz="3200" i="1" dirty="0" err="1"/>
              <a:t>possessio</a:t>
            </a:r>
            <a:r>
              <a:rPr lang="it-IT" sz="3200" i="1" dirty="0"/>
              <a:t>.</a:t>
            </a:r>
          </a:p>
          <a:p>
            <a:pPr algn="just"/>
            <a:r>
              <a:rPr lang="it-IT" sz="3200" dirty="0"/>
              <a:t>Esso contiene l’</a:t>
            </a:r>
            <a:r>
              <a:rPr lang="it-IT" sz="3200" i="1" dirty="0" err="1"/>
              <a:t>exceptio</a:t>
            </a:r>
            <a:r>
              <a:rPr lang="it-IT" sz="3200" i="1" dirty="0"/>
              <a:t> </a:t>
            </a:r>
            <a:r>
              <a:rPr lang="it-IT" sz="3200" i="1" dirty="0" err="1"/>
              <a:t>vitiosae</a:t>
            </a:r>
            <a:r>
              <a:rPr lang="it-IT" sz="3200" i="1" dirty="0"/>
              <a:t> </a:t>
            </a:r>
            <a:r>
              <a:rPr lang="it-IT" sz="3200" i="1" dirty="0" err="1"/>
              <a:t>possessionis</a:t>
            </a:r>
            <a:r>
              <a:rPr lang="it-IT" sz="3200" dirty="0"/>
              <a:t>: </a:t>
            </a:r>
          </a:p>
          <a:p>
            <a:pPr algn="just"/>
            <a:endParaRPr lang="it-IT" sz="2800" dirty="0"/>
          </a:p>
          <a:p>
            <a:pPr algn="just"/>
            <a:endParaRPr lang="it-IT" sz="2800" dirty="0"/>
          </a:p>
          <a:p>
            <a:endParaRPr lang="it-IT" dirty="0"/>
          </a:p>
        </p:txBody>
      </p:sp>
    </p:spTree>
    <p:extLst>
      <p:ext uri="{BB962C8B-B14F-4D97-AF65-F5344CB8AC3E}">
        <p14:creationId xmlns:p14="http://schemas.microsoft.com/office/powerpoint/2010/main" val="158858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DC55AA-FD2E-BE47-9F47-41032AE37190}"/>
              </a:ext>
            </a:extLst>
          </p:cNvPr>
          <p:cNvSpPr>
            <a:spLocks noGrp="1"/>
          </p:cNvSpPr>
          <p:nvPr>
            <p:ph type="title"/>
          </p:nvPr>
        </p:nvSpPr>
        <p:spPr/>
        <p:txBody>
          <a:bodyPr/>
          <a:lstStyle/>
          <a:p>
            <a:pPr algn="ctr"/>
            <a:r>
              <a:rPr lang="it-IT" i="1" dirty="0"/>
              <a:t>POSSESSIO IUSTA</a:t>
            </a:r>
          </a:p>
        </p:txBody>
      </p:sp>
      <p:sp>
        <p:nvSpPr>
          <p:cNvPr id="3" name="Segnaposto contenuto 2">
            <a:extLst>
              <a:ext uri="{FF2B5EF4-FFF2-40B4-BE49-F238E27FC236}">
                <a16:creationId xmlns:a16="http://schemas.microsoft.com/office/drawing/2014/main" id="{1786B06B-5924-244E-AA33-31CF428EB267}"/>
              </a:ext>
            </a:extLst>
          </p:cNvPr>
          <p:cNvSpPr>
            <a:spLocks noGrp="1"/>
          </p:cNvSpPr>
          <p:nvPr>
            <p:ph idx="1"/>
          </p:nvPr>
        </p:nvSpPr>
        <p:spPr>
          <a:xfrm>
            <a:off x="818712" y="2222287"/>
            <a:ext cx="10900322" cy="4294127"/>
          </a:xfrm>
        </p:spPr>
        <p:txBody>
          <a:bodyPr>
            <a:normAutofit fontScale="92500"/>
          </a:bodyPr>
          <a:lstStyle/>
          <a:p>
            <a:pPr algn="just"/>
            <a:r>
              <a:rPr lang="it-IT" sz="2800" dirty="0"/>
              <a:t>La precedente situazione possessoria va rispettata solo se essa era priva dei seguenti vizi = violenza, </a:t>
            </a:r>
            <a:r>
              <a:rPr lang="it-IT" sz="2800" dirty="0" err="1"/>
              <a:t>clandestinita</a:t>
            </a:r>
            <a:r>
              <a:rPr lang="it-IT" sz="2800" dirty="0"/>
              <a:t>̀, concessione gratuita, nei rapporti reciproci tra le parti presenti davanti al pretore </a:t>
            </a:r>
            <a:r>
              <a:rPr lang="it-IT" sz="2800" i="1" dirty="0"/>
              <a:t>(</a:t>
            </a:r>
            <a:r>
              <a:rPr lang="it-IT" sz="2800" i="1" dirty="0" err="1"/>
              <a:t>nec</a:t>
            </a:r>
            <a:r>
              <a:rPr lang="it-IT" sz="2800" i="1" dirty="0"/>
              <a:t> vi </a:t>
            </a:r>
            <a:r>
              <a:rPr lang="it-IT" sz="2800" i="1" dirty="0" err="1"/>
              <a:t>nec</a:t>
            </a:r>
            <a:r>
              <a:rPr lang="it-IT" sz="2800" i="1" dirty="0"/>
              <a:t> </a:t>
            </a:r>
            <a:r>
              <a:rPr lang="it-IT" sz="2800" i="1" dirty="0" err="1"/>
              <a:t>clam</a:t>
            </a:r>
            <a:r>
              <a:rPr lang="it-IT" sz="2800" i="1" dirty="0"/>
              <a:t> </a:t>
            </a:r>
            <a:r>
              <a:rPr lang="it-IT" sz="2800" i="1" dirty="0" err="1"/>
              <a:t>nec</a:t>
            </a:r>
            <a:r>
              <a:rPr lang="it-IT" sz="2800" i="1" dirty="0"/>
              <a:t> precario alter ab altero</a:t>
            </a:r>
            <a:r>
              <a:rPr lang="it-IT" sz="2800" dirty="0"/>
              <a:t>)</a:t>
            </a:r>
            <a:r>
              <a:rPr lang="it-IT" sz="2800" i="1" dirty="0"/>
              <a:t>.</a:t>
            </a:r>
            <a:r>
              <a:rPr lang="it-IT" sz="2800" dirty="0"/>
              <a:t> </a:t>
            </a:r>
          </a:p>
          <a:p>
            <a:pPr algn="just"/>
            <a:r>
              <a:rPr lang="it-IT" sz="2800" dirty="0"/>
              <a:t>La </a:t>
            </a:r>
            <a:r>
              <a:rPr lang="it-IT" sz="2800" i="1" dirty="0" err="1"/>
              <a:t>possessio</a:t>
            </a:r>
            <a:r>
              <a:rPr lang="it-IT" sz="2800" i="1" dirty="0"/>
              <a:t> </a:t>
            </a:r>
            <a:r>
              <a:rPr lang="it-IT" sz="2800" dirty="0"/>
              <a:t>è </a:t>
            </a:r>
            <a:r>
              <a:rPr lang="it-IT" sz="2800" i="1" dirty="0" err="1"/>
              <a:t>iusta</a:t>
            </a:r>
            <a:r>
              <a:rPr lang="it-IT" sz="2800" i="1" dirty="0"/>
              <a:t> </a:t>
            </a:r>
            <a:r>
              <a:rPr lang="it-IT" sz="2800" dirty="0"/>
              <a:t>o </a:t>
            </a:r>
            <a:r>
              <a:rPr lang="it-IT" sz="2800" i="1" dirty="0" err="1"/>
              <a:t>iniusta</a:t>
            </a:r>
            <a:r>
              <a:rPr lang="it-IT" sz="2800" i="1" dirty="0"/>
              <a:t> </a:t>
            </a:r>
            <a:r>
              <a:rPr lang="it-IT" sz="2800" dirty="0"/>
              <a:t>solo nei rapporti tra le due parti davanti al pretore, si tratta di un </a:t>
            </a:r>
            <a:r>
              <a:rPr lang="it-IT" sz="2800" b="1" dirty="0"/>
              <a:t>concetto relativo</a:t>
            </a:r>
            <a:r>
              <a:rPr lang="it-IT" sz="2800" dirty="0"/>
              <a:t>. Se uno dei due litiganti era </a:t>
            </a:r>
            <a:r>
              <a:rPr lang="it-IT" sz="2800" i="1" dirty="0" err="1"/>
              <a:t>possessor</a:t>
            </a:r>
            <a:r>
              <a:rPr lang="it-IT" sz="2800" i="1" dirty="0"/>
              <a:t> </a:t>
            </a:r>
            <a:r>
              <a:rPr lang="it-IT" sz="2800" i="1" dirty="0" err="1"/>
              <a:t>iniustus</a:t>
            </a:r>
            <a:r>
              <a:rPr lang="it-IT" sz="2800" i="1" dirty="0"/>
              <a:t> </a:t>
            </a:r>
            <a:r>
              <a:rPr lang="it-IT" sz="2800" dirty="0"/>
              <a:t>nei confronti dell’altro, allora l’altro poteva impunemente fare ricorso all’autodifesa privata per ripristinare la situazione possessoria </a:t>
            </a:r>
          </a:p>
          <a:p>
            <a:pPr marL="0" indent="0" algn="just">
              <a:buNone/>
            </a:pPr>
            <a:endParaRPr lang="it-IT" dirty="0"/>
          </a:p>
        </p:txBody>
      </p:sp>
    </p:spTree>
    <p:extLst>
      <p:ext uri="{BB962C8B-B14F-4D97-AF65-F5344CB8AC3E}">
        <p14:creationId xmlns:p14="http://schemas.microsoft.com/office/powerpoint/2010/main" val="2547936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FD6F15-FD4F-0945-B751-CD981CA05919}"/>
              </a:ext>
            </a:extLst>
          </p:cNvPr>
          <p:cNvSpPr>
            <a:spLocks noGrp="1"/>
          </p:cNvSpPr>
          <p:nvPr>
            <p:ph type="title"/>
          </p:nvPr>
        </p:nvSpPr>
        <p:spPr/>
        <p:txBody>
          <a:bodyPr/>
          <a:lstStyle/>
          <a:p>
            <a:pPr algn="ctr"/>
            <a:r>
              <a:rPr lang="it-IT" dirty="0"/>
              <a:t>INTERDETTO </a:t>
            </a:r>
            <a:r>
              <a:rPr lang="it-IT" i="1" dirty="0"/>
              <a:t>UTRUBI </a:t>
            </a:r>
            <a:endParaRPr lang="it-IT" dirty="0"/>
          </a:p>
        </p:txBody>
      </p:sp>
      <p:sp>
        <p:nvSpPr>
          <p:cNvPr id="3" name="Segnaposto contenuto 2">
            <a:extLst>
              <a:ext uri="{FF2B5EF4-FFF2-40B4-BE49-F238E27FC236}">
                <a16:creationId xmlns:a16="http://schemas.microsoft.com/office/drawing/2014/main" id="{DD90016D-E064-9E4D-8699-00FF194E9834}"/>
              </a:ext>
            </a:extLst>
          </p:cNvPr>
          <p:cNvSpPr>
            <a:spLocks noGrp="1"/>
          </p:cNvSpPr>
          <p:nvPr>
            <p:ph idx="1"/>
          </p:nvPr>
        </p:nvSpPr>
        <p:spPr>
          <a:xfrm>
            <a:off x="818712" y="2222287"/>
            <a:ext cx="10554574" cy="4294127"/>
          </a:xfrm>
        </p:spPr>
        <p:txBody>
          <a:bodyPr/>
          <a:lstStyle/>
          <a:p>
            <a:pPr algn="just"/>
            <a:r>
              <a:rPr lang="it-IT" sz="2800" dirty="0"/>
              <a:t>in tutto analogo al precedente, solo che tutela il possesso dei beni mobili; interdetto duplice che tutela il </a:t>
            </a:r>
            <a:r>
              <a:rPr lang="it-IT" sz="2800" i="1" dirty="0" err="1"/>
              <a:t>possessor</a:t>
            </a:r>
            <a:r>
              <a:rPr lang="it-IT" sz="2800" i="1" dirty="0"/>
              <a:t> </a:t>
            </a:r>
            <a:r>
              <a:rPr lang="it-IT" sz="2800" i="1" dirty="0" err="1"/>
              <a:t>iustus</a:t>
            </a:r>
            <a:r>
              <a:rPr lang="it-IT" sz="2800" dirty="0"/>
              <a:t>, il quale abbia posseduto per il periodo </a:t>
            </a:r>
            <a:r>
              <a:rPr lang="it-IT" sz="2800" dirty="0" err="1"/>
              <a:t>piu</a:t>
            </a:r>
            <a:r>
              <a:rPr lang="it-IT" sz="2800" dirty="0"/>
              <a:t>̀ lungo nell’anno precedente. </a:t>
            </a:r>
          </a:p>
          <a:p>
            <a:endParaRPr lang="it-IT" dirty="0"/>
          </a:p>
        </p:txBody>
      </p:sp>
    </p:spTree>
    <p:extLst>
      <p:ext uri="{BB962C8B-B14F-4D97-AF65-F5344CB8AC3E}">
        <p14:creationId xmlns:p14="http://schemas.microsoft.com/office/powerpoint/2010/main" val="11748555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805778-DC9B-6E47-B1FD-A798D95A5D7E}"/>
              </a:ext>
            </a:extLst>
          </p:cNvPr>
          <p:cNvSpPr>
            <a:spLocks noGrp="1"/>
          </p:cNvSpPr>
          <p:nvPr>
            <p:ph type="title"/>
          </p:nvPr>
        </p:nvSpPr>
        <p:spPr/>
        <p:txBody>
          <a:bodyPr/>
          <a:lstStyle/>
          <a:p>
            <a:pPr algn="ctr"/>
            <a:r>
              <a:rPr lang="it-IT" dirty="0"/>
              <a:t>INTERDETTO </a:t>
            </a:r>
            <a:r>
              <a:rPr lang="it-IT" i="1" dirty="0"/>
              <a:t>DE VI (COTTIDIANA) </a:t>
            </a:r>
            <a:endParaRPr lang="it-IT" dirty="0"/>
          </a:p>
        </p:txBody>
      </p:sp>
      <p:sp>
        <p:nvSpPr>
          <p:cNvPr id="3" name="Segnaposto contenuto 2">
            <a:extLst>
              <a:ext uri="{FF2B5EF4-FFF2-40B4-BE49-F238E27FC236}">
                <a16:creationId xmlns:a16="http://schemas.microsoft.com/office/drawing/2014/main" id="{C3CE569C-C106-3642-8B66-BAF2B2F907D9}"/>
              </a:ext>
            </a:extLst>
          </p:cNvPr>
          <p:cNvSpPr>
            <a:spLocks noGrp="1"/>
          </p:cNvSpPr>
          <p:nvPr>
            <p:ph idx="1"/>
          </p:nvPr>
        </p:nvSpPr>
        <p:spPr>
          <a:xfrm>
            <a:off x="818712" y="2222287"/>
            <a:ext cx="10554574" cy="4493823"/>
          </a:xfrm>
        </p:spPr>
        <p:txBody>
          <a:bodyPr/>
          <a:lstStyle/>
          <a:p>
            <a:pPr algn="just"/>
            <a:r>
              <a:rPr lang="it-IT" sz="2800" dirty="0"/>
              <a:t>è un interdetto </a:t>
            </a:r>
            <a:r>
              <a:rPr lang="it-IT" sz="2800" i="1" dirty="0"/>
              <a:t>simplex</a:t>
            </a:r>
            <a:r>
              <a:rPr lang="it-IT" sz="2800" dirty="0"/>
              <a:t>, con funzione recuperatoria; l’ordine è rivolto solo alla persona che abbia effettuato uno spoglio violento. Deve essere esercitato entro un anno dallo spoglio ed è passivamente intrasmissibile. </a:t>
            </a:r>
          </a:p>
          <a:p>
            <a:pPr algn="just"/>
            <a:r>
              <a:rPr lang="it-IT" sz="2800" dirty="0"/>
              <a:t>Contiene però anch’esso l’</a:t>
            </a:r>
            <a:r>
              <a:rPr lang="it-IT" sz="2800" i="1" dirty="0" err="1"/>
              <a:t>exceptio</a:t>
            </a:r>
            <a:r>
              <a:rPr lang="it-IT" sz="2800" i="1" dirty="0"/>
              <a:t> </a:t>
            </a:r>
            <a:r>
              <a:rPr lang="it-IT" sz="2800" i="1" dirty="0" err="1"/>
              <a:t>vitiosae</a:t>
            </a:r>
            <a:r>
              <a:rPr lang="it-IT" sz="2800" i="1" dirty="0"/>
              <a:t> </a:t>
            </a:r>
            <a:r>
              <a:rPr lang="it-IT" sz="2800" i="1" dirty="0" err="1"/>
              <a:t>possessionis</a:t>
            </a:r>
            <a:r>
              <a:rPr lang="it-IT" sz="2800" dirty="0"/>
              <a:t>, quindi il convenuto deve restituire, a meno che l’attore non fosse nei suoi confronti un </a:t>
            </a:r>
            <a:r>
              <a:rPr lang="it-IT" sz="2800" i="1" dirty="0" err="1"/>
              <a:t>possessor</a:t>
            </a:r>
            <a:r>
              <a:rPr lang="it-IT" sz="2800" i="1" dirty="0"/>
              <a:t> </a:t>
            </a:r>
            <a:r>
              <a:rPr lang="it-IT" sz="2800" i="1" dirty="0" err="1"/>
              <a:t>iniustus</a:t>
            </a:r>
            <a:r>
              <a:rPr lang="it-IT" sz="2800" dirty="0"/>
              <a:t>. </a:t>
            </a:r>
          </a:p>
          <a:p>
            <a:pPr marL="0" indent="0">
              <a:buNone/>
            </a:pPr>
            <a:endParaRPr lang="it-IT" dirty="0"/>
          </a:p>
        </p:txBody>
      </p:sp>
    </p:spTree>
    <p:extLst>
      <p:ext uri="{BB962C8B-B14F-4D97-AF65-F5344CB8AC3E}">
        <p14:creationId xmlns:p14="http://schemas.microsoft.com/office/powerpoint/2010/main" val="404927970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CCA8EC7-943C-1A4B-860C-EA652EF0B645}"/>
              </a:ext>
            </a:extLst>
          </p:cNvPr>
          <p:cNvSpPr>
            <a:spLocks noGrp="1"/>
          </p:cNvSpPr>
          <p:nvPr>
            <p:ph type="title"/>
          </p:nvPr>
        </p:nvSpPr>
        <p:spPr/>
        <p:txBody>
          <a:bodyPr/>
          <a:lstStyle/>
          <a:p>
            <a:pPr algn="ctr"/>
            <a:r>
              <a:rPr lang="it-IT" dirty="0"/>
              <a:t>INTERDETTO </a:t>
            </a:r>
            <a:r>
              <a:rPr lang="it-IT" i="1" dirty="0"/>
              <a:t>DE VI ARMATA</a:t>
            </a:r>
            <a:endParaRPr lang="it-IT" dirty="0"/>
          </a:p>
        </p:txBody>
      </p:sp>
      <p:sp>
        <p:nvSpPr>
          <p:cNvPr id="3" name="Segnaposto contenuto 2">
            <a:extLst>
              <a:ext uri="{FF2B5EF4-FFF2-40B4-BE49-F238E27FC236}">
                <a16:creationId xmlns:a16="http://schemas.microsoft.com/office/drawing/2014/main" id="{A27F2145-78EA-4646-A421-6EC44B2A974B}"/>
              </a:ext>
            </a:extLst>
          </p:cNvPr>
          <p:cNvSpPr>
            <a:spLocks noGrp="1"/>
          </p:cNvSpPr>
          <p:nvPr>
            <p:ph idx="1"/>
          </p:nvPr>
        </p:nvSpPr>
        <p:spPr>
          <a:xfrm>
            <a:off x="818712" y="2222287"/>
            <a:ext cx="10554574" cy="4336168"/>
          </a:xfrm>
        </p:spPr>
        <p:txBody>
          <a:bodyPr/>
          <a:lstStyle/>
          <a:p>
            <a:pPr algn="just"/>
            <a:r>
              <a:rPr lang="it-IT" sz="2800" dirty="0"/>
              <a:t>è il </a:t>
            </a:r>
            <a:r>
              <a:rPr lang="it-IT" sz="2800" dirty="0" err="1"/>
              <a:t>piu</a:t>
            </a:r>
            <a:r>
              <a:rPr lang="it-IT" sz="2800" dirty="0"/>
              <a:t>̀ recente, introdotto nel I sec. a.C. </a:t>
            </a:r>
          </a:p>
          <a:p>
            <a:pPr algn="just"/>
            <a:r>
              <a:rPr lang="it-IT" sz="2800" dirty="0"/>
              <a:t>Tutela contro lo spossessamento compiuto con una banda armata, anche se si tratta di </a:t>
            </a:r>
            <a:r>
              <a:rPr lang="it-IT" sz="2800" i="1" dirty="0" err="1"/>
              <a:t>possessor</a:t>
            </a:r>
            <a:r>
              <a:rPr lang="it-IT" sz="2800" i="1" dirty="0"/>
              <a:t> </a:t>
            </a:r>
            <a:r>
              <a:rPr lang="it-IT" sz="2800" i="1" dirty="0" err="1"/>
              <a:t>iniustus</a:t>
            </a:r>
            <a:r>
              <a:rPr lang="it-IT" sz="2800" dirty="0"/>
              <a:t>; non contiene infatti l’</a:t>
            </a:r>
            <a:r>
              <a:rPr lang="it-IT" sz="2800" i="1" dirty="0" err="1"/>
              <a:t>exceptio</a:t>
            </a:r>
            <a:r>
              <a:rPr lang="it-IT" sz="2800" i="1" dirty="0"/>
              <a:t> </a:t>
            </a:r>
            <a:r>
              <a:rPr lang="it-IT" sz="2800" i="1" dirty="0" err="1"/>
              <a:t>vitiosae</a:t>
            </a:r>
            <a:r>
              <a:rPr lang="it-IT" sz="2800" i="1" dirty="0"/>
              <a:t> </a:t>
            </a:r>
            <a:r>
              <a:rPr lang="it-IT" sz="2800" i="1" dirty="0" err="1"/>
              <a:t>possessionis</a:t>
            </a:r>
            <a:r>
              <a:rPr lang="it-IT" sz="2800" dirty="0"/>
              <a:t>. </a:t>
            </a:r>
          </a:p>
          <a:p>
            <a:endParaRPr lang="it-IT" dirty="0"/>
          </a:p>
        </p:txBody>
      </p:sp>
    </p:spTree>
    <p:extLst>
      <p:ext uri="{BB962C8B-B14F-4D97-AF65-F5344CB8AC3E}">
        <p14:creationId xmlns:p14="http://schemas.microsoft.com/office/powerpoint/2010/main" val="47863373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D61292-FCA0-A041-BB90-1D75742F0746}"/>
              </a:ext>
            </a:extLst>
          </p:cNvPr>
          <p:cNvSpPr>
            <a:spLocks noGrp="1"/>
          </p:cNvSpPr>
          <p:nvPr>
            <p:ph type="title"/>
          </p:nvPr>
        </p:nvSpPr>
        <p:spPr/>
        <p:txBody>
          <a:bodyPr/>
          <a:lstStyle/>
          <a:p>
            <a:pPr algn="ctr"/>
            <a:r>
              <a:rPr lang="it-IT" i="1" dirty="0"/>
              <a:t>USUCAPIO </a:t>
            </a:r>
            <a:r>
              <a:rPr lang="it-IT" dirty="0"/>
              <a:t>o prescrizione acquisitiva</a:t>
            </a:r>
          </a:p>
        </p:txBody>
      </p:sp>
      <p:sp>
        <p:nvSpPr>
          <p:cNvPr id="3" name="Segnaposto contenuto 2">
            <a:extLst>
              <a:ext uri="{FF2B5EF4-FFF2-40B4-BE49-F238E27FC236}">
                <a16:creationId xmlns:a16="http://schemas.microsoft.com/office/drawing/2014/main" id="{49D8E780-0895-2E4F-8F14-7DB34D0E70FB}"/>
              </a:ext>
            </a:extLst>
          </p:cNvPr>
          <p:cNvSpPr>
            <a:spLocks noGrp="1"/>
          </p:cNvSpPr>
          <p:nvPr>
            <p:ph idx="1"/>
          </p:nvPr>
        </p:nvSpPr>
        <p:spPr>
          <a:xfrm>
            <a:off x="818711" y="2222287"/>
            <a:ext cx="10910833" cy="4409741"/>
          </a:xfrm>
        </p:spPr>
        <p:txBody>
          <a:bodyPr/>
          <a:lstStyle/>
          <a:p>
            <a:pPr algn="just"/>
            <a:r>
              <a:rPr lang="it-IT" sz="2800" dirty="0"/>
              <a:t>Modo di acquisto della </a:t>
            </a:r>
            <a:r>
              <a:rPr lang="it-IT" sz="2800" dirty="0" err="1"/>
              <a:t>proprieta</a:t>
            </a:r>
            <a:r>
              <a:rPr lang="it-IT" sz="2800" dirty="0"/>
              <a:t>̀ di </a:t>
            </a:r>
            <a:r>
              <a:rPr lang="it-IT" sz="2800" i="1" dirty="0" err="1"/>
              <a:t>ius</a:t>
            </a:r>
            <a:r>
              <a:rPr lang="it-IT" sz="2800" i="1" dirty="0"/>
              <a:t> civile</a:t>
            </a:r>
            <a:r>
              <a:rPr lang="it-IT" sz="2800" dirty="0"/>
              <a:t>, riservato ai cittadini romani, a titolo originario, </a:t>
            </a:r>
            <a:r>
              <a:rPr lang="it-IT" sz="2800" dirty="0" err="1"/>
              <a:t>cioe</a:t>
            </a:r>
            <a:r>
              <a:rPr lang="it-IT" sz="2800" dirty="0"/>
              <a:t>̀ che ha luogo a prescindere da ogni relazione col precedente proprietario.</a:t>
            </a:r>
          </a:p>
          <a:p>
            <a:pPr marL="0" indent="0" algn="just">
              <a:buNone/>
            </a:pPr>
            <a:br>
              <a:rPr lang="it-IT" sz="2800" dirty="0"/>
            </a:br>
            <a:endParaRPr lang="it-IT" sz="2800" dirty="0"/>
          </a:p>
          <a:p>
            <a:endParaRPr lang="it-IT" dirty="0"/>
          </a:p>
        </p:txBody>
      </p:sp>
    </p:spTree>
    <p:extLst>
      <p:ext uri="{BB962C8B-B14F-4D97-AF65-F5344CB8AC3E}">
        <p14:creationId xmlns:p14="http://schemas.microsoft.com/office/powerpoint/2010/main" val="359151451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AF92C9-6798-9B46-9335-363EEC410E4F}"/>
              </a:ext>
            </a:extLst>
          </p:cNvPr>
          <p:cNvSpPr>
            <a:spLocks noGrp="1"/>
          </p:cNvSpPr>
          <p:nvPr>
            <p:ph type="title"/>
          </p:nvPr>
        </p:nvSpPr>
        <p:spPr/>
        <p:txBody>
          <a:bodyPr/>
          <a:lstStyle/>
          <a:p>
            <a:pPr algn="ctr"/>
            <a:r>
              <a:rPr lang="it-IT" dirty="0"/>
              <a:t>Requisiti</a:t>
            </a:r>
          </a:p>
        </p:txBody>
      </p:sp>
      <p:sp>
        <p:nvSpPr>
          <p:cNvPr id="3" name="Segnaposto contenuto 2">
            <a:extLst>
              <a:ext uri="{FF2B5EF4-FFF2-40B4-BE49-F238E27FC236}">
                <a16:creationId xmlns:a16="http://schemas.microsoft.com/office/drawing/2014/main" id="{44D33FBD-962F-D54E-8F28-2A73FE219B17}"/>
              </a:ext>
            </a:extLst>
          </p:cNvPr>
          <p:cNvSpPr>
            <a:spLocks noGrp="1"/>
          </p:cNvSpPr>
          <p:nvPr>
            <p:ph idx="1"/>
          </p:nvPr>
        </p:nvSpPr>
        <p:spPr>
          <a:xfrm>
            <a:off x="115614" y="2222287"/>
            <a:ext cx="12076386" cy="4525354"/>
          </a:xfrm>
        </p:spPr>
        <p:txBody>
          <a:bodyPr/>
          <a:lstStyle/>
          <a:p>
            <a:pPr marL="0" indent="0">
              <a:buNone/>
            </a:pPr>
            <a:r>
              <a:rPr lang="it-IT" sz="3200" dirty="0"/>
              <a:t>1) </a:t>
            </a:r>
            <a:r>
              <a:rPr lang="it-IT" sz="3200" b="1" i="1" u="sng" dirty="0" err="1"/>
              <a:t>possessio</a:t>
            </a:r>
            <a:r>
              <a:rPr lang="it-IT" sz="3200" i="1" dirty="0"/>
              <a:t> </a:t>
            </a:r>
            <a:r>
              <a:rPr lang="it-IT" sz="3200" dirty="0"/>
              <a:t>(</a:t>
            </a:r>
            <a:r>
              <a:rPr lang="it-IT" sz="3200" i="1" dirty="0" err="1"/>
              <a:t>uti</a:t>
            </a:r>
            <a:r>
              <a:rPr lang="it-IT" sz="3200" i="1" dirty="0"/>
              <a:t> dominus</a:t>
            </a:r>
            <a:r>
              <a:rPr lang="it-IT" sz="3200" dirty="0"/>
              <a:t>)</a:t>
            </a:r>
            <a:br>
              <a:rPr lang="it-IT" sz="3200" dirty="0"/>
            </a:br>
            <a:r>
              <a:rPr lang="it-IT" sz="3200" dirty="0"/>
              <a:t>2) </a:t>
            </a:r>
            <a:r>
              <a:rPr lang="it-IT" sz="3200" b="1" i="1" u="sng" dirty="0" err="1"/>
              <a:t>tempus</a:t>
            </a:r>
            <a:r>
              <a:rPr lang="it-IT" sz="3200" b="1" i="1" u="sng" dirty="0"/>
              <a:t> </a:t>
            </a:r>
            <a:r>
              <a:rPr lang="it-IT" sz="3200" dirty="0"/>
              <a:t>(2 anni per cose immobili, 1 anno per tutte le altre cose)</a:t>
            </a:r>
            <a:br>
              <a:rPr lang="it-IT" sz="3200" dirty="0"/>
            </a:br>
            <a:r>
              <a:rPr lang="it-IT" sz="3200" dirty="0"/>
              <a:t>3) </a:t>
            </a:r>
            <a:r>
              <a:rPr lang="it-IT" sz="3200" b="1" i="1" u="sng" dirty="0"/>
              <a:t>res </a:t>
            </a:r>
            <a:r>
              <a:rPr lang="it-IT" sz="3200" b="1" i="1" u="sng" dirty="0" err="1"/>
              <a:t>habilis</a:t>
            </a:r>
            <a:r>
              <a:rPr lang="it-IT" sz="3200" b="1" i="1" u="sng" dirty="0"/>
              <a:t> </a:t>
            </a:r>
            <a:r>
              <a:rPr lang="it-IT" sz="3200" dirty="0"/>
              <a:t>(non sono abili le cose incorporali, le cose </a:t>
            </a:r>
            <a:r>
              <a:rPr lang="it-IT" sz="3200" i="1" dirty="0"/>
              <a:t>extra </a:t>
            </a:r>
            <a:r>
              <a:rPr lang="it-IT" sz="3200" i="1" dirty="0" err="1"/>
              <a:t>commercium</a:t>
            </a:r>
            <a:r>
              <a:rPr lang="it-IT" sz="3200" dirty="0"/>
              <a:t>, i fondi provinciali, le cose rubate)</a:t>
            </a:r>
            <a:br>
              <a:rPr lang="it-IT" sz="3200" dirty="0"/>
            </a:br>
            <a:r>
              <a:rPr lang="it-IT" sz="3200" dirty="0"/>
              <a:t>4) </a:t>
            </a:r>
            <a:r>
              <a:rPr lang="it-IT" sz="3200" b="1" i="1" u="sng" dirty="0"/>
              <a:t>titulus </a:t>
            </a:r>
            <a:r>
              <a:rPr lang="it-IT" sz="3200" b="1" u="sng" dirty="0"/>
              <a:t>o </a:t>
            </a:r>
            <a:r>
              <a:rPr lang="it-IT" sz="3200" b="1" i="1" u="sng" dirty="0" err="1"/>
              <a:t>iusta</a:t>
            </a:r>
            <a:r>
              <a:rPr lang="it-IT" sz="3200" b="1" i="1" u="sng" dirty="0"/>
              <a:t> causa </a:t>
            </a:r>
            <a:r>
              <a:rPr lang="it-IT" sz="3200" dirty="0"/>
              <a:t>(</a:t>
            </a:r>
            <a:r>
              <a:rPr lang="it-IT" sz="3200" i="1" dirty="0"/>
              <a:t>pro </a:t>
            </a:r>
            <a:r>
              <a:rPr lang="it-IT" sz="3200" i="1" dirty="0" err="1"/>
              <a:t>emptore</a:t>
            </a:r>
            <a:r>
              <a:rPr lang="it-IT" sz="3200" dirty="0"/>
              <a:t>, </a:t>
            </a:r>
            <a:r>
              <a:rPr lang="it-IT" sz="3200" i="1" dirty="0"/>
              <a:t>pro donato</a:t>
            </a:r>
            <a:r>
              <a:rPr lang="it-IT" sz="3200" dirty="0"/>
              <a:t>, </a:t>
            </a:r>
            <a:r>
              <a:rPr lang="it-IT" sz="3200" i="1" dirty="0"/>
              <a:t>pro dote</a:t>
            </a:r>
            <a:r>
              <a:rPr lang="it-IT" sz="3200" dirty="0"/>
              <a:t>, </a:t>
            </a:r>
            <a:r>
              <a:rPr lang="it-IT" sz="3200" i="1" dirty="0"/>
              <a:t>pro </a:t>
            </a:r>
            <a:r>
              <a:rPr lang="it-IT" sz="3200" dirty="0"/>
              <a:t>, </a:t>
            </a:r>
            <a:r>
              <a:rPr lang="it-IT" sz="3200" i="1" dirty="0"/>
              <a:t>pro soluto</a:t>
            </a:r>
            <a:r>
              <a:rPr lang="it-IT" sz="3200" dirty="0"/>
              <a:t>, </a:t>
            </a:r>
            <a:r>
              <a:rPr lang="it-IT" sz="3200" i="1" dirty="0"/>
              <a:t>pro </a:t>
            </a:r>
            <a:r>
              <a:rPr lang="it-IT" sz="3200" i="1" dirty="0" err="1"/>
              <a:t>derelicto</a:t>
            </a:r>
            <a:r>
              <a:rPr lang="it-IT" sz="3200" dirty="0"/>
              <a:t>, etc.)</a:t>
            </a:r>
            <a:br>
              <a:rPr lang="it-IT" sz="3200" dirty="0"/>
            </a:br>
            <a:r>
              <a:rPr lang="it-IT" sz="3200" dirty="0"/>
              <a:t>5) </a:t>
            </a:r>
            <a:r>
              <a:rPr lang="it-IT" sz="3200" b="1" i="1" u="sng" dirty="0"/>
              <a:t>bona </a:t>
            </a:r>
            <a:r>
              <a:rPr lang="it-IT" sz="3200" b="1" i="1" u="sng" dirty="0" err="1"/>
              <a:t>fides</a:t>
            </a:r>
            <a:r>
              <a:rPr lang="it-IT" sz="3200" b="1" i="1" u="sng" dirty="0"/>
              <a:t> </a:t>
            </a:r>
            <a:r>
              <a:rPr lang="it-IT" sz="3200" dirty="0"/>
              <a:t>(soggettiva) </a:t>
            </a:r>
          </a:p>
          <a:p>
            <a:pPr marL="0" indent="0">
              <a:buNone/>
            </a:pPr>
            <a:endParaRPr lang="it-IT" dirty="0"/>
          </a:p>
        </p:txBody>
      </p:sp>
    </p:spTree>
    <p:extLst>
      <p:ext uri="{BB962C8B-B14F-4D97-AF65-F5344CB8AC3E}">
        <p14:creationId xmlns:p14="http://schemas.microsoft.com/office/powerpoint/2010/main" val="2854126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AC293B-D952-C044-B67B-C5121F4071A1}"/>
              </a:ext>
            </a:extLst>
          </p:cNvPr>
          <p:cNvSpPr>
            <a:spLocks noGrp="1"/>
          </p:cNvSpPr>
          <p:nvPr>
            <p:ph type="title"/>
          </p:nvPr>
        </p:nvSpPr>
        <p:spPr/>
        <p:txBody>
          <a:bodyPr/>
          <a:lstStyle/>
          <a:p>
            <a:pPr algn="ctr"/>
            <a:r>
              <a:rPr lang="it-IT" i="1" dirty="0"/>
              <a:t>PRAESCRIPTIO LONGI TEMPORIS </a:t>
            </a:r>
            <a:endParaRPr lang="it-IT" dirty="0"/>
          </a:p>
        </p:txBody>
      </p:sp>
      <p:sp>
        <p:nvSpPr>
          <p:cNvPr id="3" name="Segnaposto contenuto 2">
            <a:extLst>
              <a:ext uri="{FF2B5EF4-FFF2-40B4-BE49-F238E27FC236}">
                <a16:creationId xmlns:a16="http://schemas.microsoft.com/office/drawing/2014/main" id="{E3CF48BB-D433-F946-94B6-4FE4178DFBED}"/>
              </a:ext>
            </a:extLst>
          </p:cNvPr>
          <p:cNvSpPr>
            <a:spLocks noGrp="1"/>
          </p:cNvSpPr>
          <p:nvPr>
            <p:ph idx="1"/>
          </p:nvPr>
        </p:nvSpPr>
        <p:spPr>
          <a:xfrm>
            <a:off x="315310" y="2222287"/>
            <a:ext cx="11057976" cy="4346679"/>
          </a:xfrm>
        </p:spPr>
        <p:txBody>
          <a:bodyPr/>
          <a:lstStyle/>
          <a:p>
            <a:pPr algn="just"/>
            <a:r>
              <a:rPr lang="it-IT" sz="2800" dirty="0"/>
              <a:t>Introdotta alla fine del II sec. d.C. con gli stessi requisiti, ma tempo </a:t>
            </a:r>
            <a:r>
              <a:rPr lang="it-IT" sz="2800" dirty="0" err="1"/>
              <a:t>piu</a:t>
            </a:r>
            <a:r>
              <a:rPr lang="it-IT" sz="2800" dirty="0"/>
              <a:t>̀ lungo (10 anni </a:t>
            </a:r>
            <a:r>
              <a:rPr lang="it-IT" sz="2800" i="1" dirty="0"/>
              <a:t>inter </a:t>
            </a:r>
            <a:r>
              <a:rPr lang="it-IT" sz="2800" i="1" dirty="0" err="1"/>
              <a:t>praesentes</a:t>
            </a:r>
            <a:r>
              <a:rPr lang="it-IT" sz="2800" i="1" dirty="0"/>
              <a:t> </a:t>
            </a:r>
            <a:r>
              <a:rPr lang="it-IT" sz="2800" dirty="0"/>
              <a:t>e 20 </a:t>
            </a:r>
            <a:r>
              <a:rPr lang="it-IT" sz="2800" i="1" dirty="0"/>
              <a:t>inter </a:t>
            </a:r>
            <a:r>
              <a:rPr lang="it-IT" sz="2800" i="1" dirty="0" err="1"/>
              <a:t>absentes</a:t>
            </a:r>
            <a:r>
              <a:rPr lang="it-IT" sz="2800" dirty="0"/>
              <a:t>), cui sono ammessi anche i peregrini e con cui si </a:t>
            </a:r>
            <a:r>
              <a:rPr lang="it-IT" sz="2800" dirty="0" err="1"/>
              <a:t>puo</a:t>
            </a:r>
            <a:r>
              <a:rPr lang="it-IT" sz="2800" dirty="0"/>
              <a:t>̀ acquistare anche la </a:t>
            </a:r>
            <a:r>
              <a:rPr lang="it-IT" sz="2800" dirty="0" err="1"/>
              <a:t>proprieta</a:t>
            </a:r>
            <a:r>
              <a:rPr lang="it-IT" sz="2800" dirty="0"/>
              <a:t>̀ sui fondi provinciali. </a:t>
            </a:r>
          </a:p>
          <a:p>
            <a:pPr algn="just"/>
            <a:r>
              <a:rPr lang="it-IT" sz="2800" dirty="0"/>
              <a:t>Non si acquista propriamente il diritto, ma si prescrive l'azione del proprietario: si parla di prescrizione estintiva. </a:t>
            </a:r>
          </a:p>
          <a:p>
            <a:endParaRPr lang="it-IT" dirty="0"/>
          </a:p>
        </p:txBody>
      </p:sp>
    </p:spTree>
    <p:extLst>
      <p:ext uri="{BB962C8B-B14F-4D97-AF65-F5344CB8AC3E}">
        <p14:creationId xmlns:p14="http://schemas.microsoft.com/office/powerpoint/2010/main" val="41655588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5AD9BD7-B2CE-884C-B606-CDB9268D0931}"/>
              </a:ext>
            </a:extLst>
          </p:cNvPr>
          <p:cNvSpPr>
            <a:spLocks noGrp="1"/>
          </p:cNvSpPr>
          <p:nvPr>
            <p:ph type="title"/>
          </p:nvPr>
        </p:nvSpPr>
        <p:spPr/>
        <p:txBody>
          <a:bodyPr/>
          <a:lstStyle/>
          <a:p>
            <a:pPr algn="ctr"/>
            <a:r>
              <a:rPr lang="it-IT" dirty="0"/>
              <a:t>PROPRIETA’ PRETORIA (</a:t>
            </a:r>
            <a:r>
              <a:rPr lang="it-IT" i="1" dirty="0"/>
              <a:t>IN BONIS HABERE</a:t>
            </a:r>
            <a:r>
              <a:rPr lang="it-IT" dirty="0"/>
              <a:t>)</a:t>
            </a:r>
          </a:p>
        </p:txBody>
      </p:sp>
      <p:sp>
        <p:nvSpPr>
          <p:cNvPr id="3" name="Segnaposto contenuto 2">
            <a:extLst>
              <a:ext uri="{FF2B5EF4-FFF2-40B4-BE49-F238E27FC236}">
                <a16:creationId xmlns:a16="http://schemas.microsoft.com/office/drawing/2014/main" id="{FD183776-AE8A-0347-8FB9-FFF4CAB28590}"/>
              </a:ext>
            </a:extLst>
          </p:cNvPr>
          <p:cNvSpPr>
            <a:spLocks noGrp="1"/>
          </p:cNvSpPr>
          <p:nvPr>
            <p:ph idx="1"/>
          </p:nvPr>
        </p:nvSpPr>
        <p:spPr>
          <a:xfrm>
            <a:off x="0" y="2459421"/>
            <a:ext cx="12076386" cy="4398579"/>
          </a:xfrm>
        </p:spPr>
        <p:txBody>
          <a:bodyPr>
            <a:normAutofit fontScale="92500" lnSpcReduction="20000"/>
          </a:bodyPr>
          <a:lstStyle/>
          <a:p>
            <a:pPr algn="just"/>
            <a:r>
              <a:rPr lang="it-IT" sz="3000" dirty="0"/>
              <a:t>A partire dall'ultima </a:t>
            </a:r>
            <a:r>
              <a:rPr lang="it-IT" sz="3000" dirty="0" err="1"/>
              <a:t>eta</a:t>
            </a:r>
            <a:r>
              <a:rPr lang="it-IT" sz="3000" dirty="0"/>
              <a:t>̀ repubblicana si ritiene equo concedere un’azione a difesa della situazione di chi abbia acquistato una </a:t>
            </a:r>
            <a:r>
              <a:rPr lang="it-IT" sz="3000" i="1" dirty="0"/>
              <a:t>res mancipi </a:t>
            </a:r>
            <a:r>
              <a:rPr lang="it-IT" sz="3000" dirty="0"/>
              <a:t>tramite </a:t>
            </a:r>
            <a:r>
              <a:rPr lang="it-IT" sz="3000" i="1" dirty="0" err="1"/>
              <a:t>traditio</a:t>
            </a:r>
            <a:r>
              <a:rPr lang="it-IT" sz="3000" i="1" dirty="0"/>
              <a:t> </a:t>
            </a:r>
            <a:r>
              <a:rPr lang="it-IT" sz="3000" dirty="0"/>
              <a:t>dal </a:t>
            </a:r>
            <a:r>
              <a:rPr lang="it-IT" sz="3000" i="1" dirty="0"/>
              <a:t>dominus. </a:t>
            </a:r>
          </a:p>
          <a:p>
            <a:pPr algn="just"/>
            <a:endParaRPr lang="it-IT" sz="3000" i="1" dirty="0"/>
          </a:p>
          <a:p>
            <a:pPr algn="just"/>
            <a:r>
              <a:rPr lang="it-IT" sz="3000" dirty="0"/>
              <a:t>Costui non è diventato proprietario civile </a:t>
            </a:r>
            <a:r>
              <a:rPr lang="it-IT" sz="3000" dirty="0" err="1"/>
              <a:t>perche</a:t>
            </a:r>
            <a:r>
              <a:rPr lang="it-IT" sz="3000" dirty="0"/>
              <a:t>́ non è stata adoperata la forma necessaria a trasferire il </a:t>
            </a:r>
            <a:r>
              <a:rPr lang="it-IT" sz="3000" i="1" dirty="0" err="1"/>
              <a:t>dominium</a:t>
            </a:r>
            <a:r>
              <a:rPr lang="it-IT" sz="3000" i="1" dirty="0"/>
              <a:t> </a:t>
            </a:r>
            <a:r>
              <a:rPr lang="it-IT" sz="3000" dirty="0"/>
              <a:t>di una </a:t>
            </a:r>
            <a:r>
              <a:rPr lang="it-IT" sz="3000" i="1" dirty="0"/>
              <a:t>res mancipi</a:t>
            </a:r>
            <a:r>
              <a:rPr lang="it-IT" sz="3000" dirty="0"/>
              <a:t>. È però diventato possessore </a:t>
            </a:r>
            <a:r>
              <a:rPr lang="it-IT" sz="3000" i="1" dirty="0"/>
              <a:t>ad </a:t>
            </a:r>
            <a:r>
              <a:rPr lang="it-IT" sz="3000" i="1" dirty="0" err="1"/>
              <a:t>usucapionem</a:t>
            </a:r>
            <a:r>
              <a:rPr lang="it-IT" sz="3000" dirty="0"/>
              <a:t>, </a:t>
            </a:r>
            <a:r>
              <a:rPr lang="it-IT" sz="3000" dirty="0" err="1"/>
              <a:t>perche</a:t>
            </a:r>
            <a:r>
              <a:rPr lang="it-IT" sz="3000" dirty="0"/>
              <a:t>́ ha tutti i requisiti: possiede una </a:t>
            </a:r>
            <a:r>
              <a:rPr lang="it-IT" sz="3000" i="1" dirty="0"/>
              <a:t>res </a:t>
            </a:r>
            <a:r>
              <a:rPr lang="it-IT" sz="3000" i="1" dirty="0" err="1"/>
              <a:t>habilis</a:t>
            </a:r>
            <a:r>
              <a:rPr lang="it-IT" sz="3000" i="1" dirty="0"/>
              <a:t> </a:t>
            </a:r>
            <a:r>
              <a:rPr lang="it-IT" sz="3000" dirty="0"/>
              <a:t>in buona fede e in base ad una </a:t>
            </a:r>
            <a:r>
              <a:rPr lang="it-IT" sz="3000" i="1" dirty="0" err="1"/>
              <a:t>iusta</a:t>
            </a:r>
            <a:r>
              <a:rPr lang="it-IT" sz="3000" i="1" dirty="0"/>
              <a:t> causa</a:t>
            </a:r>
            <a:r>
              <a:rPr lang="it-IT" sz="3000" dirty="0"/>
              <a:t>.</a:t>
            </a:r>
          </a:p>
          <a:p>
            <a:pPr marL="0" indent="0" algn="just">
              <a:buNone/>
            </a:pPr>
            <a:br>
              <a:rPr lang="it-IT" sz="2800" dirty="0"/>
            </a:br>
            <a:endParaRPr lang="it-IT" sz="2800" dirty="0"/>
          </a:p>
          <a:p>
            <a:endParaRPr lang="it-IT" dirty="0"/>
          </a:p>
        </p:txBody>
      </p:sp>
    </p:spTree>
    <p:extLst>
      <p:ext uri="{BB962C8B-B14F-4D97-AF65-F5344CB8AC3E}">
        <p14:creationId xmlns:p14="http://schemas.microsoft.com/office/powerpoint/2010/main" val="37969431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24079F-A0B4-514B-9012-23B8D194C9BF}"/>
              </a:ext>
            </a:extLst>
          </p:cNvPr>
          <p:cNvSpPr>
            <a:spLocks noGrp="1"/>
          </p:cNvSpPr>
          <p:nvPr>
            <p:ph type="title"/>
          </p:nvPr>
        </p:nvSpPr>
        <p:spPr/>
        <p:txBody>
          <a:bodyPr/>
          <a:lstStyle/>
          <a:p>
            <a:pPr algn="ctr"/>
            <a:r>
              <a:rPr lang="it-IT" i="1" dirty="0"/>
              <a:t>ACTIO PUBLICIANA</a:t>
            </a:r>
          </a:p>
        </p:txBody>
      </p:sp>
      <p:sp>
        <p:nvSpPr>
          <p:cNvPr id="3" name="Segnaposto contenuto 2">
            <a:extLst>
              <a:ext uri="{FF2B5EF4-FFF2-40B4-BE49-F238E27FC236}">
                <a16:creationId xmlns:a16="http://schemas.microsoft.com/office/drawing/2014/main" id="{9E1D6839-C35D-DA41-B624-8566EC7BE1E9}"/>
              </a:ext>
            </a:extLst>
          </p:cNvPr>
          <p:cNvSpPr>
            <a:spLocks noGrp="1"/>
          </p:cNvSpPr>
          <p:nvPr>
            <p:ph idx="1"/>
          </p:nvPr>
        </p:nvSpPr>
        <p:spPr>
          <a:xfrm>
            <a:off x="252248" y="2222287"/>
            <a:ext cx="11939752" cy="4304637"/>
          </a:xfrm>
        </p:spPr>
        <p:txBody>
          <a:bodyPr>
            <a:normAutofit fontScale="55000" lnSpcReduction="20000"/>
          </a:bodyPr>
          <a:lstStyle/>
          <a:p>
            <a:pPr algn="just"/>
            <a:endParaRPr lang="it-IT" sz="4500" dirty="0"/>
          </a:p>
          <a:p>
            <a:pPr algn="just"/>
            <a:r>
              <a:rPr lang="it-IT" sz="4500" dirty="0"/>
              <a:t>Introdotta nell’editto nel 67 a.C. </a:t>
            </a:r>
          </a:p>
          <a:p>
            <a:pPr algn="just"/>
            <a:endParaRPr lang="it-IT" sz="4500" dirty="0"/>
          </a:p>
          <a:p>
            <a:pPr algn="just"/>
            <a:r>
              <a:rPr lang="it-IT" sz="4500" dirty="0"/>
              <a:t>Può essere utilizzata se si perde il possesso prima del decorso del tempo necessario</a:t>
            </a:r>
          </a:p>
          <a:p>
            <a:pPr algn="just"/>
            <a:endParaRPr lang="it-IT" sz="4500" dirty="0"/>
          </a:p>
          <a:p>
            <a:pPr algn="just"/>
            <a:r>
              <a:rPr lang="it-IT" sz="4500" dirty="0"/>
              <a:t>è un'azione, pretoria, </a:t>
            </a:r>
            <a:r>
              <a:rPr lang="it-IT" sz="4500" i="1" dirty="0" err="1"/>
              <a:t>ficticia</a:t>
            </a:r>
            <a:r>
              <a:rPr lang="it-IT" sz="4500" i="1" dirty="0"/>
              <a:t>, </a:t>
            </a:r>
            <a:r>
              <a:rPr lang="it-IT" sz="4500" dirty="0"/>
              <a:t>con </a:t>
            </a:r>
            <a:r>
              <a:rPr lang="it-IT" sz="4500" i="1" dirty="0" err="1"/>
              <a:t>intentio</a:t>
            </a:r>
            <a:r>
              <a:rPr lang="it-IT" sz="4500" i="1" dirty="0"/>
              <a:t> in </a:t>
            </a:r>
            <a:r>
              <a:rPr lang="it-IT" sz="4500" i="1" dirty="0" err="1"/>
              <a:t>ius</a:t>
            </a:r>
            <a:r>
              <a:rPr lang="it-IT" sz="4500" i="1" dirty="0"/>
              <a:t> </a:t>
            </a:r>
            <a:r>
              <a:rPr lang="it-IT" sz="4500" i="1" dirty="0" err="1"/>
              <a:t>concepta</a:t>
            </a:r>
            <a:r>
              <a:rPr lang="it-IT" sz="4500" dirty="0"/>
              <a:t>, che prende a modello la </a:t>
            </a:r>
            <a:r>
              <a:rPr lang="it-IT" sz="4500" i="1" dirty="0"/>
              <a:t>rei </a:t>
            </a:r>
            <a:r>
              <a:rPr lang="it-IT" sz="4500" i="1" dirty="0" err="1"/>
              <a:t>vindicatio</a:t>
            </a:r>
            <a:r>
              <a:rPr lang="it-IT" sz="4500" i="1" dirty="0"/>
              <a:t> </a:t>
            </a:r>
            <a:r>
              <a:rPr lang="it-IT" sz="4500" dirty="0"/>
              <a:t>e vi aggiunge la </a:t>
            </a:r>
            <a:r>
              <a:rPr lang="it-IT" sz="4500" i="1" dirty="0" err="1"/>
              <a:t>fictio</a:t>
            </a:r>
            <a:r>
              <a:rPr lang="it-IT" sz="4500" i="1" dirty="0"/>
              <a:t> </a:t>
            </a:r>
            <a:r>
              <a:rPr lang="it-IT" sz="4500" dirty="0"/>
              <a:t>che sia </a:t>
            </a:r>
            <a:r>
              <a:rPr lang="it-IT" sz="4500" dirty="0" err="1"/>
              <a:t>gia</a:t>
            </a:r>
            <a:r>
              <a:rPr lang="it-IT" sz="4500" dirty="0"/>
              <a:t>̀ trascorso il tempo necessario per usucapire.</a:t>
            </a:r>
          </a:p>
          <a:p>
            <a:pPr marL="0" indent="0" algn="just">
              <a:buNone/>
            </a:pPr>
            <a:br>
              <a:rPr lang="it-IT" sz="2800" dirty="0"/>
            </a:br>
            <a:br>
              <a:rPr lang="it-IT" dirty="0"/>
            </a:br>
            <a:endParaRPr lang="it-IT" dirty="0"/>
          </a:p>
          <a:p>
            <a:endParaRPr lang="it-IT" dirty="0"/>
          </a:p>
        </p:txBody>
      </p:sp>
    </p:spTree>
    <p:extLst>
      <p:ext uri="{BB962C8B-B14F-4D97-AF65-F5344CB8AC3E}">
        <p14:creationId xmlns:p14="http://schemas.microsoft.com/office/powerpoint/2010/main" val="42946095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C02EE47-67B5-3E4E-8998-2E70A285D0DC}"/>
              </a:ext>
            </a:extLst>
          </p:cNvPr>
          <p:cNvSpPr>
            <a:spLocks noGrp="1"/>
          </p:cNvSpPr>
          <p:nvPr>
            <p:ph type="title"/>
          </p:nvPr>
        </p:nvSpPr>
        <p:spPr/>
        <p:txBody>
          <a:bodyPr/>
          <a:lstStyle/>
          <a:p>
            <a:pPr algn="ctr"/>
            <a:r>
              <a:rPr lang="it-IT" dirty="0"/>
              <a:t>I SINGOLI DIRITTI REALI</a:t>
            </a:r>
          </a:p>
        </p:txBody>
      </p:sp>
      <p:sp>
        <p:nvSpPr>
          <p:cNvPr id="3" name="Segnaposto contenuto 2">
            <a:extLst>
              <a:ext uri="{FF2B5EF4-FFF2-40B4-BE49-F238E27FC236}">
                <a16:creationId xmlns:a16="http://schemas.microsoft.com/office/drawing/2014/main" id="{3F318C0F-8143-6146-BCDC-D6A710D7ED13}"/>
              </a:ext>
            </a:extLst>
          </p:cNvPr>
          <p:cNvSpPr>
            <a:spLocks noGrp="1"/>
          </p:cNvSpPr>
          <p:nvPr>
            <p:ph idx="1"/>
          </p:nvPr>
        </p:nvSpPr>
        <p:spPr>
          <a:xfrm>
            <a:off x="210207" y="2086304"/>
            <a:ext cx="11981793" cy="4771696"/>
          </a:xfrm>
        </p:spPr>
        <p:txBody>
          <a:bodyPr>
            <a:normAutofit/>
          </a:bodyPr>
          <a:lstStyle/>
          <a:p>
            <a:r>
              <a:rPr lang="it-IT" sz="2800" b="1" dirty="0"/>
              <a:t>DIRITTO DI PROPRIETÀ </a:t>
            </a:r>
            <a:r>
              <a:rPr lang="it-IT" sz="2800" dirty="0"/>
              <a:t>(</a:t>
            </a:r>
            <a:r>
              <a:rPr lang="it-IT" sz="2800" i="1" dirty="0" err="1"/>
              <a:t>ius</a:t>
            </a:r>
            <a:r>
              <a:rPr lang="it-IT" sz="2800" i="1" dirty="0"/>
              <a:t> in re propria</a:t>
            </a:r>
            <a:r>
              <a:rPr lang="it-IT" sz="2800" dirty="0"/>
              <a:t>)</a:t>
            </a:r>
            <a:br>
              <a:rPr lang="it-IT" sz="2800" dirty="0"/>
            </a:br>
            <a:endParaRPr lang="it-IT" sz="2800" dirty="0"/>
          </a:p>
          <a:p>
            <a:pPr marL="0" indent="0">
              <a:buNone/>
            </a:pPr>
            <a:endParaRPr lang="it-IT" sz="2800" dirty="0"/>
          </a:p>
          <a:p>
            <a:r>
              <a:rPr lang="it-IT" sz="2800" b="1" dirty="0"/>
              <a:t>DIRITTI REALI LIMITATI </a:t>
            </a:r>
            <a:r>
              <a:rPr lang="it-IT" sz="2800" dirty="0"/>
              <a:t>(</a:t>
            </a:r>
            <a:r>
              <a:rPr lang="it-IT" sz="2800" i="1" dirty="0" err="1"/>
              <a:t>iura</a:t>
            </a:r>
            <a:r>
              <a:rPr lang="it-IT" sz="2800" i="1" dirty="0"/>
              <a:t> in re aliena</a:t>
            </a:r>
            <a:r>
              <a:rPr lang="it-IT" sz="2800" dirty="0"/>
              <a:t>) : il loro numero rimane limitato per non imporre troppi vincoli al diritto di </a:t>
            </a:r>
            <a:r>
              <a:rPr lang="it-IT" sz="2800" dirty="0" err="1"/>
              <a:t>proprieta</a:t>
            </a:r>
            <a:r>
              <a:rPr lang="it-IT" sz="2800" dirty="0"/>
              <a:t>̀ e non nuocere così alla libera circolazione dei beni. </a:t>
            </a:r>
          </a:p>
          <a:p>
            <a:endParaRPr lang="it-IT" sz="2400" dirty="0"/>
          </a:p>
          <a:p>
            <a:pPr marL="0" indent="0">
              <a:buNone/>
            </a:pPr>
            <a:endParaRPr lang="it-IT" dirty="0"/>
          </a:p>
        </p:txBody>
      </p:sp>
    </p:spTree>
    <p:extLst>
      <p:ext uri="{BB962C8B-B14F-4D97-AF65-F5344CB8AC3E}">
        <p14:creationId xmlns:p14="http://schemas.microsoft.com/office/powerpoint/2010/main" val="641231277"/>
      </p:ext>
    </p:extLst>
  </p:cSld>
  <p:clrMapOvr>
    <a:masterClrMapping/>
  </p:clrMapOvr>
  <p:transition spd="slow">
    <p:wip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A845C4-53B1-A140-98E5-185C3B373C5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696372A-7FEA-A044-AB58-023DE2960151}"/>
              </a:ext>
            </a:extLst>
          </p:cNvPr>
          <p:cNvSpPr>
            <a:spLocks noGrp="1"/>
          </p:cNvSpPr>
          <p:nvPr>
            <p:ph idx="1"/>
          </p:nvPr>
        </p:nvSpPr>
        <p:spPr/>
        <p:txBody>
          <a:bodyPr/>
          <a:lstStyle/>
          <a:p>
            <a:pPr algn="just"/>
            <a:r>
              <a:rPr lang="it-IT" sz="2800" dirty="0"/>
              <a:t>Questa azione in </a:t>
            </a:r>
            <a:r>
              <a:rPr lang="it-IT" sz="2800" dirty="0" err="1"/>
              <a:t>realta</a:t>
            </a:r>
            <a:r>
              <a:rPr lang="it-IT" sz="2800" dirty="0"/>
              <a:t>̀ tutela tutti i possessori </a:t>
            </a:r>
            <a:r>
              <a:rPr lang="it-IT" sz="2800" i="1" dirty="0"/>
              <a:t>ad </a:t>
            </a:r>
            <a:r>
              <a:rPr lang="it-IT" sz="2800" i="1" dirty="0" err="1"/>
              <a:t>usucapionem</a:t>
            </a:r>
            <a:r>
              <a:rPr lang="it-IT" sz="2800" i="1" dirty="0"/>
              <a:t> </a:t>
            </a:r>
            <a:r>
              <a:rPr lang="it-IT" sz="2800" dirty="0"/>
              <a:t>per il caso in cui perdano il possesso; in certe situazioni </a:t>
            </a:r>
            <a:r>
              <a:rPr lang="it-IT" sz="2800" dirty="0" err="1"/>
              <a:t>puo</a:t>
            </a:r>
            <a:r>
              <a:rPr lang="it-IT" sz="2800" dirty="0"/>
              <a:t>̀ essere troppo potente e potrebbe portare a sua volta a delle </a:t>
            </a:r>
            <a:r>
              <a:rPr lang="it-IT" sz="2800" dirty="0" err="1"/>
              <a:t>iniquita</a:t>
            </a:r>
            <a:r>
              <a:rPr lang="it-IT" sz="2800" dirty="0"/>
              <a:t>̀.</a:t>
            </a:r>
          </a:p>
          <a:p>
            <a:pPr marL="0" indent="0" algn="just">
              <a:buNone/>
            </a:pPr>
            <a:br>
              <a:rPr lang="it-IT" sz="2800" dirty="0"/>
            </a:br>
            <a:r>
              <a:rPr lang="it-IT" sz="2800" dirty="0"/>
              <a:t>Occorre dunque distinguere le due diverse ipotesi in cui si </a:t>
            </a:r>
            <a:r>
              <a:rPr lang="it-IT" sz="2800" dirty="0" err="1"/>
              <a:t>puo</a:t>
            </a:r>
            <a:r>
              <a:rPr lang="it-IT" sz="2800" dirty="0"/>
              <a:t>̀ usucapire: </a:t>
            </a:r>
          </a:p>
          <a:p>
            <a:endParaRPr lang="it-IT" dirty="0"/>
          </a:p>
        </p:txBody>
      </p:sp>
    </p:spTree>
    <p:extLst>
      <p:ext uri="{BB962C8B-B14F-4D97-AF65-F5344CB8AC3E}">
        <p14:creationId xmlns:p14="http://schemas.microsoft.com/office/powerpoint/2010/main" val="42943277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88311BA-C90A-8546-8B9B-F213BF1564E1}"/>
              </a:ext>
            </a:extLst>
          </p:cNvPr>
          <p:cNvSpPr>
            <a:spLocks noGrp="1"/>
          </p:cNvSpPr>
          <p:nvPr>
            <p:ph type="title"/>
          </p:nvPr>
        </p:nvSpPr>
        <p:spPr/>
        <p:txBody>
          <a:bodyPr/>
          <a:lstStyle/>
          <a:p>
            <a:pPr algn="ctr"/>
            <a:r>
              <a:rPr lang="it-IT" dirty="0"/>
              <a:t>1) ACQUISTO </a:t>
            </a:r>
            <a:r>
              <a:rPr lang="it-IT" i="1" dirty="0"/>
              <a:t>A NON DOMINO </a:t>
            </a:r>
            <a:endParaRPr lang="it-IT" dirty="0"/>
          </a:p>
        </p:txBody>
      </p:sp>
      <p:sp>
        <p:nvSpPr>
          <p:cNvPr id="3" name="Segnaposto contenuto 2">
            <a:extLst>
              <a:ext uri="{FF2B5EF4-FFF2-40B4-BE49-F238E27FC236}">
                <a16:creationId xmlns:a16="http://schemas.microsoft.com/office/drawing/2014/main" id="{B2A9BE3E-34E9-2C4E-88FE-3C1DB2B15C73}"/>
              </a:ext>
            </a:extLst>
          </p:cNvPr>
          <p:cNvSpPr>
            <a:spLocks noGrp="1"/>
          </p:cNvSpPr>
          <p:nvPr>
            <p:ph idx="1"/>
          </p:nvPr>
        </p:nvSpPr>
        <p:spPr/>
        <p:txBody>
          <a:bodyPr>
            <a:normAutofit lnSpcReduction="10000"/>
          </a:bodyPr>
          <a:lstStyle/>
          <a:p>
            <a:pPr marL="0" indent="0" algn="just">
              <a:buNone/>
            </a:pPr>
            <a:r>
              <a:rPr lang="it-IT" sz="3200" dirty="0"/>
              <a:t>Tizio aliena a Caio il cavallo di Sempronio </a:t>
            </a:r>
          </a:p>
          <a:p>
            <a:pPr marL="0" indent="0" algn="just">
              <a:buNone/>
            </a:pPr>
            <a:r>
              <a:rPr lang="it-IT" sz="3200" dirty="0"/>
              <a:t> </a:t>
            </a:r>
          </a:p>
          <a:p>
            <a:pPr marL="0" indent="0" algn="just">
              <a:buNone/>
            </a:pPr>
            <a:r>
              <a:rPr lang="it-IT" sz="3200" dirty="0"/>
              <a:t>T------&gt; C </a:t>
            </a:r>
          </a:p>
          <a:p>
            <a:pPr marL="0" indent="0" algn="just">
              <a:buNone/>
            </a:pPr>
            <a:r>
              <a:rPr lang="it-IT" sz="3200" dirty="0"/>
              <a:t>(</a:t>
            </a:r>
            <a:r>
              <a:rPr lang="it-IT" sz="3200" dirty="0" err="1"/>
              <a:t>S</a:t>
            </a:r>
            <a:r>
              <a:rPr lang="it-IT" sz="3200" dirty="0"/>
              <a:t> è il </a:t>
            </a:r>
            <a:r>
              <a:rPr lang="it-IT" sz="3200" i="1" dirty="0"/>
              <a:t>dominus</a:t>
            </a:r>
            <a:r>
              <a:rPr lang="it-IT" sz="3200" dirty="0"/>
              <a:t>)</a:t>
            </a:r>
          </a:p>
          <a:p>
            <a:pPr marL="0" indent="0" algn="just">
              <a:buNone/>
            </a:pPr>
            <a:br>
              <a:rPr lang="it-IT" sz="3200" dirty="0"/>
            </a:br>
            <a:endParaRPr lang="it-IT" sz="3200" dirty="0"/>
          </a:p>
          <a:p>
            <a:endParaRPr lang="it-IT" dirty="0"/>
          </a:p>
        </p:txBody>
      </p:sp>
    </p:spTree>
    <p:extLst>
      <p:ext uri="{BB962C8B-B14F-4D97-AF65-F5344CB8AC3E}">
        <p14:creationId xmlns:p14="http://schemas.microsoft.com/office/powerpoint/2010/main" val="15294853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AEFA8-D5EB-0E43-9F9B-6D2CD3E5A7F6}"/>
              </a:ext>
            </a:extLst>
          </p:cNvPr>
          <p:cNvSpPr>
            <a:spLocks noGrp="1"/>
          </p:cNvSpPr>
          <p:nvPr>
            <p:ph type="title"/>
          </p:nvPr>
        </p:nvSpPr>
        <p:spPr>
          <a:xfrm>
            <a:off x="810000" y="447188"/>
            <a:ext cx="10571998" cy="1265998"/>
          </a:xfrm>
        </p:spPr>
        <p:txBody>
          <a:bodyPr/>
          <a:lstStyle/>
          <a:p>
            <a:pPr algn="ctr"/>
            <a:r>
              <a:rPr lang="it-IT" dirty="0"/>
              <a:t>2) ACQUISTO DAL </a:t>
            </a:r>
            <a:r>
              <a:rPr lang="it-IT" i="1" dirty="0"/>
              <a:t>DOMINUS</a:t>
            </a:r>
            <a:r>
              <a:rPr lang="it-IT" dirty="0"/>
              <a:t>, </a:t>
            </a:r>
            <a:br>
              <a:rPr lang="it-IT" dirty="0"/>
            </a:br>
            <a:r>
              <a:rPr lang="it-IT" dirty="0"/>
              <a:t>MA SENZA LA FORMA IDONEA </a:t>
            </a:r>
          </a:p>
        </p:txBody>
      </p:sp>
      <p:sp>
        <p:nvSpPr>
          <p:cNvPr id="3" name="Segnaposto contenuto 2">
            <a:extLst>
              <a:ext uri="{FF2B5EF4-FFF2-40B4-BE49-F238E27FC236}">
                <a16:creationId xmlns:a16="http://schemas.microsoft.com/office/drawing/2014/main" id="{DDC0949A-25A7-1D46-ACEE-E5916ADF0069}"/>
              </a:ext>
            </a:extLst>
          </p:cNvPr>
          <p:cNvSpPr>
            <a:spLocks noGrp="1"/>
          </p:cNvSpPr>
          <p:nvPr>
            <p:ph idx="1"/>
          </p:nvPr>
        </p:nvSpPr>
        <p:spPr/>
        <p:txBody>
          <a:bodyPr/>
          <a:lstStyle/>
          <a:p>
            <a:pPr algn="just"/>
            <a:r>
              <a:rPr lang="it-IT" sz="2800" dirty="0"/>
              <a:t>Sempronio vende a Filano il proprio cavallo, </a:t>
            </a:r>
            <a:r>
              <a:rPr lang="it-IT" sz="2800" i="1" dirty="0"/>
              <a:t>res mancipi</a:t>
            </a:r>
            <a:r>
              <a:rPr lang="it-IT" sz="2800" dirty="0"/>
              <a:t>, ed esegue la compravendita con una </a:t>
            </a:r>
            <a:r>
              <a:rPr lang="it-IT" sz="2800" i="1" dirty="0" err="1"/>
              <a:t>traditio</a:t>
            </a:r>
            <a:r>
              <a:rPr lang="it-IT" sz="2800" dirty="0"/>
              <a:t>. </a:t>
            </a:r>
          </a:p>
          <a:p>
            <a:pPr algn="just"/>
            <a:endParaRPr lang="it-IT" sz="2800" dirty="0"/>
          </a:p>
          <a:p>
            <a:pPr algn="just"/>
            <a:r>
              <a:rPr lang="it-IT" sz="2800" dirty="0" err="1"/>
              <a:t>S</a:t>
            </a:r>
            <a:r>
              <a:rPr lang="it-IT" sz="2800" dirty="0"/>
              <a:t> -------&gt; </a:t>
            </a:r>
            <a:r>
              <a:rPr lang="it-IT" sz="2800" dirty="0" err="1"/>
              <a:t>F</a:t>
            </a:r>
            <a:r>
              <a:rPr lang="it-IT" sz="2800" dirty="0"/>
              <a:t> </a:t>
            </a:r>
          </a:p>
          <a:p>
            <a:endParaRPr lang="it-IT" dirty="0"/>
          </a:p>
        </p:txBody>
      </p:sp>
    </p:spTree>
    <p:extLst>
      <p:ext uri="{BB962C8B-B14F-4D97-AF65-F5344CB8AC3E}">
        <p14:creationId xmlns:p14="http://schemas.microsoft.com/office/powerpoint/2010/main" val="182911042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EFA74B-171E-D747-B66D-BFE3B5F06DB0}"/>
              </a:ext>
            </a:extLst>
          </p:cNvPr>
          <p:cNvSpPr>
            <a:spLocks noGrp="1"/>
          </p:cNvSpPr>
          <p:nvPr>
            <p:ph type="title"/>
          </p:nvPr>
        </p:nvSpPr>
        <p:spPr/>
        <p:txBody>
          <a:bodyPr/>
          <a:lstStyle/>
          <a:p>
            <a:pPr algn="ctr"/>
            <a:r>
              <a:rPr lang="it-IT" i="1" dirty="0" err="1"/>
              <a:t>exceptio</a:t>
            </a:r>
            <a:r>
              <a:rPr lang="it-IT" i="1" dirty="0"/>
              <a:t> </a:t>
            </a:r>
            <a:r>
              <a:rPr lang="it-IT" i="1" dirty="0" err="1"/>
              <a:t>iusti</a:t>
            </a:r>
            <a:r>
              <a:rPr lang="it-IT" i="1" dirty="0"/>
              <a:t> </a:t>
            </a:r>
            <a:r>
              <a:rPr lang="it-IT" i="1" dirty="0" err="1"/>
              <a:t>dominii</a:t>
            </a:r>
            <a:r>
              <a:rPr lang="it-IT" i="1" dirty="0"/>
              <a:t> </a:t>
            </a:r>
            <a:endParaRPr lang="it-IT" dirty="0"/>
          </a:p>
        </p:txBody>
      </p:sp>
      <p:sp>
        <p:nvSpPr>
          <p:cNvPr id="3" name="Segnaposto contenuto 2">
            <a:extLst>
              <a:ext uri="{FF2B5EF4-FFF2-40B4-BE49-F238E27FC236}">
                <a16:creationId xmlns:a16="http://schemas.microsoft.com/office/drawing/2014/main" id="{5E444195-E694-3240-BB89-95A96FE31D25}"/>
              </a:ext>
            </a:extLst>
          </p:cNvPr>
          <p:cNvSpPr>
            <a:spLocks noGrp="1"/>
          </p:cNvSpPr>
          <p:nvPr>
            <p:ph idx="1"/>
          </p:nvPr>
        </p:nvSpPr>
        <p:spPr>
          <a:xfrm>
            <a:off x="818712" y="2222287"/>
            <a:ext cx="10554574" cy="4430761"/>
          </a:xfrm>
        </p:spPr>
        <p:txBody>
          <a:bodyPr>
            <a:normAutofit/>
          </a:bodyPr>
          <a:lstStyle/>
          <a:p>
            <a:pPr marL="0" indent="0" algn="just">
              <a:buNone/>
            </a:pPr>
            <a:r>
              <a:rPr lang="it-IT" sz="2800" dirty="0"/>
              <a:t>Nel caso 1), il possessore che perda il possesso prima di avere usucapito </a:t>
            </a:r>
            <a:r>
              <a:rPr lang="it-IT" sz="2800" dirty="0" err="1"/>
              <a:t>puo</a:t>
            </a:r>
            <a:r>
              <a:rPr lang="it-IT" sz="2800" dirty="0"/>
              <a:t>̀ usare vittoriosamente l’</a:t>
            </a:r>
            <a:r>
              <a:rPr lang="it-IT" sz="2800" i="1" dirty="0" err="1"/>
              <a:t>actio</a:t>
            </a:r>
            <a:r>
              <a:rPr lang="it-IT" sz="2800" i="1" dirty="0"/>
              <a:t> </a:t>
            </a:r>
            <a:r>
              <a:rPr lang="it-IT" sz="2800" i="1" dirty="0" err="1"/>
              <a:t>Publiciana</a:t>
            </a:r>
            <a:r>
              <a:rPr lang="it-IT" sz="2800" i="1" dirty="0"/>
              <a:t> </a:t>
            </a:r>
            <a:r>
              <a:rPr lang="it-IT" sz="2800" dirty="0"/>
              <a:t>contro tutti -1, il </a:t>
            </a:r>
            <a:r>
              <a:rPr lang="it-IT" sz="2800" i="1" dirty="0"/>
              <a:t>dominus</a:t>
            </a:r>
            <a:r>
              <a:rPr lang="it-IT" sz="2800" dirty="0"/>
              <a:t>: </a:t>
            </a:r>
          </a:p>
          <a:p>
            <a:pPr marL="0" indent="0" algn="just">
              <a:buNone/>
            </a:pPr>
            <a:r>
              <a:rPr lang="it-IT" sz="2800" dirty="0"/>
              <a:t>se, per caso, ad essere convenuto con l’azione </a:t>
            </a:r>
            <a:r>
              <a:rPr lang="it-IT" sz="2800" dirty="0" err="1"/>
              <a:t>Publiciana</a:t>
            </a:r>
            <a:r>
              <a:rPr lang="it-IT" sz="2800" dirty="0"/>
              <a:t> </a:t>
            </a:r>
            <a:r>
              <a:rPr lang="it-IT" sz="2800" dirty="0" err="1"/>
              <a:t>sara</a:t>
            </a:r>
            <a:r>
              <a:rPr lang="it-IT" sz="2800" dirty="0"/>
              <a:t>̀ il proprietario civile questi </a:t>
            </a:r>
            <a:r>
              <a:rPr lang="it-IT" sz="2800" dirty="0" err="1"/>
              <a:t>potra</a:t>
            </a:r>
            <a:r>
              <a:rPr lang="it-IT" sz="2800" dirty="0"/>
              <a:t>̀ difendersi con l’</a:t>
            </a:r>
            <a:r>
              <a:rPr lang="it-IT" sz="2800" i="1" dirty="0" err="1"/>
              <a:t>exceptio</a:t>
            </a:r>
            <a:r>
              <a:rPr lang="it-IT" sz="2800" i="1" dirty="0"/>
              <a:t> </a:t>
            </a:r>
            <a:r>
              <a:rPr lang="it-IT" sz="2800" i="1" dirty="0" err="1"/>
              <a:t>iusti</a:t>
            </a:r>
            <a:r>
              <a:rPr lang="it-IT" sz="2800" i="1" dirty="0"/>
              <a:t> </a:t>
            </a:r>
            <a:r>
              <a:rPr lang="it-IT" sz="2800" i="1" dirty="0" err="1"/>
              <a:t>dominii</a:t>
            </a:r>
            <a:r>
              <a:rPr lang="it-IT" sz="2800" i="1" dirty="0"/>
              <a:t> </a:t>
            </a:r>
            <a:r>
              <a:rPr lang="it-IT" sz="2800" dirty="0"/>
              <a:t>(eccezione di giusta </a:t>
            </a:r>
            <a:r>
              <a:rPr lang="it-IT" sz="2800" dirty="0" err="1"/>
              <a:t>proprieta</a:t>
            </a:r>
            <a:r>
              <a:rPr lang="it-IT" sz="2800" dirty="0"/>
              <a:t>̀) e, se </a:t>
            </a:r>
            <a:r>
              <a:rPr lang="it-IT" sz="2800" dirty="0" err="1"/>
              <a:t>provera</a:t>
            </a:r>
            <a:r>
              <a:rPr lang="it-IT" sz="2800" dirty="0"/>
              <a:t>̀ di essere proprietario, </a:t>
            </a:r>
            <a:r>
              <a:rPr lang="it-IT" sz="2800" dirty="0" err="1"/>
              <a:t>sara</a:t>
            </a:r>
            <a:r>
              <a:rPr lang="it-IT" sz="2800" dirty="0"/>
              <a:t>̀ assolto e </a:t>
            </a:r>
            <a:r>
              <a:rPr lang="it-IT" sz="2800" dirty="0" err="1"/>
              <a:t>conservera</a:t>
            </a:r>
            <a:r>
              <a:rPr lang="it-IT" sz="2800" dirty="0"/>
              <a:t>̀ la cosa. </a:t>
            </a:r>
          </a:p>
          <a:p>
            <a:endParaRPr lang="it-IT" dirty="0"/>
          </a:p>
        </p:txBody>
      </p:sp>
    </p:spTree>
    <p:extLst>
      <p:ext uri="{BB962C8B-B14F-4D97-AF65-F5344CB8AC3E}">
        <p14:creationId xmlns:p14="http://schemas.microsoft.com/office/powerpoint/2010/main" val="2980875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373F6E-6E83-9A4E-BE13-BD77CBB21892}"/>
              </a:ext>
            </a:extLst>
          </p:cNvPr>
          <p:cNvSpPr>
            <a:spLocks noGrp="1"/>
          </p:cNvSpPr>
          <p:nvPr>
            <p:ph type="title"/>
          </p:nvPr>
        </p:nvSpPr>
        <p:spPr/>
        <p:txBody>
          <a:bodyPr/>
          <a:lstStyle/>
          <a:p>
            <a:pPr algn="ctr"/>
            <a:r>
              <a:rPr lang="it-IT" i="1" dirty="0" err="1"/>
              <a:t>replicatio</a:t>
            </a:r>
            <a:r>
              <a:rPr lang="it-IT" i="1" dirty="0"/>
              <a:t> rei </a:t>
            </a:r>
            <a:r>
              <a:rPr lang="it-IT" i="1" dirty="0" err="1"/>
              <a:t>venditae</a:t>
            </a:r>
            <a:r>
              <a:rPr lang="it-IT" i="1" dirty="0"/>
              <a:t> et </a:t>
            </a:r>
            <a:r>
              <a:rPr lang="it-IT" i="1" dirty="0" err="1"/>
              <a:t>traditae</a:t>
            </a:r>
            <a:endParaRPr lang="it-IT" dirty="0"/>
          </a:p>
        </p:txBody>
      </p:sp>
      <p:sp>
        <p:nvSpPr>
          <p:cNvPr id="3" name="Segnaposto contenuto 2">
            <a:extLst>
              <a:ext uri="{FF2B5EF4-FFF2-40B4-BE49-F238E27FC236}">
                <a16:creationId xmlns:a16="http://schemas.microsoft.com/office/drawing/2014/main" id="{E9F6772A-73C4-7642-9009-03E51DF4F0F3}"/>
              </a:ext>
            </a:extLst>
          </p:cNvPr>
          <p:cNvSpPr>
            <a:spLocks noGrp="1"/>
          </p:cNvSpPr>
          <p:nvPr>
            <p:ph idx="1"/>
          </p:nvPr>
        </p:nvSpPr>
        <p:spPr>
          <a:xfrm>
            <a:off x="818712" y="2222287"/>
            <a:ext cx="10554574" cy="4514844"/>
          </a:xfrm>
        </p:spPr>
        <p:txBody>
          <a:bodyPr/>
          <a:lstStyle/>
          <a:p>
            <a:pPr algn="just"/>
            <a:r>
              <a:rPr lang="it-IT" sz="2800" dirty="0"/>
              <a:t>Nel caso 2), invece, il possessore che perda il possesso prima di avere usucapito </a:t>
            </a:r>
            <a:r>
              <a:rPr lang="it-IT" sz="2800" dirty="0" err="1"/>
              <a:t>puo</a:t>
            </a:r>
            <a:r>
              <a:rPr lang="it-IT" sz="2800" dirty="0"/>
              <a:t>̀ usare vittoriosamente l’</a:t>
            </a:r>
            <a:r>
              <a:rPr lang="it-IT" sz="2800" i="1" dirty="0" err="1"/>
              <a:t>actio</a:t>
            </a:r>
            <a:r>
              <a:rPr lang="it-IT" sz="2800" i="1" dirty="0"/>
              <a:t> </a:t>
            </a:r>
            <a:r>
              <a:rPr lang="it-IT" sz="2800" i="1" dirty="0" err="1"/>
              <a:t>Publiciana</a:t>
            </a:r>
            <a:r>
              <a:rPr lang="it-IT" sz="2800" i="1" dirty="0"/>
              <a:t> </a:t>
            </a:r>
            <a:r>
              <a:rPr lang="it-IT" sz="2800" dirty="0"/>
              <a:t>contro tutti i terzi, senza esclusioni, </a:t>
            </a:r>
          </a:p>
          <a:p>
            <a:pPr algn="just"/>
            <a:r>
              <a:rPr lang="it-IT" sz="2800" dirty="0"/>
              <a:t>All’eventuale </a:t>
            </a:r>
            <a:r>
              <a:rPr lang="it-IT" sz="2800" i="1" dirty="0" err="1"/>
              <a:t>exceptio</a:t>
            </a:r>
            <a:r>
              <a:rPr lang="it-IT" sz="2800" i="1" dirty="0"/>
              <a:t> </a:t>
            </a:r>
            <a:r>
              <a:rPr lang="it-IT" sz="2800" i="1" dirty="0" err="1"/>
              <a:t>iusti</a:t>
            </a:r>
            <a:r>
              <a:rPr lang="it-IT" sz="2800" i="1" dirty="0"/>
              <a:t> </a:t>
            </a:r>
            <a:r>
              <a:rPr lang="it-IT" sz="2800" i="1" dirty="0" err="1"/>
              <a:t>dominii</a:t>
            </a:r>
            <a:r>
              <a:rPr lang="it-IT" sz="2800" i="1" dirty="0"/>
              <a:t> </a:t>
            </a:r>
            <a:r>
              <a:rPr lang="it-IT" sz="2800" dirty="0"/>
              <a:t>del proprietario civile </a:t>
            </a:r>
            <a:r>
              <a:rPr lang="it-IT" sz="2800" dirty="0" err="1"/>
              <a:t>puo</a:t>
            </a:r>
            <a:r>
              <a:rPr lang="it-IT" sz="2800" dirty="0"/>
              <a:t>̀ opporre la </a:t>
            </a:r>
            <a:r>
              <a:rPr lang="it-IT" sz="2800" b="1" i="1" dirty="0" err="1"/>
              <a:t>replicatio</a:t>
            </a:r>
            <a:r>
              <a:rPr lang="it-IT" sz="2800" b="1" i="1" dirty="0"/>
              <a:t> rei </a:t>
            </a:r>
            <a:r>
              <a:rPr lang="it-IT" sz="2800" b="1" i="1" dirty="0" err="1"/>
              <a:t>venditae</a:t>
            </a:r>
            <a:r>
              <a:rPr lang="it-IT" sz="2800" b="1" i="1" dirty="0"/>
              <a:t> et </a:t>
            </a:r>
            <a:r>
              <a:rPr lang="it-IT" sz="2800" b="1" i="1" dirty="0" err="1"/>
              <a:t>traditae</a:t>
            </a:r>
            <a:r>
              <a:rPr lang="it-IT" sz="2800" b="1" i="1" dirty="0"/>
              <a:t> </a:t>
            </a:r>
            <a:r>
              <a:rPr lang="it-IT" sz="2800" dirty="0"/>
              <a:t>(replicazione di cosa venduta e consegnata) o la </a:t>
            </a:r>
            <a:r>
              <a:rPr lang="it-IT" sz="2800" b="1" i="1" dirty="0" err="1"/>
              <a:t>replicatio</a:t>
            </a:r>
            <a:r>
              <a:rPr lang="it-IT" sz="2800" b="1" i="1" dirty="0"/>
              <a:t> doli </a:t>
            </a:r>
            <a:r>
              <a:rPr lang="it-IT" sz="2800" b="1" i="1" dirty="0" err="1"/>
              <a:t>generalis</a:t>
            </a:r>
            <a:r>
              <a:rPr lang="it-IT" sz="2800" b="1" i="1" dirty="0"/>
              <a:t> </a:t>
            </a:r>
            <a:r>
              <a:rPr lang="it-IT" sz="2800" dirty="0"/>
              <a:t>(se la consegna della cosa era avvenuta per una causa diversa dalla compravendita). </a:t>
            </a:r>
          </a:p>
          <a:p>
            <a:endParaRPr lang="it-IT" dirty="0"/>
          </a:p>
        </p:txBody>
      </p:sp>
    </p:spTree>
    <p:extLst>
      <p:ext uri="{BB962C8B-B14F-4D97-AF65-F5344CB8AC3E}">
        <p14:creationId xmlns:p14="http://schemas.microsoft.com/office/powerpoint/2010/main" val="88409455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0AA1A3-3CD9-7149-BFF2-51AB42497D7A}"/>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2A77FB5-A98A-F941-A7F2-83E4187C0A8D}"/>
              </a:ext>
            </a:extLst>
          </p:cNvPr>
          <p:cNvSpPr>
            <a:spLocks noGrp="1"/>
          </p:cNvSpPr>
          <p:nvPr>
            <p:ph idx="1"/>
          </p:nvPr>
        </p:nvSpPr>
        <p:spPr>
          <a:xfrm>
            <a:off x="818712" y="2222287"/>
            <a:ext cx="10554574" cy="4325658"/>
          </a:xfrm>
        </p:spPr>
        <p:txBody>
          <a:bodyPr>
            <a:normAutofit/>
          </a:bodyPr>
          <a:lstStyle/>
          <a:p>
            <a:pPr algn="just"/>
            <a:r>
              <a:rPr lang="it-IT" sz="2800" dirty="0"/>
              <a:t>Solo nel caso 2) si ha una tutela reale assoluta e si </a:t>
            </a:r>
            <a:r>
              <a:rPr lang="it-IT" sz="2800" dirty="0" err="1"/>
              <a:t>puo</a:t>
            </a:r>
            <a:r>
              <a:rPr lang="it-IT" sz="2800" dirty="0"/>
              <a:t>̀ parlare di </a:t>
            </a:r>
            <a:r>
              <a:rPr lang="it-IT" sz="2800" dirty="0" err="1"/>
              <a:t>proprieta</a:t>
            </a:r>
            <a:r>
              <a:rPr lang="it-IT" sz="2800" dirty="0"/>
              <a:t>̀ pretoria, che prevale anche su quella civile.</a:t>
            </a:r>
          </a:p>
          <a:p>
            <a:pPr algn="just"/>
            <a:r>
              <a:rPr lang="it-IT" sz="2800" dirty="0"/>
              <a:t>Si tratta di situazione necessariamente transeunte, destinata a trasformarsi in </a:t>
            </a:r>
            <a:r>
              <a:rPr lang="it-IT" sz="2800" dirty="0" err="1"/>
              <a:t>proprieta</a:t>
            </a:r>
            <a:r>
              <a:rPr lang="it-IT" sz="2800" dirty="0"/>
              <a:t>̀ civile in tempi brevi per mezzo dell'usucapione.  Durante quel periodo si parla di </a:t>
            </a:r>
            <a:r>
              <a:rPr lang="it-IT" sz="2800" i="1" dirty="0"/>
              <a:t>duplex </a:t>
            </a:r>
            <a:r>
              <a:rPr lang="it-IT" sz="2800" i="1" dirty="0" err="1"/>
              <a:t>dominium</a:t>
            </a:r>
            <a:r>
              <a:rPr lang="it-IT" sz="2800" i="1" dirty="0"/>
              <a:t>.</a:t>
            </a:r>
            <a:endParaRPr lang="it-IT" sz="2800" dirty="0"/>
          </a:p>
          <a:p>
            <a:endParaRPr lang="it-IT" dirty="0"/>
          </a:p>
        </p:txBody>
      </p:sp>
    </p:spTree>
    <p:extLst>
      <p:ext uri="{BB962C8B-B14F-4D97-AF65-F5344CB8AC3E}">
        <p14:creationId xmlns:p14="http://schemas.microsoft.com/office/powerpoint/2010/main" val="9616227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E313C9-B965-3643-8C4E-9C50CBED0A7A}"/>
              </a:ext>
            </a:extLst>
          </p:cNvPr>
          <p:cNvSpPr>
            <a:spLocks noGrp="1"/>
          </p:cNvSpPr>
          <p:nvPr>
            <p:ph type="title"/>
          </p:nvPr>
        </p:nvSpPr>
        <p:spPr/>
        <p:txBody>
          <a:bodyPr/>
          <a:lstStyle/>
          <a:p>
            <a:pPr algn="ctr"/>
            <a:r>
              <a:rPr lang="it-IT" dirty="0"/>
              <a:t>SERVITÙ PREDIALI </a:t>
            </a:r>
          </a:p>
        </p:txBody>
      </p:sp>
      <p:sp>
        <p:nvSpPr>
          <p:cNvPr id="3" name="Segnaposto contenuto 2">
            <a:extLst>
              <a:ext uri="{FF2B5EF4-FFF2-40B4-BE49-F238E27FC236}">
                <a16:creationId xmlns:a16="http://schemas.microsoft.com/office/drawing/2014/main" id="{74D3228D-400C-C048-B115-0CE0BFB0F4ED}"/>
              </a:ext>
            </a:extLst>
          </p:cNvPr>
          <p:cNvSpPr>
            <a:spLocks noGrp="1"/>
          </p:cNvSpPr>
          <p:nvPr>
            <p:ph idx="1"/>
          </p:nvPr>
        </p:nvSpPr>
        <p:spPr/>
        <p:txBody>
          <a:bodyPr/>
          <a:lstStyle/>
          <a:p>
            <a:pPr algn="just"/>
            <a:r>
              <a:rPr lang="it-IT" sz="2800" dirty="0"/>
              <a:t>Diritto del proprietario di un fondo (detto DOMINANTE) di esigere un dato comportamento, esclusivamente di omissione o di tolleranza, da parte dal proprietario di un fondo vicino (detto SERVENTE) </a:t>
            </a:r>
          </a:p>
          <a:p>
            <a:endParaRPr lang="it-IT" dirty="0"/>
          </a:p>
        </p:txBody>
      </p:sp>
    </p:spTree>
    <p:extLst>
      <p:ext uri="{BB962C8B-B14F-4D97-AF65-F5344CB8AC3E}">
        <p14:creationId xmlns:p14="http://schemas.microsoft.com/office/powerpoint/2010/main" val="3206506786"/>
      </p:ext>
    </p:extLst>
  </p:cSld>
  <p:clrMapOvr>
    <a:masterClrMapping/>
  </p:clrMapOvr>
  <p:transition spd="slow">
    <p:randomBar dir="ver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1E0EEB-DB46-3E4E-B08C-DED2BF241279}"/>
              </a:ext>
            </a:extLst>
          </p:cNvPr>
          <p:cNvSpPr>
            <a:spLocks noGrp="1"/>
          </p:cNvSpPr>
          <p:nvPr>
            <p:ph type="title"/>
          </p:nvPr>
        </p:nvSpPr>
        <p:spPr/>
        <p:txBody>
          <a:bodyPr/>
          <a:lstStyle/>
          <a:p>
            <a:pPr algn="ctr"/>
            <a:r>
              <a:rPr lang="it-IT" i="1" dirty="0"/>
              <a:t>Res </a:t>
            </a:r>
            <a:r>
              <a:rPr lang="it-IT" i="1" dirty="0" err="1"/>
              <a:t>corporalis</a:t>
            </a:r>
            <a:endParaRPr lang="it-IT" i="1" dirty="0"/>
          </a:p>
        </p:txBody>
      </p:sp>
      <p:sp>
        <p:nvSpPr>
          <p:cNvPr id="3" name="Segnaposto contenuto 2">
            <a:extLst>
              <a:ext uri="{FF2B5EF4-FFF2-40B4-BE49-F238E27FC236}">
                <a16:creationId xmlns:a16="http://schemas.microsoft.com/office/drawing/2014/main" id="{44DB5AE8-6138-9649-B974-FE4A6436F438}"/>
              </a:ext>
            </a:extLst>
          </p:cNvPr>
          <p:cNvSpPr>
            <a:spLocks noGrp="1"/>
          </p:cNvSpPr>
          <p:nvPr>
            <p:ph idx="1"/>
          </p:nvPr>
        </p:nvSpPr>
        <p:spPr>
          <a:xfrm>
            <a:off x="818712" y="2222286"/>
            <a:ext cx="10994916" cy="4798623"/>
          </a:xfrm>
        </p:spPr>
        <p:txBody>
          <a:bodyPr>
            <a:normAutofit/>
          </a:bodyPr>
          <a:lstStyle/>
          <a:p>
            <a:r>
              <a:rPr lang="it-IT" sz="2800" dirty="0"/>
              <a:t>Le </a:t>
            </a:r>
            <a:r>
              <a:rPr lang="it-IT" sz="2800" dirty="0" err="1"/>
              <a:t>piu</a:t>
            </a:r>
            <a:r>
              <a:rPr lang="it-IT" sz="2800" dirty="0"/>
              <a:t>̀ antiche </a:t>
            </a:r>
            <a:r>
              <a:rPr lang="it-IT" sz="2800" dirty="0" err="1"/>
              <a:t>servitu</a:t>
            </a:r>
            <a:r>
              <a:rPr lang="it-IT" sz="2800" dirty="0"/>
              <a:t>̀, sorte intorno al IV sec. a.C., sono considerate cose corporali, </a:t>
            </a:r>
            <a:r>
              <a:rPr lang="it-IT" sz="2800" i="1" dirty="0"/>
              <a:t>res mancipi</a:t>
            </a:r>
            <a:r>
              <a:rPr lang="it-IT" sz="2800" dirty="0"/>
              <a:t>, quindi oggetto di di </a:t>
            </a:r>
            <a:r>
              <a:rPr lang="it-IT" sz="2800" i="1" dirty="0" err="1"/>
              <a:t>mancipatio</a:t>
            </a:r>
            <a:r>
              <a:rPr lang="it-IT" sz="2800" i="1" dirty="0"/>
              <a:t> </a:t>
            </a:r>
            <a:r>
              <a:rPr lang="it-IT" sz="2800" dirty="0"/>
              <a:t>e di possesso- usucapione. Sono solo quattro:</a:t>
            </a:r>
          </a:p>
          <a:p>
            <a:r>
              <a:rPr lang="it-IT" sz="2800" i="1" dirty="0"/>
              <a:t>iter</a:t>
            </a:r>
            <a:r>
              <a:rPr lang="it-IT" sz="2800" dirty="0"/>
              <a:t>: passaggio a piedi </a:t>
            </a:r>
          </a:p>
          <a:p>
            <a:r>
              <a:rPr lang="it-IT" sz="2800" i="1" dirty="0" err="1"/>
              <a:t>actus</a:t>
            </a:r>
            <a:r>
              <a:rPr lang="it-IT" sz="2800" dirty="0"/>
              <a:t>: passaggio con animali e carri </a:t>
            </a:r>
          </a:p>
          <a:p>
            <a:r>
              <a:rPr lang="it-IT" sz="2800" i="1" dirty="0"/>
              <a:t>via</a:t>
            </a:r>
            <a:r>
              <a:rPr lang="it-IT" sz="2800" dirty="0"/>
              <a:t>: comprende sia </a:t>
            </a:r>
            <a:r>
              <a:rPr lang="it-IT" sz="2800" i="1" dirty="0"/>
              <a:t>iter </a:t>
            </a:r>
            <a:r>
              <a:rPr lang="it-IT" sz="2800" dirty="0"/>
              <a:t>che </a:t>
            </a:r>
            <a:r>
              <a:rPr lang="it-IT" sz="2800" i="1" dirty="0" err="1"/>
              <a:t>actus</a:t>
            </a:r>
            <a:r>
              <a:rPr lang="it-IT" sz="2800" i="1" dirty="0"/>
              <a:t> </a:t>
            </a:r>
          </a:p>
          <a:p>
            <a:r>
              <a:rPr lang="it-IT" sz="2800" i="1" dirty="0" err="1"/>
              <a:t>aquaeductus</a:t>
            </a:r>
            <a:r>
              <a:rPr lang="it-IT" sz="2800" dirty="0"/>
              <a:t>: passaggio dell'acqua </a:t>
            </a:r>
          </a:p>
          <a:p>
            <a:endParaRPr lang="it-IT" dirty="0"/>
          </a:p>
        </p:txBody>
      </p:sp>
    </p:spTree>
    <p:extLst>
      <p:ext uri="{BB962C8B-B14F-4D97-AF65-F5344CB8AC3E}">
        <p14:creationId xmlns:p14="http://schemas.microsoft.com/office/powerpoint/2010/main" val="2699044204"/>
      </p:ext>
    </p:extLst>
  </p:cSld>
  <p:clrMapOvr>
    <a:masterClrMapping/>
  </p:clrMapOvr>
  <p:transition spd="slow">
    <p:wheel spokes="1"/>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F0DF0C-DB7A-A340-ACB4-68701642359C}"/>
              </a:ext>
            </a:extLst>
          </p:cNvPr>
          <p:cNvSpPr>
            <a:spLocks noGrp="1"/>
          </p:cNvSpPr>
          <p:nvPr>
            <p:ph type="title"/>
          </p:nvPr>
        </p:nvSpPr>
        <p:spPr/>
        <p:txBody>
          <a:bodyPr/>
          <a:lstStyle/>
          <a:p>
            <a:pPr algn="ctr"/>
            <a:r>
              <a:rPr lang="it-IT" i="1" dirty="0"/>
              <a:t>Res </a:t>
            </a:r>
            <a:r>
              <a:rPr lang="it-IT" i="1" dirty="0" err="1"/>
              <a:t>incorporalis</a:t>
            </a:r>
            <a:endParaRPr lang="it-IT" dirty="0"/>
          </a:p>
        </p:txBody>
      </p:sp>
      <p:sp>
        <p:nvSpPr>
          <p:cNvPr id="3" name="Segnaposto contenuto 2">
            <a:extLst>
              <a:ext uri="{FF2B5EF4-FFF2-40B4-BE49-F238E27FC236}">
                <a16:creationId xmlns:a16="http://schemas.microsoft.com/office/drawing/2014/main" id="{151FC4BB-A548-7D4F-B9A5-514B318F94D9}"/>
              </a:ext>
            </a:extLst>
          </p:cNvPr>
          <p:cNvSpPr>
            <a:spLocks noGrp="1"/>
          </p:cNvSpPr>
          <p:nvPr>
            <p:ph idx="1"/>
          </p:nvPr>
        </p:nvSpPr>
        <p:spPr>
          <a:xfrm>
            <a:off x="818712" y="2222287"/>
            <a:ext cx="10554574" cy="4635713"/>
          </a:xfrm>
        </p:spPr>
        <p:txBody>
          <a:bodyPr/>
          <a:lstStyle/>
          <a:p>
            <a:pPr algn="just"/>
            <a:r>
              <a:rPr lang="it-IT" sz="2800" dirty="0"/>
              <a:t>In seguito, col riconoscimento di altri servizi tra fondi, difficilmente concepibili come </a:t>
            </a:r>
            <a:r>
              <a:rPr lang="it-IT" sz="2800" dirty="0" err="1"/>
              <a:t>entita</a:t>
            </a:r>
            <a:r>
              <a:rPr lang="it-IT" sz="2800" dirty="0"/>
              <a:t>̀ materiali (</a:t>
            </a:r>
            <a:r>
              <a:rPr lang="it-IT" sz="2800" i="1" dirty="0" err="1"/>
              <a:t>servitus</a:t>
            </a:r>
            <a:r>
              <a:rPr lang="it-IT" sz="2800" i="1" dirty="0"/>
              <a:t> </a:t>
            </a:r>
            <a:r>
              <a:rPr lang="it-IT" sz="2800" i="1" dirty="0" err="1"/>
              <a:t>altius</a:t>
            </a:r>
            <a:r>
              <a:rPr lang="it-IT" sz="2800" i="1" dirty="0"/>
              <a:t> non </a:t>
            </a:r>
            <a:r>
              <a:rPr lang="it-IT" sz="2800" i="1" dirty="0" err="1"/>
              <a:t>tollendi</a:t>
            </a:r>
            <a:r>
              <a:rPr lang="it-IT" sz="2800" dirty="0"/>
              <a:t>, </a:t>
            </a:r>
            <a:r>
              <a:rPr lang="it-IT" sz="2800" i="1" dirty="0" err="1"/>
              <a:t>servitus</a:t>
            </a:r>
            <a:r>
              <a:rPr lang="it-IT" sz="2800" i="1" dirty="0"/>
              <a:t> </a:t>
            </a:r>
            <a:r>
              <a:rPr lang="it-IT" sz="2800" i="1" dirty="0" err="1"/>
              <a:t>aquae</a:t>
            </a:r>
            <a:r>
              <a:rPr lang="it-IT" sz="2800" i="1" dirty="0"/>
              <a:t> </a:t>
            </a:r>
            <a:r>
              <a:rPr lang="it-IT" sz="2800" i="1" dirty="0" err="1"/>
              <a:t>haustus</a:t>
            </a:r>
            <a:r>
              <a:rPr lang="it-IT" sz="2800" dirty="0"/>
              <a:t>), e con l'affinarsi del pensiero giuridico viene elaborato il concetto di diritto (</a:t>
            </a:r>
            <a:r>
              <a:rPr lang="it-IT" sz="2800" i="1" dirty="0"/>
              <a:t>res </a:t>
            </a:r>
            <a:r>
              <a:rPr lang="it-IT" sz="2800" i="1" dirty="0" err="1"/>
              <a:t>incorporalis</a:t>
            </a:r>
            <a:r>
              <a:rPr lang="it-IT" sz="2800" dirty="0"/>
              <a:t>) sulla cosa altrui. </a:t>
            </a:r>
          </a:p>
          <a:p>
            <a:pPr algn="just"/>
            <a:r>
              <a:rPr lang="it-IT" sz="2800" dirty="0"/>
              <a:t>La </a:t>
            </a:r>
            <a:r>
              <a:rPr lang="it-IT" sz="2800" i="1" dirty="0" err="1"/>
              <a:t>lex</a:t>
            </a:r>
            <a:r>
              <a:rPr lang="it-IT" sz="2800" i="1" dirty="0"/>
              <a:t> </a:t>
            </a:r>
            <a:r>
              <a:rPr lang="it-IT" sz="2800" i="1" dirty="0" err="1"/>
              <a:t>Scribonia</a:t>
            </a:r>
            <a:r>
              <a:rPr lang="it-IT" sz="2800" dirty="0"/>
              <a:t>, della prima metà del I sec. a.C., vieta l'usucapione delle </a:t>
            </a:r>
            <a:r>
              <a:rPr lang="it-IT" sz="2800" dirty="0" err="1"/>
              <a:t>servitu</a:t>
            </a:r>
            <a:r>
              <a:rPr lang="it-IT" sz="2800" dirty="0"/>
              <a:t>̀. </a:t>
            </a:r>
          </a:p>
          <a:p>
            <a:pPr algn="just"/>
            <a:endParaRPr lang="it-IT" sz="2800" dirty="0"/>
          </a:p>
          <a:p>
            <a:endParaRPr lang="it-IT" dirty="0"/>
          </a:p>
        </p:txBody>
      </p:sp>
    </p:spTree>
    <p:extLst>
      <p:ext uri="{BB962C8B-B14F-4D97-AF65-F5344CB8AC3E}">
        <p14:creationId xmlns:p14="http://schemas.microsoft.com/office/powerpoint/2010/main" val="2447452000"/>
      </p:ext>
    </p:extLst>
  </p:cSld>
  <p:clrMapOvr>
    <a:masterClrMapping/>
  </p:clrMapOvr>
  <p:transition spd="slow">
    <p:wheel spokes="1"/>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50C6DE6-DC2B-784A-B08A-35B8578F8F3D}"/>
              </a:ext>
            </a:extLst>
          </p:cNvPr>
          <p:cNvSpPr>
            <a:spLocks noGrp="1"/>
          </p:cNvSpPr>
          <p:nvPr>
            <p:ph type="title"/>
          </p:nvPr>
        </p:nvSpPr>
        <p:spPr/>
        <p:txBody>
          <a:bodyPr/>
          <a:lstStyle/>
          <a:p>
            <a:pPr algn="ctr"/>
            <a:r>
              <a:rPr lang="it-IT" dirty="0"/>
              <a:t>PRINCIPI GENERALI</a:t>
            </a:r>
          </a:p>
        </p:txBody>
      </p:sp>
      <p:sp>
        <p:nvSpPr>
          <p:cNvPr id="3" name="Segnaposto contenuto 2">
            <a:extLst>
              <a:ext uri="{FF2B5EF4-FFF2-40B4-BE49-F238E27FC236}">
                <a16:creationId xmlns:a16="http://schemas.microsoft.com/office/drawing/2014/main" id="{DE70968E-4627-154F-AC8D-6E170109AF7C}"/>
              </a:ext>
            </a:extLst>
          </p:cNvPr>
          <p:cNvSpPr>
            <a:spLocks noGrp="1"/>
          </p:cNvSpPr>
          <p:nvPr>
            <p:ph idx="1"/>
          </p:nvPr>
        </p:nvSpPr>
        <p:spPr>
          <a:xfrm>
            <a:off x="164387" y="2222287"/>
            <a:ext cx="11784458" cy="4635713"/>
          </a:xfrm>
        </p:spPr>
        <p:txBody>
          <a:bodyPr>
            <a:normAutofit fontScale="85000" lnSpcReduction="20000"/>
          </a:bodyPr>
          <a:lstStyle/>
          <a:p>
            <a:pPr algn="just"/>
            <a:r>
              <a:rPr lang="it-IT" sz="2800" dirty="0"/>
              <a:t>1)</a:t>
            </a:r>
            <a:r>
              <a:rPr lang="it-IT" sz="2800" u="sng" dirty="0"/>
              <a:t>DOPPIA REALITÀ</a:t>
            </a:r>
            <a:r>
              <a:rPr lang="it-IT" sz="2800" dirty="0"/>
              <a:t>: le </a:t>
            </a:r>
            <a:r>
              <a:rPr lang="it-IT" sz="2800" dirty="0" err="1"/>
              <a:t>servitu</a:t>
            </a:r>
            <a:r>
              <a:rPr lang="it-IT" sz="2800" dirty="0"/>
              <a:t>̀ riguardano solo i fondi e presuppongono l’esistenza di due fondi appartenenti a due proprietari diversi (</a:t>
            </a:r>
            <a:r>
              <a:rPr lang="it-IT" sz="2800" i="1" dirty="0" err="1"/>
              <a:t>Nemini</a:t>
            </a:r>
            <a:r>
              <a:rPr lang="it-IT" sz="2800" i="1" dirty="0"/>
              <a:t> res sua </a:t>
            </a:r>
            <a:r>
              <a:rPr lang="it-IT" sz="2800" i="1" dirty="0" err="1"/>
              <a:t>servit</a:t>
            </a:r>
            <a:r>
              <a:rPr lang="it-IT" sz="2800" dirty="0"/>
              <a:t>);</a:t>
            </a:r>
          </a:p>
          <a:p>
            <a:pPr algn="just"/>
            <a:endParaRPr lang="it-IT" sz="2800" dirty="0"/>
          </a:p>
          <a:p>
            <a:pPr algn="just"/>
            <a:r>
              <a:rPr lang="it-IT" sz="2800" dirty="0"/>
              <a:t>2) </a:t>
            </a:r>
            <a:r>
              <a:rPr lang="it-IT" sz="2800" u="sng" dirty="0"/>
              <a:t>AMBULATORIETÀ</a:t>
            </a:r>
            <a:r>
              <a:rPr lang="it-IT" sz="2800" dirty="0"/>
              <a:t>: il peso è imposto al fondo e si trasmette con esso; il correlativo vantaggio è a favore del fondo e ne segue il destino. DIRITTO DI SEGUITO;</a:t>
            </a:r>
          </a:p>
          <a:p>
            <a:pPr algn="just"/>
            <a:endParaRPr lang="it-IT" sz="2800" dirty="0"/>
          </a:p>
          <a:p>
            <a:r>
              <a:rPr lang="it-IT" sz="3000" i="1" dirty="0"/>
              <a:t>3)</a:t>
            </a:r>
            <a:r>
              <a:rPr lang="it-IT" sz="3000" i="1" u="sng" dirty="0"/>
              <a:t>UTILITAS PERPETUA</a:t>
            </a:r>
            <a:r>
              <a:rPr lang="it-IT" sz="3000" dirty="0"/>
              <a:t>: il contenuto della </a:t>
            </a:r>
            <a:r>
              <a:rPr lang="it-IT" sz="3000" dirty="0" err="1"/>
              <a:t>servitu</a:t>
            </a:r>
            <a:r>
              <a:rPr lang="it-IT" sz="3000" dirty="0"/>
              <a:t>̀ deve essere strumentale all'utilizzazione del fondo, aumentandone la </a:t>
            </a:r>
            <a:r>
              <a:rPr lang="it-IT" sz="3000" dirty="0" err="1"/>
              <a:t>produttivita</a:t>
            </a:r>
            <a:r>
              <a:rPr lang="it-IT" sz="3000" dirty="0"/>
              <a:t>̀ o la </a:t>
            </a:r>
            <a:r>
              <a:rPr lang="it-IT" sz="3000" dirty="0" err="1"/>
              <a:t>funzionalita</a:t>
            </a:r>
            <a:r>
              <a:rPr lang="it-IT" sz="3000" dirty="0"/>
              <a:t>̀; a questo scopo i fondi devono essere vicini;</a:t>
            </a:r>
            <a:br>
              <a:rPr lang="it-IT" dirty="0"/>
            </a:br>
            <a:endParaRPr lang="it-IT" sz="2800" dirty="0"/>
          </a:p>
          <a:p>
            <a:endParaRPr lang="it-IT" dirty="0"/>
          </a:p>
        </p:txBody>
      </p:sp>
    </p:spTree>
    <p:extLst>
      <p:ext uri="{BB962C8B-B14F-4D97-AF65-F5344CB8AC3E}">
        <p14:creationId xmlns:p14="http://schemas.microsoft.com/office/powerpoint/2010/main" val="1494649151"/>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320DD7-BB32-2948-BA8A-327491773853}"/>
              </a:ext>
            </a:extLst>
          </p:cNvPr>
          <p:cNvSpPr>
            <a:spLocks noGrp="1"/>
          </p:cNvSpPr>
          <p:nvPr>
            <p:ph type="title"/>
          </p:nvPr>
        </p:nvSpPr>
        <p:spPr/>
        <p:txBody>
          <a:bodyPr/>
          <a:lstStyle/>
          <a:p>
            <a:pPr algn="ctr"/>
            <a:r>
              <a:rPr lang="it-IT" dirty="0"/>
              <a:t>DIRITTI REALI LIMITATI</a:t>
            </a:r>
          </a:p>
        </p:txBody>
      </p:sp>
      <p:sp>
        <p:nvSpPr>
          <p:cNvPr id="3" name="Segnaposto contenuto 2">
            <a:extLst>
              <a:ext uri="{FF2B5EF4-FFF2-40B4-BE49-F238E27FC236}">
                <a16:creationId xmlns:a16="http://schemas.microsoft.com/office/drawing/2014/main" id="{E4A3CAF2-965E-5E4F-B21A-7621F4ED2E1E}"/>
              </a:ext>
            </a:extLst>
          </p:cNvPr>
          <p:cNvSpPr>
            <a:spLocks noGrp="1"/>
          </p:cNvSpPr>
          <p:nvPr>
            <p:ph idx="1"/>
          </p:nvPr>
        </p:nvSpPr>
        <p:spPr>
          <a:xfrm>
            <a:off x="818712" y="2222287"/>
            <a:ext cx="10554574" cy="4546375"/>
          </a:xfrm>
        </p:spPr>
        <p:txBody>
          <a:bodyPr>
            <a:noAutofit/>
          </a:bodyPr>
          <a:lstStyle/>
          <a:p>
            <a:pPr marL="514350" indent="-514350" algn="just">
              <a:buAutoNum type="arabicParenR"/>
            </a:pPr>
            <a:r>
              <a:rPr lang="it-IT" sz="2800" dirty="0"/>
              <a:t> </a:t>
            </a:r>
            <a:r>
              <a:rPr lang="it-IT" sz="2800" b="1" u="sng" dirty="0"/>
              <a:t>di godimento</a:t>
            </a:r>
            <a:r>
              <a:rPr lang="it-IT" sz="2800" dirty="0"/>
              <a:t>: attribuiscono su una </a:t>
            </a:r>
            <a:r>
              <a:rPr lang="it-IT" sz="2800" i="1" dirty="0"/>
              <a:t>res </a:t>
            </a:r>
            <a:r>
              <a:rPr lang="it-IT" sz="2800" dirty="0"/>
              <a:t>di cui altri è proprietario </a:t>
            </a:r>
            <a:r>
              <a:rPr lang="it-IT" sz="2800" dirty="0" err="1"/>
              <a:t>facolta</a:t>
            </a:r>
            <a:r>
              <a:rPr lang="it-IT" sz="2800" dirty="0"/>
              <a:t>̀ di godimento </a:t>
            </a:r>
            <a:r>
              <a:rPr lang="it-IT" sz="2800" dirty="0" err="1"/>
              <a:t>piu</a:t>
            </a:r>
            <a:r>
              <a:rPr lang="it-IT" sz="2800" dirty="0"/>
              <a:t>̀ o meno ampie (</a:t>
            </a:r>
            <a:r>
              <a:rPr lang="it-IT" sz="2800" b="1" u="sng" dirty="0"/>
              <a:t>usufrutto, </a:t>
            </a:r>
            <a:r>
              <a:rPr lang="it-IT" sz="2800" b="1" u="sng" dirty="0" err="1"/>
              <a:t>servitu</a:t>
            </a:r>
            <a:r>
              <a:rPr lang="it-IT" sz="2800" b="1" u="sng" dirty="0"/>
              <a:t>̀, uso, abitazione, enfiteusi, superficie</a:t>
            </a:r>
            <a:r>
              <a:rPr lang="it-IT" sz="2800" dirty="0"/>
              <a:t>); </a:t>
            </a:r>
          </a:p>
          <a:p>
            <a:pPr marL="0" indent="0" algn="just">
              <a:buNone/>
            </a:pPr>
            <a:endParaRPr lang="it-IT" sz="2800" dirty="0"/>
          </a:p>
          <a:p>
            <a:pPr marL="0" indent="0" algn="just">
              <a:buNone/>
            </a:pPr>
            <a:r>
              <a:rPr lang="it-IT" sz="2800" dirty="0"/>
              <a:t>2)  </a:t>
            </a:r>
            <a:r>
              <a:rPr lang="it-IT" sz="2800" b="1" u="sng" dirty="0"/>
              <a:t>di garanzia</a:t>
            </a:r>
            <a:r>
              <a:rPr lang="it-IT" sz="2800" dirty="0"/>
              <a:t>: attribuiscono al titolare il diritto di soddisfare un proprio credito rivalendosi su una cosa altrui, non necessariamente del debitore, in caso di inadempimento (</a:t>
            </a:r>
            <a:r>
              <a:rPr lang="it-IT" sz="2800" b="1" u="sng" dirty="0"/>
              <a:t>pegno, ipoteca</a:t>
            </a:r>
            <a:r>
              <a:rPr lang="it-IT" sz="2800" dirty="0"/>
              <a:t>). </a:t>
            </a:r>
          </a:p>
        </p:txBody>
      </p:sp>
    </p:spTree>
    <p:extLst>
      <p:ext uri="{BB962C8B-B14F-4D97-AF65-F5344CB8AC3E}">
        <p14:creationId xmlns:p14="http://schemas.microsoft.com/office/powerpoint/2010/main" val="2952286443"/>
      </p:ext>
    </p:extLst>
  </p:cSld>
  <p:clrMapOvr>
    <a:masterClrMapping/>
  </p:clrMapOvr>
  <p:transition spd="slow">
    <p:wip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E76AC17-87B7-3D48-95BC-0A7303ABCB0D}"/>
              </a:ext>
            </a:extLst>
          </p:cNvPr>
          <p:cNvSpPr>
            <a:spLocks noGrp="1"/>
          </p:cNvSpPr>
          <p:nvPr>
            <p:ph type="title"/>
          </p:nvPr>
        </p:nvSpPr>
        <p:spPr>
          <a:xfrm>
            <a:off x="810000" y="447188"/>
            <a:ext cx="10571998" cy="1227500"/>
          </a:xfrm>
        </p:spPr>
        <p:txBody>
          <a:bodyPr/>
          <a:lstStyle/>
          <a:p>
            <a:pPr algn="ctr"/>
            <a:r>
              <a:rPr lang="it-IT" i="1" dirty="0"/>
              <a:t>SERVITUS IN FACIENDO </a:t>
            </a:r>
            <a:br>
              <a:rPr lang="it-IT" i="1" dirty="0"/>
            </a:br>
            <a:r>
              <a:rPr lang="it-IT" i="1" dirty="0"/>
              <a:t>CONSISTERE NEQUIT</a:t>
            </a:r>
            <a:endParaRPr lang="it-IT" dirty="0"/>
          </a:p>
        </p:txBody>
      </p:sp>
      <p:sp>
        <p:nvSpPr>
          <p:cNvPr id="3" name="Segnaposto contenuto 2">
            <a:extLst>
              <a:ext uri="{FF2B5EF4-FFF2-40B4-BE49-F238E27FC236}">
                <a16:creationId xmlns:a16="http://schemas.microsoft.com/office/drawing/2014/main" id="{6D733D2A-4976-3F45-97C4-63A6FFD77A70}"/>
              </a:ext>
            </a:extLst>
          </p:cNvPr>
          <p:cNvSpPr>
            <a:spLocks noGrp="1"/>
          </p:cNvSpPr>
          <p:nvPr>
            <p:ph idx="1"/>
          </p:nvPr>
        </p:nvSpPr>
        <p:spPr>
          <a:xfrm>
            <a:off x="818712" y="2222287"/>
            <a:ext cx="10554574" cy="4558657"/>
          </a:xfrm>
        </p:spPr>
        <p:txBody>
          <a:bodyPr>
            <a:normAutofit/>
          </a:bodyPr>
          <a:lstStyle/>
          <a:p>
            <a:pPr algn="just"/>
            <a:r>
              <a:rPr lang="it-IT" sz="2800" i="1" dirty="0"/>
              <a:t>4) SERVITUS IN FACIENDO CONSISTERE NEQUIT</a:t>
            </a:r>
            <a:r>
              <a:rPr lang="it-IT" sz="2800" dirty="0"/>
              <a:t>: il proprietario del fondo dominante ha il diritto di utilizzare parzialmente il fondo del vicino, che è servente nei suoi confronti, ha il diritto di esigere dal proprietario del fondo vicino un comportamento determinato, ma pur sempre negativo, di omissione (</a:t>
            </a:r>
            <a:r>
              <a:rPr lang="it-IT" sz="2800" i="1" dirty="0"/>
              <a:t>non </a:t>
            </a:r>
            <a:r>
              <a:rPr lang="it-IT" sz="2800" i="1" dirty="0" err="1"/>
              <a:t>facere</a:t>
            </a:r>
            <a:r>
              <a:rPr lang="it-IT" sz="2800" dirty="0"/>
              <a:t>: es. </a:t>
            </a:r>
            <a:r>
              <a:rPr lang="it-IT" sz="2800" dirty="0" err="1"/>
              <a:t>servitu</a:t>
            </a:r>
            <a:r>
              <a:rPr lang="it-IT" sz="2800" dirty="0"/>
              <a:t>̀ di non sopraelevare: è una </a:t>
            </a:r>
            <a:r>
              <a:rPr lang="it-IT" sz="2800" dirty="0" err="1"/>
              <a:t>servitu</a:t>
            </a:r>
            <a:r>
              <a:rPr lang="it-IT" sz="2800" dirty="0"/>
              <a:t>̀ negativa o passiva) o di tolleranza (</a:t>
            </a:r>
            <a:r>
              <a:rPr lang="it-IT" sz="2800" i="1" dirty="0" err="1"/>
              <a:t>pati</a:t>
            </a:r>
            <a:r>
              <a:rPr lang="it-IT" sz="2800" dirty="0"/>
              <a:t>: es. </a:t>
            </a:r>
            <a:r>
              <a:rPr lang="it-IT" sz="2800" dirty="0" err="1"/>
              <a:t>servitu</a:t>
            </a:r>
            <a:r>
              <a:rPr lang="it-IT" sz="2800" dirty="0"/>
              <a:t>̀ di passaggio: è una </a:t>
            </a:r>
            <a:r>
              <a:rPr lang="it-IT" sz="2800" dirty="0" err="1"/>
              <a:t>servitu</a:t>
            </a:r>
            <a:r>
              <a:rPr lang="it-IT" sz="2800" dirty="0"/>
              <a:t>̀ positiva o attiva). </a:t>
            </a:r>
          </a:p>
          <a:p>
            <a:endParaRPr lang="it-IT" dirty="0"/>
          </a:p>
        </p:txBody>
      </p:sp>
    </p:spTree>
    <p:extLst>
      <p:ext uri="{BB962C8B-B14F-4D97-AF65-F5344CB8AC3E}">
        <p14:creationId xmlns:p14="http://schemas.microsoft.com/office/powerpoint/2010/main" val="3040881334"/>
      </p:ext>
    </p:extLst>
  </p:cSld>
  <p:clrMapOvr>
    <a:masterClrMapping/>
  </p:clrMapOvr>
  <mc:AlternateContent xmlns:mc="http://schemas.openxmlformats.org/markup-compatibility/2006">
    <mc:Choice xmlns:p14="http://schemas.microsoft.com/office/powerpoint/2010/main" Requires="p14">
      <p:transition spd="slow" p14:dur="1600">
        <p14:gallery dir="l"/>
      </p:transition>
    </mc:Choice>
    <mc:Fallback>
      <p:transition spd="slow">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AD9909-9719-8C49-A736-B1773C8ACBFB}"/>
              </a:ext>
            </a:extLst>
          </p:cNvPr>
          <p:cNvSpPr>
            <a:spLocks noGrp="1"/>
          </p:cNvSpPr>
          <p:nvPr>
            <p:ph type="title"/>
          </p:nvPr>
        </p:nvSpPr>
        <p:spPr>
          <a:xfrm>
            <a:off x="810000" y="447187"/>
            <a:ext cx="10571998" cy="1217225"/>
          </a:xfrm>
        </p:spPr>
        <p:txBody>
          <a:bodyPr/>
          <a:lstStyle/>
          <a:p>
            <a:pPr algn="ctr"/>
            <a:r>
              <a:rPr lang="it-IT" i="1" dirty="0" err="1"/>
              <a:t>vindicatio</a:t>
            </a:r>
            <a:r>
              <a:rPr lang="it-IT" i="1" dirty="0"/>
              <a:t> </a:t>
            </a:r>
            <a:r>
              <a:rPr lang="it-IT" i="1" dirty="0" err="1"/>
              <a:t>servitutis</a:t>
            </a:r>
            <a:r>
              <a:rPr lang="it-IT" dirty="0"/>
              <a:t> </a:t>
            </a:r>
            <a:br>
              <a:rPr lang="it-IT" dirty="0"/>
            </a:br>
            <a:r>
              <a:rPr lang="it-IT" dirty="0"/>
              <a:t>(AZIONE CONFESSORIA</a:t>
            </a:r>
          </a:p>
        </p:txBody>
      </p:sp>
      <p:sp>
        <p:nvSpPr>
          <p:cNvPr id="3" name="Segnaposto contenuto 2">
            <a:extLst>
              <a:ext uri="{FF2B5EF4-FFF2-40B4-BE49-F238E27FC236}">
                <a16:creationId xmlns:a16="http://schemas.microsoft.com/office/drawing/2014/main" id="{3087DA05-37CA-B34B-9BC1-0E6B0A0D324E}"/>
              </a:ext>
            </a:extLst>
          </p:cNvPr>
          <p:cNvSpPr>
            <a:spLocks noGrp="1"/>
          </p:cNvSpPr>
          <p:nvPr>
            <p:ph idx="1"/>
          </p:nvPr>
        </p:nvSpPr>
        <p:spPr>
          <a:xfrm>
            <a:off x="380143" y="2116477"/>
            <a:ext cx="11435137" cy="4530904"/>
          </a:xfrm>
        </p:spPr>
        <p:txBody>
          <a:bodyPr>
            <a:normAutofit fontScale="92500" lnSpcReduction="10000"/>
          </a:bodyPr>
          <a:lstStyle/>
          <a:p>
            <a:r>
              <a:rPr lang="it-IT" sz="2800" dirty="0"/>
              <a:t>La TUTELA DELLE SERVITÙ si attua con la </a:t>
            </a:r>
            <a:r>
              <a:rPr lang="it-IT" sz="2800" i="1" dirty="0" err="1"/>
              <a:t>vindicatio</a:t>
            </a:r>
            <a:r>
              <a:rPr lang="it-IT" sz="2800" i="1" dirty="0"/>
              <a:t> </a:t>
            </a:r>
            <a:r>
              <a:rPr lang="it-IT" sz="2800" i="1" dirty="0" err="1"/>
              <a:t>servitutis</a:t>
            </a:r>
            <a:r>
              <a:rPr lang="it-IT" sz="2800" i="1" dirty="0"/>
              <a:t> </a:t>
            </a:r>
            <a:r>
              <a:rPr lang="it-IT" sz="2800" dirty="0"/>
              <a:t>(o AZIONE CONFESSORIA), la cui </a:t>
            </a:r>
            <a:r>
              <a:rPr lang="it-IT" sz="2800" i="1" dirty="0" err="1"/>
              <a:t>intentio</a:t>
            </a:r>
            <a:r>
              <a:rPr lang="it-IT" sz="2800" i="1" dirty="0"/>
              <a:t> </a:t>
            </a:r>
            <a:r>
              <a:rPr lang="it-IT" sz="2800" dirty="0"/>
              <a:t>può essere</a:t>
            </a:r>
            <a:r>
              <a:rPr lang="it-IT" sz="2800" i="1" dirty="0"/>
              <a:t>:</a:t>
            </a:r>
            <a:br>
              <a:rPr lang="it-IT" sz="2800" dirty="0"/>
            </a:br>
            <a:endParaRPr lang="it-IT" sz="2800" dirty="0"/>
          </a:p>
          <a:p>
            <a:pPr marL="0" indent="0">
              <a:buNone/>
            </a:pPr>
            <a:r>
              <a:rPr lang="it-IT" sz="2800" i="1" dirty="0"/>
              <a:t>Si </a:t>
            </a:r>
            <a:r>
              <a:rPr lang="it-IT" sz="2800" i="1" dirty="0" err="1"/>
              <a:t>paret</a:t>
            </a:r>
            <a:r>
              <a:rPr lang="it-IT" sz="2800" i="1" dirty="0"/>
              <a:t> Aulo </a:t>
            </a:r>
            <a:r>
              <a:rPr lang="it-IT" sz="2800" i="1" dirty="0" err="1"/>
              <a:t>Agerio</a:t>
            </a:r>
            <a:r>
              <a:rPr lang="it-IT" sz="2800" i="1" dirty="0"/>
              <a:t> </a:t>
            </a:r>
            <a:r>
              <a:rPr lang="it-IT" sz="2800" i="1" dirty="0" err="1"/>
              <a:t>ius</a:t>
            </a:r>
            <a:r>
              <a:rPr lang="it-IT" sz="2800" i="1" dirty="0"/>
              <a:t> esse per </a:t>
            </a:r>
            <a:r>
              <a:rPr lang="it-IT" sz="2800" i="1" dirty="0" err="1"/>
              <a:t>fundum</a:t>
            </a:r>
            <a:r>
              <a:rPr lang="it-IT" sz="2800" i="1" dirty="0"/>
              <a:t> </a:t>
            </a:r>
            <a:r>
              <a:rPr lang="it-IT" sz="2800" i="1" dirty="0" err="1"/>
              <a:t>Cornelianum</a:t>
            </a:r>
            <a:r>
              <a:rPr lang="it-IT" sz="2800" i="1" dirty="0"/>
              <a:t> </a:t>
            </a:r>
            <a:r>
              <a:rPr lang="it-IT" sz="2800" i="1" dirty="0" err="1"/>
              <a:t>eundi</a:t>
            </a:r>
            <a:r>
              <a:rPr lang="it-IT" sz="2800" dirty="0"/>
              <a:t>/... </a:t>
            </a:r>
          </a:p>
          <a:p>
            <a:pPr marL="0" indent="0">
              <a:buNone/>
            </a:pPr>
            <a:br>
              <a:rPr lang="it-IT" sz="2800" i="1" dirty="0"/>
            </a:br>
            <a:r>
              <a:rPr lang="it-IT" sz="2800" i="1" dirty="0"/>
              <a:t>Si </a:t>
            </a:r>
            <a:r>
              <a:rPr lang="it-IT" sz="2800" i="1" dirty="0" err="1"/>
              <a:t>paret</a:t>
            </a:r>
            <a:r>
              <a:rPr lang="it-IT" sz="2800" i="1" dirty="0"/>
              <a:t> </a:t>
            </a:r>
            <a:r>
              <a:rPr lang="it-IT" sz="2800" i="1" dirty="0" err="1"/>
              <a:t>Numerio</a:t>
            </a:r>
            <a:r>
              <a:rPr lang="it-IT" sz="2800" i="1" dirty="0"/>
              <a:t> </a:t>
            </a:r>
            <a:r>
              <a:rPr lang="it-IT" sz="2800" i="1" dirty="0" err="1"/>
              <a:t>Negidio</a:t>
            </a:r>
            <a:r>
              <a:rPr lang="it-IT" sz="2800" i="1" dirty="0"/>
              <a:t> </a:t>
            </a:r>
            <a:r>
              <a:rPr lang="it-IT" sz="2800" i="1" dirty="0" err="1"/>
              <a:t>ius</a:t>
            </a:r>
            <a:r>
              <a:rPr lang="it-IT" sz="2800" i="1" dirty="0"/>
              <a:t> non esse </a:t>
            </a:r>
            <a:r>
              <a:rPr lang="it-IT" sz="2800" i="1" dirty="0" err="1"/>
              <a:t>altius</a:t>
            </a:r>
            <a:r>
              <a:rPr lang="it-IT" sz="2800" i="1" dirty="0"/>
              <a:t> </a:t>
            </a:r>
            <a:r>
              <a:rPr lang="it-IT" sz="2800" i="1" dirty="0" err="1"/>
              <a:t>tollendi</a:t>
            </a:r>
            <a:r>
              <a:rPr lang="it-IT" sz="2800" i="1" dirty="0"/>
              <a:t> invito Aulo </a:t>
            </a:r>
            <a:r>
              <a:rPr lang="it-IT" sz="2800" i="1" dirty="0" err="1"/>
              <a:t>Agerio</a:t>
            </a:r>
            <a:r>
              <a:rPr lang="it-IT" sz="2800" dirty="0"/>
              <a:t>/ ... </a:t>
            </a:r>
          </a:p>
          <a:p>
            <a:pPr marL="0" indent="0">
              <a:buNone/>
            </a:pPr>
            <a:endParaRPr lang="it-IT" sz="2800" dirty="0"/>
          </a:p>
          <a:p>
            <a:r>
              <a:rPr lang="it-IT" sz="2800" dirty="0"/>
              <a:t>Nella </a:t>
            </a:r>
            <a:r>
              <a:rPr lang="it-IT" sz="2800" i="1" dirty="0" err="1"/>
              <a:t>restitutio</a:t>
            </a:r>
            <a:r>
              <a:rPr lang="it-IT" sz="2800" i="1" dirty="0"/>
              <a:t> </a:t>
            </a:r>
            <a:r>
              <a:rPr lang="it-IT" sz="2800" dirty="0"/>
              <a:t>il giudice </a:t>
            </a:r>
            <a:r>
              <a:rPr lang="it-IT" sz="2800" dirty="0" err="1"/>
              <a:t>puo</a:t>
            </a:r>
            <a:r>
              <a:rPr lang="it-IT" sz="2800" dirty="0"/>
              <a:t>̀ chiedere una </a:t>
            </a:r>
            <a:r>
              <a:rPr lang="it-IT" sz="2800" i="1" dirty="0" err="1"/>
              <a:t>cautio</a:t>
            </a:r>
            <a:r>
              <a:rPr lang="it-IT" sz="2800" i="1" dirty="0"/>
              <a:t> de </a:t>
            </a:r>
            <a:r>
              <a:rPr lang="it-IT" sz="2800" i="1" dirty="0" err="1"/>
              <a:t>amplius</a:t>
            </a:r>
            <a:r>
              <a:rPr lang="it-IT" sz="2800" i="1" dirty="0"/>
              <a:t> non turbando</a:t>
            </a:r>
            <a:r>
              <a:rPr lang="it-IT" sz="2800" dirty="0"/>
              <a:t>. </a:t>
            </a:r>
          </a:p>
          <a:p>
            <a:endParaRPr lang="it-IT" dirty="0"/>
          </a:p>
        </p:txBody>
      </p:sp>
    </p:spTree>
    <p:extLst>
      <p:ext uri="{BB962C8B-B14F-4D97-AF65-F5344CB8AC3E}">
        <p14:creationId xmlns:p14="http://schemas.microsoft.com/office/powerpoint/2010/main" val="424891077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409F9CE-D5EE-674F-860B-E3CB0F4A2DF1}"/>
              </a:ext>
            </a:extLst>
          </p:cNvPr>
          <p:cNvSpPr>
            <a:spLocks noGrp="1"/>
          </p:cNvSpPr>
          <p:nvPr>
            <p:ph type="title"/>
          </p:nvPr>
        </p:nvSpPr>
        <p:spPr/>
        <p:txBody>
          <a:bodyPr/>
          <a:lstStyle/>
          <a:p>
            <a:pPr algn="ctr"/>
            <a:r>
              <a:rPr lang="it-IT" u="sng" dirty="0"/>
              <a:t>USUFRUTTO</a:t>
            </a:r>
            <a:r>
              <a:rPr lang="it-IT" b="0" u="sng" dirty="0"/>
              <a:t> </a:t>
            </a:r>
          </a:p>
        </p:txBody>
      </p:sp>
      <p:sp>
        <p:nvSpPr>
          <p:cNvPr id="3" name="Segnaposto contenuto 2">
            <a:extLst>
              <a:ext uri="{FF2B5EF4-FFF2-40B4-BE49-F238E27FC236}">
                <a16:creationId xmlns:a16="http://schemas.microsoft.com/office/drawing/2014/main" id="{D7F88014-FFB6-B944-AEE0-89744A91C32B}"/>
              </a:ext>
            </a:extLst>
          </p:cNvPr>
          <p:cNvSpPr>
            <a:spLocks noGrp="1"/>
          </p:cNvSpPr>
          <p:nvPr>
            <p:ph idx="1"/>
          </p:nvPr>
        </p:nvSpPr>
        <p:spPr>
          <a:xfrm>
            <a:off x="818712" y="2222287"/>
            <a:ext cx="10554574" cy="4240158"/>
          </a:xfrm>
        </p:spPr>
        <p:txBody>
          <a:bodyPr/>
          <a:lstStyle/>
          <a:p>
            <a:pPr algn="just"/>
            <a:r>
              <a:rPr lang="it-IT" sz="3200" b="1" i="1" dirty="0" err="1"/>
              <a:t>Ius</a:t>
            </a:r>
            <a:r>
              <a:rPr lang="it-IT" sz="3200" b="1" i="1" dirty="0"/>
              <a:t> </a:t>
            </a:r>
            <a:r>
              <a:rPr lang="it-IT" sz="3200" b="1" i="1" dirty="0" err="1"/>
              <a:t>alienis</a:t>
            </a:r>
            <a:r>
              <a:rPr lang="it-IT" sz="3200" b="1" i="1" dirty="0"/>
              <a:t> rebus </a:t>
            </a:r>
            <a:r>
              <a:rPr lang="it-IT" sz="3200" b="1" i="1" dirty="0" err="1"/>
              <a:t>utendi</a:t>
            </a:r>
            <a:r>
              <a:rPr lang="it-IT" sz="3200" b="1" i="1" dirty="0"/>
              <a:t> </a:t>
            </a:r>
            <a:r>
              <a:rPr lang="it-IT" sz="3200" b="1" i="1" dirty="0" err="1"/>
              <a:t>fruendi</a:t>
            </a:r>
            <a:r>
              <a:rPr lang="it-IT" sz="3200" b="1" i="1" dirty="0"/>
              <a:t>, salva rerum </a:t>
            </a:r>
            <a:r>
              <a:rPr lang="it-IT" sz="3200" b="1" i="1" dirty="0" err="1"/>
              <a:t>substantia</a:t>
            </a:r>
            <a:r>
              <a:rPr lang="it-IT" sz="3200" b="1" i="1" dirty="0"/>
              <a:t> </a:t>
            </a:r>
            <a:r>
              <a:rPr lang="it-IT" sz="2800" dirty="0"/>
              <a:t>(Paolo D. 7,1,1). </a:t>
            </a:r>
          </a:p>
          <a:p>
            <a:pPr algn="just"/>
            <a:endParaRPr lang="it-IT" sz="2800" dirty="0"/>
          </a:p>
          <a:p>
            <a:pPr algn="just"/>
            <a:r>
              <a:rPr lang="it-IT" sz="2800" dirty="0"/>
              <a:t>Completo godimento della cosa altrui (che deve essere inconsumabile e fruttifera), senza alterarne la destinazione economica e senza diritto di disposizione. </a:t>
            </a:r>
          </a:p>
          <a:p>
            <a:endParaRPr lang="it-IT" dirty="0"/>
          </a:p>
        </p:txBody>
      </p:sp>
    </p:spTree>
    <p:extLst>
      <p:ext uri="{BB962C8B-B14F-4D97-AF65-F5344CB8AC3E}">
        <p14:creationId xmlns:p14="http://schemas.microsoft.com/office/powerpoint/2010/main" val="917863344"/>
      </p:ext>
    </p:extLst>
  </p:cSld>
  <p:clrMapOvr>
    <a:masterClrMapping/>
  </p:clrMapOvr>
  <p:transition spd="slow">
    <p:comb/>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E17920C-F006-1C44-966C-FCA09ACCE6A3}"/>
              </a:ext>
            </a:extLst>
          </p:cNvPr>
          <p:cNvSpPr>
            <a:spLocks noGrp="1"/>
          </p:cNvSpPr>
          <p:nvPr>
            <p:ph type="title"/>
          </p:nvPr>
        </p:nvSpPr>
        <p:spPr/>
        <p:txBody>
          <a:bodyPr/>
          <a:lstStyle/>
          <a:p>
            <a:pPr algn="ctr"/>
            <a:r>
              <a:rPr lang="it-IT" dirty="0"/>
              <a:t>NUDO PROPRIETARIO</a:t>
            </a:r>
          </a:p>
        </p:txBody>
      </p:sp>
      <p:sp>
        <p:nvSpPr>
          <p:cNvPr id="3" name="Segnaposto contenuto 2">
            <a:extLst>
              <a:ext uri="{FF2B5EF4-FFF2-40B4-BE49-F238E27FC236}">
                <a16:creationId xmlns:a16="http://schemas.microsoft.com/office/drawing/2014/main" id="{792CF614-A40D-794D-B9D0-C11F53CE17CE}"/>
              </a:ext>
            </a:extLst>
          </p:cNvPr>
          <p:cNvSpPr>
            <a:spLocks noGrp="1"/>
          </p:cNvSpPr>
          <p:nvPr>
            <p:ph idx="1"/>
          </p:nvPr>
        </p:nvSpPr>
        <p:spPr/>
        <p:txBody>
          <a:bodyPr/>
          <a:lstStyle/>
          <a:p>
            <a:pPr algn="just"/>
            <a:r>
              <a:rPr lang="it-IT" sz="2800" dirty="0"/>
              <a:t>Abbiamo un usufruttuario e un nudo proprietario, i cui poteri sono notevolmente compressi: ha solo la </a:t>
            </a:r>
            <a:r>
              <a:rPr lang="it-IT" sz="2800" dirty="0" err="1"/>
              <a:t>facolta</a:t>
            </a:r>
            <a:r>
              <a:rPr lang="it-IT" sz="2800" dirty="0"/>
              <a:t>̀ di disporre della nuda </a:t>
            </a:r>
            <a:r>
              <a:rPr lang="it-IT" sz="2800" dirty="0" err="1"/>
              <a:t>proprieta</a:t>
            </a:r>
            <a:r>
              <a:rPr lang="it-IT" sz="2800" dirty="0"/>
              <a:t>̀ e l’aspettativa di rientrare nella completa </a:t>
            </a:r>
            <a:r>
              <a:rPr lang="it-IT" sz="2800" dirty="0" err="1"/>
              <a:t>disponibilita</a:t>
            </a:r>
            <a:r>
              <a:rPr lang="it-IT" sz="2800" dirty="0"/>
              <a:t>̀ della cosa. </a:t>
            </a:r>
          </a:p>
          <a:p>
            <a:endParaRPr lang="it-IT" dirty="0"/>
          </a:p>
        </p:txBody>
      </p:sp>
    </p:spTree>
    <p:extLst>
      <p:ext uri="{BB962C8B-B14F-4D97-AF65-F5344CB8AC3E}">
        <p14:creationId xmlns:p14="http://schemas.microsoft.com/office/powerpoint/2010/main" val="39817908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72E573-CB4C-2243-9489-61B4EB04E980}"/>
              </a:ext>
            </a:extLst>
          </p:cNvPr>
          <p:cNvSpPr>
            <a:spLocks noGrp="1"/>
          </p:cNvSpPr>
          <p:nvPr>
            <p:ph type="title"/>
          </p:nvPr>
        </p:nvSpPr>
        <p:spPr/>
        <p:txBody>
          <a:bodyPr/>
          <a:lstStyle/>
          <a:p>
            <a:pPr algn="ctr"/>
            <a:r>
              <a:rPr lang="it-IT" dirty="0"/>
              <a:t>ORIGINE STORICA </a:t>
            </a:r>
          </a:p>
        </p:txBody>
      </p:sp>
      <p:sp>
        <p:nvSpPr>
          <p:cNvPr id="3" name="Segnaposto contenuto 2">
            <a:extLst>
              <a:ext uri="{FF2B5EF4-FFF2-40B4-BE49-F238E27FC236}">
                <a16:creationId xmlns:a16="http://schemas.microsoft.com/office/drawing/2014/main" id="{F6BFE13B-F142-6A4B-B217-E99EA57ECE1E}"/>
              </a:ext>
            </a:extLst>
          </p:cNvPr>
          <p:cNvSpPr>
            <a:spLocks noGrp="1"/>
          </p:cNvSpPr>
          <p:nvPr>
            <p:ph idx="1"/>
          </p:nvPr>
        </p:nvSpPr>
        <p:spPr>
          <a:xfrm>
            <a:off x="123290" y="2222287"/>
            <a:ext cx="11640620" cy="4527834"/>
          </a:xfrm>
        </p:spPr>
        <p:txBody>
          <a:bodyPr>
            <a:normAutofit fontScale="92500" lnSpcReduction="10000"/>
          </a:bodyPr>
          <a:lstStyle/>
          <a:p>
            <a:endParaRPr lang="it-IT" sz="2800" dirty="0"/>
          </a:p>
          <a:p>
            <a:pPr marL="0" indent="0" algn="just">
              <a:buNone/>
            </a:pPr>
            <a:r>
              <a:rPr lang="it-IT" sz="2800" dirty="0"/>
              <a:t>Intorno al II sec. a.C. si diffondono i matrimoni </a:t>
            </a:r>
            <a:r>
              <a:rPr lang="it-IT" sz="2800" i="1" dirty="0"/>
              <a:t>sine </a:t>
            </a:r>
            <a:r>
              <a:rPr lang="it-IT" sz="2800" i="1" dirty="0" err="1"/>
              <a:t>manu</a:t>
            </a:r>
            <a:r>
              <a:rPr lang="it-IT" sz="2800" i="1" dirty="0"/>
              <a:t>; </a:t>
            </a:r>
            <a:r>
              <a:rPr lang="it-IT" sz="2800" dirty="0"/>
              <a:t>la donna non </a:t>
            </a:r>
            <a:r>
              <a:rPr lang="it-IT" sz="2800" dirty="0" err="1"/>
              <a:t>puo</a:t>
            </a:r>
            <a:r>
              <a:rPr lang="it-IT" sz="2800" dirty="0"/>
              <a:t>̀ ancora fare testamento e i figli non sono suoi eredi legittimi</a:t>
            </a:r>
          </a:p>
          <a:p>
            <a:pPr marL="0" indent="0" algn="just">
              <a:buNone/>
            </a:pPr>
            <a:r>
              <a:rPr lang="it-IT" sz="2800" dirty="0"/>
              <a:t>.</a:t>
            </a:r>
            <a:br>
              <a:rPr lang="it-IT" sz="2800" dirty="0"/>
            </a:br>
            <a:r>
              <a:rPr lang="it-IT" sz="2800" dirty="0"/>
              <a:t>Per assicurare alla vedova un dignitoso sostentamento e al contempo conservare intatto ai figli il patrimonio familiare, i giuristi inventano questo nuovo diritto reale: il marito nominava eredi i figli e disponeva, mediante legato (</a:t>
            </a:r>
            <a:r>
              <a:rPr lang="it-IT" sz="2800" i="1" dirty="0"/>
              <a:t>per </a:t>
            </a:r>
            <a:r>
              <a:rPr lang="it-IT" sz="2800" i="1" dirty="0" err="1"/>
              <a:t>vindicationem</a:t>
            </a:r>
            <a:r>
              <a:rPr lang="it-IT" sz="2800" dirty="0"/>
              <a:t>), il godimento di determinati cespiti o di tutto il patrimonio a favore della moglie e per tutta la sua vita, trasmettendone però subito la </a:t>
            </a:r>
            <a:r>
              <a:rPr lang="it-IT" sz="2800" dirty="0" err="1"/>
              <a:t>proprieta</a:t>
            </a:r>
            <a:r>
              <a:rPr lang="it-IT" sz="2800" dirty="0"/>
              <a:t>̀ agli eredi, i figli, che diventavano nudi proprietari. </a:t>
            </a:r>
          </a:p>
          <a:p>
            <a:endParaRPr lang="it-IT" dirty="0"/>
          </a:p>
          <a:p>
            <a:endParaRPr lang="it-IT" dirty="0"/>
          </a:p>
        </p:txBody>
      </p:sp>
    </p:spTree>
    <p:extLst>
      <p:ext uri="{BB962C8B-B14F-4D97-AF65-F5344CB8AC3E}">
        <p14:creationId xmlns:p14="http://schemas.microsoft.com/office/powerpoint/2010/main" val="38560596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64A0345-3098-6049-9C01-D38ED85A1BED}"/>
              </a:ext>
            </a:extLst>
          </p:cNvPr>
          <p:cNvSpPr>
            <a:spLocks noGrp="1"/>
          </p:cNvSpPr>
          <p:nvPr>
            <p:ph type="title"/>
          </p:nvPr>
        </p:nvSpPr>
        <p:spPr/>
        <p:txBody>
          <a:bodyPr/>
          <a:lstStyle/>
          <a:p>
            <a:pPr algn="ctr"/>
            <a:r>
              <a:rPr lang="it-IT" dirty="0"/>
              <a:t>PERSONALITA’ E TEMPORANEITA’</a:t>
            </a:r>
          </a:p>
        </p:txBody>
      </p:sp>
      <p:sp>
        <p:nvSpPr>
          <p:cNvPr id="3" name="Segnaposto contenuto 2">
            <a:extLst>
              <a:ext uri="{FF2B5EF4-FFF2-40B4-BE49-F238E27FC236}">
                <a16:creationId xmlns:a16="http://schemas.microsoft.com/office/drawing/2014/main" id="{3B0E7AF7-C4EC-DD49-943B-CD86BC3F775C}"/>
              </a:ext>
            </a:extLst>
          </p:cNvPr>
          <p:cNvSpPr>
            <a:spLocks noGrp="1"/>
          </p:cNvSpPr>
          <p:nvPr>
            <p:ph idx="1"/>
          </p:nvPr>
        </p:nvSpPr>
        <p:spPr>
          <a:xfrm>
            <a:off x="287676" y="2222287"/>
            <a:ext cx="11589250" cy="4466189"/>
          </a:xfrm>
        </p:spPr>
        <p:txBody>
          <a:bodyPr>
            <a:normAutofit lnSpcReduction="10000"/>
          </a:bodyPr>
          <a:lstStyle/>
          <a:p>
            <a:r>
              <a:rPr lang="it-IT" sz="2800" dirty="0"/>
              <a:t>Da qui deriva il CARATTERE PERSONALE di questo diritto reale, e la sua necessaria </a:t>
            </a:r>
            <a:r>
              <a:rPr lang="it-IT" sz="2800" dirty="0" err="1"/>
              <a:t>temporaneita</a:t>
            </a:r>
            <a:r>
              <a:rPr lang="it-IT" sz="2800" dirty="0"/>
              <a:t>̀.</a:t>
            </a:r>
          </a:p>
          <a:p>
            <a:r>
              <a:rPr lang="it-IT" sz="2800" dirty="0"/>
              <a:t>L’usufrutto è intrasmissibile </a:t>
            </a:r>
            <a:r>
              <a:rPr lang="it-IT" sz="2800" i="1" dirty="0" err="1"/>
              <a:t>mortis</a:t>
            </a:r>
            <a:r>
              <a:rPr lang="it-IT" sz="2800" i="1" dirty="0"/>
              <a:t> causa </a:t>
            </a:r>
            <a:r>
              <a:rPr lang="it-IT" sz="2800" dirty="0" err="1"/>
              <a:t>perche</a:t>
            </a:r>
            <a:r>
              <a:rPr lang="it-IT" sz="2800" dirty="0"/>
              <a:t>́ si estingue necessariamente con la morte del titolare (o dopo 100 anni se costituito a favore di persone giuridiche).</a:t>
            </a:r>
            <a:br>
              <a:rPr lang="it-IT" sz="2800" dirty="0"/>
            </a:br>
            <a:endParaRPr lang="it-IT" sz="2800" dirty="0"/>
          </a:p>
          <a:p>
            <a:r>
              <a:rPr lang="it-IT" sz="2800" dirty="0"/>
              <a:t>Inoltre, è incedibile con atti </a:t>
            </a:r>
            <a:r>
              <a:rPr lang="it-IT" sz="2800" i="1" dirty="0"/>
              <a:t>inter </a:t>
            </a:r>
            <a:r>
              <a:rPr lang="it-IT" sz="2800" i="1" dirty="0" err="1"/>
              <a:t>vivos</a:t>
            </a:r>
            <a:r>
              <a:rPr lang="it-IT" sz="2800" dirty="0"/>
              <a:t>: un’eventuale </a:t>
            </a:r>
            <a:r>
              <a:rPr lang="it-IT" sz="2800" i="1" dirty="0"/>
              <a:t>in iure </a:t>
            </a:r>
            <a:r>
              <a:rPr lang="it-IT" sz="2800" i="1" dirty="0" err="1"/>
              <a:t>cessio</a:t>
            </a:r>
            <a:r>
              <a:rPr lang="it-IT" sz="2800" i="1" dirty="0"/>
              <a:t> </a:t>
            </a:r>
            <a:r>
              <a:rPr lang="it-IT" sz="2800" dirty="0"/>
              <a:t>fatta dall’usufruttuario a un terzo era ritenuta nulla ovvero, secondo alcuni, implicante una rinuncia al diritto.</a:t>
            </a:r>
            <a:br>
              <a:rPr lang="it-IT" sz="2800" dirty="0"/>
            </a:br>
            <a:endParaRPr lang="it-IT" sz="2800" dirty="0"/>
          </a:p>
          <a:p>
            <a:endParaRPr lang="it-IT" dirty="0"/>
          </a:p>
        </p:txBody>
      </p:sp>
    </p:spTree>
    <p:extLst>
      <p:ext uri="{BB962C8B-B14F-4D97-AF65-F5344CB8AC3E}">
        <p14:creationId xmlns:p14="http://schemas.microsoft.com/office/powerpoint/2010/main" val="29172988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64173F-3CED-834A-BA44-BA297A83A62E}"/>
              </a:ext>
            </a:extLst>
          </p:cNvPr>
          <p:cNvSpPr>
            <a:spLocks noGrp="1"/>
          </p:cNvSpPr>
          <p:nvPr>
            <p:ph type="title"/>
          </p:nvPr>
        </p:nvSpPr>
        <p:spPr/>
        <p:txBody>
          <a:bodyPr/>
          <a:lstStyle/>
          <a:p>
            <a:pPr algn="ctr"/>
            <a:r>
              <a:rPr lang="it-IT" dirty="0"/>
              <a:t>OGGETTO DI CONTRATTI</a:t>
            </a:r>
          </a:p>
        </p:txBody>
      </p:sp>
      <p:sp>
        <p:nvSpPr>
          <p:cNvPr id="3" name="Segnaposto contenuto 2">
            <a:extLst>
              <a:ext uri="{FF2B5EF4-FFF2-40B4-BE49-F238E27FC236}">
                <a16:creationId xmlns:a16="http://schemas.microsoft.com/office/drawing/2014/main" id="{753DF2A5-367E-8648-8B93-ABEA8EC08953}"/>
              </a:ext>
            </a:extLst>
          </p:cNvPr>
          <p:cNvSpPr>
            <a:spLocks noGrp="1"/>
          </p:cNvSpPr>
          <p:nvPr>
            <p:ph idx="1"/>
          </p:nvPr>
        </p:nvSpPr>
        <p:spPr>
          <a:xfrm>
            <a:off x="818712" y="2137025"/>
            <a:ext cx="10554574" cy="4304872"/>
          </a:xfrm>
        </p:spPr>
        <p:txBody>
          <a:bodyPr>
            <a:normAutofit fontScale="92500"/>
          </a:bodyPr>
          <a:lstStyle/>
          <a:p>
            <a:pPr algn="just"/>
            <a:endParaRPr lang="it-IT" sz="2800" dirty="0"/>
          </a:p>
          <a:p>
            <a:pPr algn="just"/>
            <a:r>
              <a:rPr lang="it-IT" sz="2800" dirty="0"/>
              <a:t>Il diritto di usufrutto </a:t>
            </a:r>
            <a:r>
              <a:rPr lang="it-IT" sz="2800" dirty="0" err="1"/>
              <a:t>puo</a:t>
            </a:r>
            <a:r>
              <a:rPr lang="it-IT" sz="2800" dirty="0"/>
              <a:t>̀ però essere oggetto di locazione, anzi questo è uno dei modi per ricavare frutti da un immobile; </a:t>
            </a:r>
            <a:r>
              <a:rPr lang="it-IT" sz="2800" dirty="0" err="1"/>
              <a:t>puo</a:t>
            </a:r>
            <a:r>
              <a:rPr lang="it-IT" sz="2800" dirty="0"/>
              <a:t>̀ inoltre essere oggetto di compravendita </a:t>
            </a:r>
          </a:p>
          <a:p>
            <a:pPr marL="0" indent="0" algn="just">
              <a:buNone/>
            </a:pPr>
            <a:endParaRPr lang="it-IT" sz="2800" dirty="0"/>
          </a:p>
          <a:p>
            <a:pPr marL="0" indent="0" algn="just">
              <a:buNone/>
            </a:pPr>
            <a:endParaRPr lang="it-IT" sz="2800" dirty="0"/>
          </a:p>
          <a:p>
            <a:pPr algn="just"/>
            <a:r>
              <a:rPr lang="it-IT" sz="2400" b="1" dirty="0"/>
              <a:t>Art. 980 c.c.: L’usufruttuario </a:t>
            </a:r>
            <a:r>
              <a:rPr lang="it-IT" sz="2400" b="1" dirty="0" err="1"/>
              <a:t>puo</a:t>
            </a:r>
            <a:r>
              <a:rPr lang="it-IT" sz="2400" b="1" dirty="0"/>
              <a:t>̀ cedere il proprio diritto per un certo tempo o per tutta la sua durata, se </a:t>
            </a:r>
            <a:r>
              <a:rPr lang="it-IT" sz="2400" b="1" dirty="0" err="1"/>
              <a:t>cio</a:t>
            </a:r>
            <a:r>
              <a:rPr lang="it-IT" sz="2400" b="1" dirty="0"/>
              <a:t>̀ non è vietato dal titolo costitutivo.</a:t>
            </a:r>
            <a:br>
              <a:rPr lang="it-IT" sz="2400" b="1" dirty="0"/>
            </a:br>
            <a:endParaRPr lang="it-IT" sz="2400" dirty="0"/>
          </a:p>
          <a:p>
            <a:endParaRPr lang="it-IT" dirty="0"/>
          </a:p>
        </p:txBody>
      </p:sp>
    </p:spTree>
    <p:extLst>
      <p:ext uri="{BB962C8B-B14F-4D97-AF65-F5344CB8AC3E}">
        <p14:creationId xmlns:p14="http://schemas.microsoft.com/office/powerpoint/2010/main" val="26468076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BB030F-48F0-EE45-8AAC-788C912BCF46}"/>
              </a:ext>
            </a:extLst>
          </p:cNvPr>
          <p:cNvSpPr>
            <a:spLocks noGrp="1"/>
          </p:cNvSpPr>
          <p:nvPr>
            <p:ph type="title"/>
          </p:nvPr>
        </p:nvSpPr>
        <p:spPr/>
        <p:txBody>
          <a:bodyPr/>
          <a:lstStyle/>
          <a:p>
            <a:pPr algn="ctr"/>
            <a:r>
              <a:rPr lang="it-IT" dirty="0"/>
              <a:t>MODI DI COSTITUZIONE </a:t>
            </a:r>
          </a:p>
        </p:txBody>
      </p:sp>
      <p:sp>
        <p:nvSpPr>
          <p:cNvPr id="3" name="Segnaposto contenuto 2">
            <a:extLst>
              <a:ext uri="{FF2B5EF4-FFF2-40B4-BE49-F238E27FC236}">
                <a16:creationId xmlns:a16="http://schemas.microsoft.com/office/drawing/2014/main" id="{8E92161D-CC20-8649-B4AB-57DAFF5B66E9}"/>
              </a:ext>
            </a:extLst>
          </p:cNvPr>
          <p:cNvSpPr>
            <a:spLocks noGrp="1"/>
          </p:cNvSpPr>
          <p:nvPr>
            <p:ph idx="1"/>
          </p:nvPr>
        </p:nvSpPr>
        <p:spPr>
          <a:xfrm>
            <a:off x="818712" y="2222287"/>
            <a:ext cx="10554574" cy="4281255"/>
          </a:xfrm>
        </p:spPr>
        <p:txBody>
          <a:bodyPr>
            <a:normAutofit/>
          </a:bodyPr>
          <a:lstStyle/>
          <a:p>
            <a:pPr algn="just"/>
            <a:r>
              <a:rPr lang="it-IT" sz="2800" u="sng" dirty="0"/>
              <a:t>Non si trasferisce da una persona ad altra, </a:t>
            </a:r>
            <a:r>
              <a:rPr lang="it-IT" sz="2800" u="sng" dirty="0" err="1"/>
              <a:t>perche</a:t>
            </a:r>
            <a:r>
              <a:rPr lang="it-IT" sz="2800" u="sng" dirty="0"/>
              <a:t>́ è personale, è legato alla persona a favore della quale si costituisce.</a:t>
            </a:r>
          </a:p>
          <a:p>
            <a:pPr algn="just"/>
            <a:r>
              <a:rPr lang="it-IT" sz="2800" dirty="0"/>
              <a:t>Oltre al modo originario, legato </a:t>
            </a:r>
            <a:r>
              <a:rPr lang="it-IT" sz="2800" i="1" dirty="0"/>
              <a:t>per </a:t>
            </a:r>
            <a:r>
              <a:rPr lang="it-IT" sz="2800" i="1" dirty="0" err="1"/>
              <a:t>vindicationem</a:t>
            </a:r>
            <a:r>
              <a:rPr lang="it-IT" sz="2800" dirty="0"/>
              <a:t>, si </a:t>
            </a:r>
            <a:r>
              <a:rPr lang="it-IT" sz="2800" dirty="0" err="1"/>
              <a:t>puo</a:t>
            </a:r>
            <a:r>
              <a:rPr lang="it-IT" sz="2800" dirty="0"/>
              <a:t>̀ usare anche un altro negozio con effetti reali, la </a:t>
            </a:r>
            <a:r>
              <a:rPr lang="it-IT" sz="2800" i="1" dirty="0"/>
              <a:t>in iure </a:t>
            </a:r>
            <a:r>
              <a:rPr lang="it-IT" sz="2800" i="1" dirty="0" err="1"/>
              <a:t>cessio</a:t>
            </a:r>
            <a:r>
              <a:rPr lang="it-IT" sz="2800" i="1" dirty="0"/>
              <a:t> </a:t>
            </a:r>
            <a:r>
              <a:rPr lang="it-IT" sz="2800" dirty="0"/>
              <a:t>in cui </a:t>
            </a:r>
            <a:r>
              <a:rPr lang="it-IT" sz="2800" b="1" dirty="0"/>
              <a:t>il proprietario del bene cede nei confronti della </a:t>
            </a:r>
            <a:r>
              <a:rPr lang="it-IT" sz="2800" b="1" i="1" dirty="0" err="1"/>
              <a:t>vindicatio</a:t>
            </a:r>
            <a:r>
              <a:rPr lang="it-IT" sz="2800" b="1" i="1" dirty="0"/>
              <a:t> </a:t>
            </a:r>
            <a:r>
              <a:rPr lang="it-IT" sz="2800" b="1" i="1" dirty="0" err="1"/>
              <a:t>ususfructus</a:t>
            </a:r>
            <a:r>
              <a:rPr lang="it-IT" sz="2800" b="1" i="1" dirty="0"/>
              <a:t> </a:t>
            </a:r>
            <a:r>
              <a:rPr lang="it-IT" sz="2800" b="1" dirty="0"/>
              <a:t>avanzata dall’attore che </a:t>
            </a:r>
            <a:r>
              <a:rPr lang="it-IT" sz="2800" b="1" dirty="0" err="1"/>
              <a:t>diventera</a:t>
            </a:r>
            <a:r>
              <a:rPr lang="it-IT" sz="2800" b="1" dirty="0"/>
              <a:t>̀ usufruttuario.</a:t>
            </a:r>
            <a:r>
              <a:rPr lang="it-IT" sz="2800" dirty="0"/>
              <a:t> </a:t>
            </a:r>
          </a:p>
          <a:p>
            <a:endParaRPr lang="it-IT" dirty="0"/>
          </a:p>
        </p:txBody>
      </p:sp>
    </p:spTree>
    <p:extLst>
      <p:ext uri="{BB962C8B-B14F-4D97-AF65-F5344CB8AC3E}">
        <p14:creationId xmlns:p14="http://schemas.microsoft.com/office/powerpoint/2010/main" val="36021634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15CB5DF-BA5C-534E-AC6F-523409D2AF83}"/>
              </a:ext>
            </a:extLst>
          </p:cNvPr>
          <p:cNvSpPr>
            <a:spLocks noGrp="1"/>
          </p:cNvSpPr>
          <p:nvPr>
            <p:ph type="title"/>
          </p:nvPr>
        </p:nvSpPr>
        <p:spPr/>
        <p:txBody>
          <a:bodyPr/>
          <a:lstStyle/>
          <a:p>
            <a:pPr algn="ctr"/>
            <a:r>
              <a:rPr lang="it-IT" dirty="0"/>
              <a:t>DIRITTI DELL'USUFRUTTUARIO</a:t>
            </a:r>
          </a:p>
        </p:txBody>
      </p:sp>
      <p:sp>
        <p:nvSpPr>
          <p:cNvPr id="3" name="Segnaposto contenuto 2">
            <a:extLst>
              <a:ext uri="{FF2B5EF4-FFF2-40B4-BE49-F238E27FC236}">
                <a16:creationId xmlns:a16="http://schemas.microsoft.com/office/drawing/2014/main" id="{A2BBDE7A-A9A1-394C-9850-E8EEF2011FE0}"/>
              </a:ext>
            </a:extLst>
          </p:cNvPr>
          <p:cNvSpPr>
            <a:spLocks noGrp="1"/>
          </p:cNvSpPr>
          <p:nvPr>
            <p:ph idx="1"/>
          </p:nvPr>
        </p:nvSpPr>
        <p:spPr>
          <a:xfrm>
            <a:off x="818712" y="2222287"/>
            <a:ext cx="10554574" cy="4635713"/>
          </a:xfrm>
        </p:spPr>
        <p:txBody>
          <a:bodyPr>
            <a:normAutofit/>
          </a:bodyPr>
          <a:lstStyle/>
          <a:p>
            <a:r>
              <a:rPr lang="it-IT" sz="2800" dirty="0"/>
              <a:t>Si tratta di un diritto a contenuto generale, non attribuisce singoli poteri come nel caso delle </a:t>
            </a:r>
            <a:r>
              <a:rPr lang="it-IT" sz="2800" dirty="0" err="1"/>
              <a:t>servitu</a:t>
            </a:r>
            <a:r>
              <a:rPr lang="it-IT" sz="2800" dirty="0"/>
              <a:t>̀.</a:t>
            </a:r>
          </a:p>
          <a:p>
            <a:r>
              <a:rPr lang="it-IT" sz="2800" dirty="0"/>
              <a:t> L’usufruttuario fa propri i frutti con la </a:t>
            </a:r>
            <a:r>
              <a:rPr lang="it-IT" sz="2800" i="1" dirty="0" err="1"/>
              <a:t>perceptio</a:t>
            </a:r>
            <a:r>
              <a:rPr lang="it-IT" sz="2800" dirty="0"/>
              <a:t>.</a:t>
            </a:r>
          </a:p>
          <a:p>
            <a:r>
              <a:rPr lang="it-IT" sz="2800" dirty="0" err="1"/>
              <a:t>Puo</a:t>
            </a:r>
            <a:r>
              <a:rPr lang="it-IT" sz="2800" dirty="0"/>
              <a:t>̀ utilizzare la cosa, ma la deve conservare in buono stato, provvedendo alle ordinarie riparazioni, alla </a:t>
            </a:r>
            <a:r>
              <a:rPr lang="it-IT" sz="2800" i="1" dirty="0"/>
              <a:t>modica </a:t>
            </a:r>
            <a:r>
              <a:rPr lang="it-IT" sz="2800" i="1" dirty="0" err="1"/>
              <a:t>refectio</a:t>
            </a:r>
            <a:br>
              <a:rPr lang="it-IT" i="1" dirty="0"/>
            </a:br>
            <a:br>
              <a:rPr lang="it-IT" dirty="0"/>
            </a:br>
            <a:endParaRPr lang="it-IT" dirty="0"/>
          </a:p>
          <a:p>
            <a:endParaRPr lang="it-IT" dirty="0"/>
          </a:p>
        </p:txBody>
      </p:sp>
    </p:spTree>
    <p:extLst>
      <p:ext uri="{BB962C8B-B14F-4D97-AF65-F5344CB8AC3E}">
        <p14:creationId xmlns:p14="http://schemas.microsoft.com/office/powerpoint/2010/main" val="204070668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19BD509-F947-BD4D-8F93-E6320009AEB1}"/>
              </a:ext>
            </a:extLst>
          </p:cNvPr>
          <p:cNvSpPr>
            <a:spLocks noGrp="1"/>
          </p:cNvSpPr>
          <p:nvPr>
            <p:ph type="title"/>
          </p:nvPr>
        </p:nvSpPr>
        <p:spPr/>
        <p:txBody>
          <a:bodyPr/>
          <a:lstStyle/>
          <a:p>
            <a:pPr algn="ctr"/>
            <a:r>
              <a:rPr lang="it-IT" dirty="0"/>
              <a:t>OBBLIGHI DELL'USUFRUTTUARIO</a:t>
            </a:r>
          </a:p>
        </p:txBody>
      </p:sp>
      <p:sp>
        <p:nvSpPr>
          <p:cNvPr id="3" name="Segnaposto contenuto 2">
            <a:extLst>
              <a:ext uri="{FF2B5EF4-FFF2-40B4-BE49-F238E27FC236}">
                <a16:creationId xmlns:a16="http://schemas.microsoft.com/office/drawing/2014/main" id="{5436503A-4B0F-1A4A-AE72-091BD611F3F6}"/>
              </a:ext>
            </a:extLst>
          </p:cNvPr>
          <p:cNvSpPr>
            <a:spLocks noGrp="1"/>
          </p:cNvSpPr>
          <p:nvPr>
            <p:ph idx="1"/>
          </p:nvPr>
        </p:nvSpPr>
        <p:spPr>
          <a:xfrm>
            <a:off x="818712" y="2222287"/>
            <a:ext cx="10554574" cy="4507286"/>
          </a:xfrm>
        </p:spPr>
        <p:txBody>
          <a:bodyPr>
            <a:normAutofit fontScale="92500" lnSpcReduction="10000"/>
          </a:bodyPr>
          <a:lstStyle/>
          <a:p>
            <a:pPr algn="just"/>
            <a:r>
              <a:rPr lang="it-IT" sz="2800" dirty="0"/>
              <a:t>L’usufruttuario ha il dovere di non apportare modifiche materiali al bene, di conservare la cosa in modo da poterla restituire alla fine dell’usufrutto così come l’aveva ricevuta, salvi gli effetti del trascorrere del tempo e gli eventi dovuti a forza maggiore.</a:t>
            </a:r>
          </a:p>
          <a:p>
            <a:pPr algn="just"/>
            <a:br>
              <a:rPr lang="it-IT" sz="2800" dirty="0"/>
            </a:br>
            <a:endParaRPr lang="it-IT" sz="2800" dirty="0"/>
          </a:p>
          <a:p>
            <a:pPr algn="just"/>
            <a:r>
              <a:rPr lang="it-IT" sz="2800" dirty="0"/>
              <a:t>Il nudo proprietario per garantirsi dell'osservanza di questi obblighi </a:t>
            </a:r>
            <a:r>
              <a:rPr lang="it-IT" sz="2800" dirty="0" err="1"/>
              <a:t>puo</a:t>
            </a:r>
            <a:r>
              <a:rPr lang="it-IT" sz="2800" dirty="0"/>
              <a:t>̀ chiedere la prestazione di una </a:t>
            </a:r>
            <a:r>
              <a:rPr lang="it-IT" sz="2800" b="1" i="1" u="sng" dirty="0" err="1"/>
              <a:t>cautio</a:t>
            </a:r>
            <a:r>
              <a:rPr lang="it-IT" sz="2800" b="1" i="1" u="sng" dirty="0"/>
              <a:t> </a:t>
            </a:r>
            <a:r>
              <a:rPr lang="it-IT" sz="2800" b="1" i="1" u="sng" dirty="0" err="1"/>
              <a:t>fructuaria</a:t>
            </a:r>
            <a:r>
              <a:rPr lang="it-IT" sz="2800" dirty="0"/>
              <a:t>, che serve a sanzionare preventivamente eventuali abusi, senza dover attendere il termine dell’usufrutto. </a:t>
            </a:r>
          </a:p>
          <a:p>
            <a:pPr marL="0" indent="0">
              <a:buNone/>
            </a:pPr>
            <a:endParaRPr lang="it-IT" dirty="0"/>
          </a:p>
        </p:txBody>
      </p:sp>
    </p:spTree>
    <p:extLst>
      <p:ext uri="{BB962C8B-B14F-4D97-AF65-F5344CB8AC3E}">
        <p14:creationId xmlns:p14="http://schemas.microsoft.com/office/powerpoint/2010/main" val="26081779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D7FC0A-FE24-4549-A69A-EB91A206FBE4}"/>
              </a:ext>
            </a:extLst>
          </p:cNvPr>
          <p:cNvSpPr>
            <a:spLocks noGrp="1"/>
          </p:cNvSpPr>
          <p:nvPr>
            <p:ph type="title"/>
          </p:nvPr>
        </p:nvSpPr>
        <p:spPr>
          <a:xfrm>
            <a:off x="810000" y="178676"/>
            <a:ext cx="10571998" cy="1238962"/>
          </a:xfrm>
        </p:spPr>
        <p:txBody>
          <a:bodyPr/>
          <a:lstStyle/>
          <a:p>
            <a:pPr algn="ctr"/>
            <a:r>
              <a:rPr lang="it-IT" dirty="0"/>
              <a:t>LE PROPRIETA’ IN DIRITTO ROMANO </a:t>
            </a:r>
          </a:p>
        </p:txBody>
      </p:sp>
      <p:sp>
        <p:nvSpPr>
          <p:cNvPr id="3" name="Segnaposto contenuto 2">
            <a:extLst>
              <a:ext uri="{FF2B5EF4-FFF2-40B4-BE49-F238E27FC236}">
                <a16:creationId xmlns:a16="http://schemas.microsoft.com/office/drawing/2014/main" id="{EDDF5C97-8A35-7347-92FC-F65640E73A80}"/>
              </a:ext>
            </a:extLst>
          </p:cNvPr>
          <p:cNvSpPr>
            <a:spLocks noGrp="1"/>
          </p:cNvSpPr>
          <p:nvPr>
            <p:ph idx="1"/>
          </p:nvPr>
        </p:nvSpPr>
        <p:spPr>
          <a:xfrm>
            <a:off x="357352" y="2028497"/>
            <a:ext cx="11466786" cy="4614041"/>
          </a:xfrm>
        </p:spPr>
        <p:txBody>
          <a:bodyPr/>
          <a:lstStyle/>
          <a:p>
            <a:pPr marL="0" indent="0" algn="ctr">
              <a:buNone/>
            </a:pPr>
            <a:r>
              <a:rPr lang="it-IT" sz="2400" b="1" i="1" u="sng" dirty="0"/>
              <a:t>DOMINIUM EX IURE QUIRITIUM </a:t>
            </a:r>
            <a:r>
              <a:rPr lang="it-IT" sz="2400" b="1" u="sng" dirty="0"/>
              <a:t>(PROPRIETA’ CIVILE</a:t>
            </a:r>
            <a:r>
              <a:rPr lang="it-IT" sz="2400" dirty="0"/>
              <a:t>)</a:t>
            </a:r>
          </a:p>
          <a:p>
            <a:pPr marL="0" indent="0" algn="ctr">
              <a:buNone/>
            </a:pPr>
            <a:r>
              <a:rPr lang="it-IT" sz="2400" dirty="0"/>
              <a:t> </a:t>
            </a:r>
          </a:p>
          <a:p>
            <a:pPr marL="0" indent="0">
              <a:buNone/>
            </a:pPr>
            <a:r>
              <a:rPr lang="it-IT" sz="2400" dirty="0"/>
              <a:t>1)  SOGGETTI: </a:t>
            </a:r>
            <a:r>
              <a:rPr lang="it-IT" sz="2400" i="1" dirty="0" err="1"/>
              <a:t>cives</a:t>
            </a:r>
            <a:r>
              <a:rPr lang="it-IT" sz="2400" i="1" dirty="0"/>
              <a:t> romani		 </a:t>
            </a:r>
            <a:r>
              <a:rPr lang="it-IT" sz="2400" dirty="0"/>
              <a:t>≠  </a:t>
            </a:r>
            <a:r>
              <a:rPr lang="it-IT" sz="2400" b="1" u="sng" dirty="0"/>
              <a:t>PROPRIETA’ PEREGRINA </a:t>
            </a:r>
            <a:r>
              <a:rPr lang="it-IT" sz="2400" dirty="0"/>
              <a:t>(fino al 212 d.C.) </a:t>
            </a:r>
          </a:p>
          <a:p>
            <a:pPr marL="0" indent="0">
              <a:buNone/>
            </a:pPr>
            <a:r>
              <a:rPr lang="it-IT" sz="2400" dirty="0"/>
              <a:t>2)  OGGETTO: beni mobili e fondi italici ≠  </a:t>
            </a:r>
            <a:r>
              <a:rPr lang="it-IT" sz="2400" b="1" u="sng" dirty="0"/>
              <a:t>PROPRIETA’ PROVINCIALE </a:t>
            </a:r>
          </a:p>
          <a:p>
            <a:pPr marL="0" indent="0">
              <a:buNone/>
            </a:pPr>
            <a:r>
              <a:rPr lang="it-IT" sz="2400" dirty="0"/>
              <a:t>														(fino al 292 d.C.) </a:t>
            </a:r>
          </a:p>
          <a:p>
            <a:pPr marL="0" indent="0">
              <a:buNone/>
            </a:pPr>
            <a:r>
              <a:rPr lang="it-IT" sz="2400" dirty="0"/>
              <a:t>3)  FORMA DEL TRASFERIMENTO ≠  </a:t>
            </a:r>
            <a:r>
              <a:rPr lang="it-IT" sz="2400" b="1" u="sng" dirty="0"/>
              <a:t>PROPR. PRETORIA </a:t>
            </a:r>
            <a:r>
              <a:rPr lang="it-IT" sz="2400" dirty="0"/>
              <a:t>(fino alla fine del III d.C.)</a:t>
            </a:r>
            <a:endParaRPr lang="it-IT" sz="2400" b="1" u="sng" dirty="0"/>
          </a:p>
          <a:p>
            <a:pPr marL="0" indent="0">
              <a:buNone/>
            </a:pPr>
            <a:r>
              <a:rPr lang="it-IT" sz="2400" dirty="0"/>
              <a:t>per le </a:t>
            </a:r>
            <a:r>
              <a:rPr lang="it-IT" sz="2400" i="1" dirty="0"/>
              <a:t>res mancipi </a:t>
            </a:r>
            <a:r>
              <a:rPr lang="it-IT" sz="2400" dirty="0"/>
              <a:t>occorre </a:t>
            </a:r>
          </a:p>
          <a:p>
            <a:pPr marL="0" indent="0">
              <a:buNone/>
            </a:pPr>
            <a:r>
              <a:rPr lang="it-IT" sz="2400" i="1" dirty="0" err="1"/>
              <a:t>mancipatio</a:t>
            </a:r>
            <a:r>
              <a:rPr lang="it-IT" sz="2400" i="1" dirty="0"/>
              <a:t> </a:t>
            </a:r>
            <a:r>
              <a:rPr lang="it-IT" sz="2400" dirty="0"/>
              <a:t>o </a:t>
            </a:r>
            <a:r>
              <a:rPr lang="it-IT" sz="2400" i="1" dirty="0"/>
              <a:t>in iure </a:t>
            </a:r>
            <a:r>
              <a:rPr lang="it-IT" sz="2400" i="1" dirty="0" err="1"/>
              <a:t>cessio</a:t>
            </a:r>
            <a:r>
              <a:rPr lang="it-IT" sz="2400" i="1" dirty="0"/>
              <a:t> </a:t>
            </a:r>
            <a:endParaRPr lang="it-IT" sz="2400" dirty="0"/>
          </a:p>
          <a:p>
            <a:endParaRPr lang="it-IT" dirty="0"/>
          </a:p>
        </p:txBody>
      </p:sp>
    </p:spTree>
    <p:extLst>
      <p:ext uri="{BB962C8B-B14F-4D97-AF65-F5344CB8AC3E}">
        <p14:creationId xmlns:p14="http://schemas.microsoft.com/office/powerpoint/2010/main" val="2861203272"/>
      </p:ext>
    </p:extLst>
  </p:cSld>
  <p:clrMapOvr>
    <a:masterClrMapping/>
  </p:clrMapOvr>
  <p:transition spd="slow">
    <p:randomBar dir="vert"/>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587623-0D37-D043-9826-FDEDDC8CB6E3}"/>
              </a:ext>
            </a:extLst>
          </p:cNvPr>
          <p:cNvSpPr>
            <a:spLocks noGrp="1"/>
          </p:cNvSpPr>
          <p:nvPr>
            <p:ph type="title"/>
          </p:nvPr>
        </p:nvSpPr>
        <p:spPr/>
        <p:txBody>
          <a:bodyPr/>
          <a:lstStyle/>
          <a:p>
            <a:pPr algn="ctr"/>
            <a:br>
              <a:rPr lang="it-IT" dirty="0"/>
            </a:br>
            <a:r>
              <a:rPr lang="it-IT" i="1" dirty="0" err="1"/>
              <a:t>Vindicatio</a:t>
            </a:r>
            <a:r>
              <a:rPr lang="it-IT" i="1" dirty="0"/>
              <a:t> </a:t>
            </a:r>
            <a:r>
              <a:rPr lang="it-IT" i="1" dirty="0" err="1"/>
              <a:t>usus</a:t>
            </a:r>
            <a:r>
              <a:rPr lang="it-IT" i="1" dirty="0"/>
              <a:t> </a:t>
            </a:r>
            <a:r>
              <a:rPr lang="it-IT" i="1" dirty="0" err="1"/>
              <a:t>fructus</a:t>
            </a:r>
            <a:endParaRPr lang="it-IT" dirty="0"/>
          </a:p>
        </p:txBody>
      </p:sp>
      <p:sp>
        <p:nvSpPr>
          <p:cNvPr id="3" name="Segnaposto contenuto 2">
            <a:extLst>
              <a:ext uri="{FF2B5EF4-FFF2-40B4-BE49-F238E27FC236}">
                <a16:creationId xmlns:a16="http://schemas.microsoft.com/office/drawing/2014/main" id="{67619912-F96F-1F42-8CC6-EA8319E986E7}"/>
              </a:ext>
            </a:extLst>
          </p:cNvPr>
          <p:cNvSpPr>
            <a:spLocks noGrp="1"/>
          </p:cNvSpPr>
          <p:nvPr>
            <p:ph idx="1"/>
          </p:nvPr>
        </p:nvSpPr>
        <p:spPr/>
        <p:txBody>
          <a:bodyPr/>
          <a:lstStyle/>
          <a:p>
            <a:pPr marL="0" indent="0">
              <a:buNone/>
            </a:pPr>
            <a:r>
              <a:rPr lang="it-IT" dirty="0"/>
              <a:t> </a:t>
            </a:r>
            <a:br>
              <a:rPr lang="it-IT" sz="3200" i="1" dirty="0"/>
            </a:br>
            <a:r>
              <a:rPr lang="it-IT" sz="3200" i="1" dirty="0"/>
              <a:t>‘Si </a:t>
            </a:r>
            <a:r>
              <a:rPr lang="it-IT" sz="3200" i="1" dirty="0" err="1"/>
              <a:t>paret</a:t>
            </a:r>
            <a:r>
              <a:rPr lang="it-IT" sz="3200" i="1" dirty="0"/>
              <a:t> Aulo </a:t>
            </a:r>
            <a:r>
              <a:rPr lang="it-IT" sz="3200" i="1" dirty="0" err="1"/>
              <a:t>Agerio</a:t>
            </a:r>
            <a:r>
              <a:rPr lang="it-IT" sz="3200" i="1" dirty="0"/>
              <a:t> </a:t>
            </a:r>
            <a:r>
              <a:rPr lang="it-IT" sz="3200" i="1" dirty="0" err="1"/>
              <a:t>ius</a:t>
            </a:r>
            <a:r>
              <a:rPr lang="it-IT" sz="3200" i="1" dirty="0"/>
              <a:t> esse fundo Corneliano </a:t>
            </a:r>
            <a:r>
              <a:rPr lang="it-IT" sz="3200" i="1" dirty="0" err="1"/>
              <a:t>uti</a:t>
            </a:r>
            <a:r>
              <a:rPr lang="it-IT" sz="3200" i="1" dirty="0"/>
              <a:t> </a:t>
            </a:r>
            <a:r>
              <a:rPr lang="it-IT" sz="3200" i="1" dirty="0" err="1"/>
              <a:t>frui</a:t>
            </a:r>
            <a:r>
              <a:rPr lang="it-IT" sz="3200" i="1" dirty="0"/>
              <a:t>...’. </a:t>
            </a:r>
          </a:p>
          <a:p>
            <a:pPr marL="0" indent="0">
              <a:buNone/>
            </a:pPr>
            <a:endParaRPr lang="it-IT" sz="3200" i="1" dirty="0"/>
          </a:p>
          <a:p>
            <a:pPr marL="0" indent="0">
              <a:buNone/>
            </a:pPr>
            <a:r>
              <a:rPr lang="it-IT" sz="3200" dirty="0"/>
              <a:t>Esperibile sia contro il nudo proprietario che contro terzi </a:t>
            </a:r>
          </a:p>
          <a:p>
            <a:endParaRPr lang="it-IT" dirty="0"/>
          </a:p>
        </p:txBody>
      </p:sp>
    </p:spTree>
    <p:extLst>
      <p:ext uri="{BB962C8B-B14F-4D97-AF65-F5344CB8AC3E}">
        <p14:creationId xmlns:p14="http://schemas.microsoft.com/office/powerpoint/2010/main" val="4239187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014B0E-2262-4745-ADE8-248D2C58E839}"/>
              </a:ext>
            </a:extLst>
          </p:cNvPr>
          <p:cNvSpPr>
            <a:spLocks noGrp="1"/>
          </p:cNvSpPr>
          <p:nvPr>
            <p:ph type="title"/>
          </p:nvPr>
        </p:nvSpPr>
        <p:spPr/>
        <p:txBody>
          <a:bodyPr/>
          <a:lstStyle/>
          <a:p>
            <a:pPr algn="ctr"/>
            <a:r>
              <a:rPr lang="it-IT" dirty="0"/>
              <a:t>SUPERFICIE </a:t>
            </a:r>
          </a:p>
        </p:txBody>
      </p:sp>
      <p:sp>
        <p:nvSpPr>
          <p:cNvPr id="3" name="Segnaposto contenuto 2">
            <a:extLst>
              <a:ext uri="{FF2B5EF4-FFF2-40B4-BE49-F238E27FC236}">
                <a16:creationId xmlns:a16="http://schemas.microsoft.com/office/drawing/2014/main" id="{9789B764-5626-6A44-97B7-BC0EF3E875AB}"/>
              </a:ext>
            </a:extLst>
          </p:cNvPr>
          <p:cNvSpPr>
            <a:spLocks noGrp="1"/>
          </p:cNvSpPr>
          <p:nvPr>
            <p:ph idx="1"/>
          </p:nvPr>
        </p:nvSpPr>
        <p:spPr>
          <a:xfrm>
            <a:off x="277402" y="2222287"/>
            <a:ext cx="11095884" cy="4044949"/>
          </a:xfrm>
        </p:spPr>
        <p:txBody>
          <a:bodyPr>
            <a:normAutofit fontScale="25000" lnSpcReduction="20000"/>
          </a:bodyPr>
          <a:lstStyle/>
          <a:p>
            <a:pPr marL="0" indent="0" algn="just">
              <a:buNone/>
            </a:pPr>
            <a:endParaRPr lang="it-IT" sz="9600" i="1" dirty="0"/>
          </a:p>
          <a:p>
            <a:pPr marL="0" indent="0" algn="just">
              <a:buNone/>
            </a:pPr>
            <a:endParaRPr lang="it-IT" sz="9600" i="1" dirty="0"/>
          </a:p>
          <a:p>
            <a:pPr marL="0" indent="0" algn="just">
              <a:buNone/>
            </a:pPr>
            <a:r>
              <a:rPr lang="it-IT" sz="9600" i="1" dirty="0" err="1"/>
              <a:t>Superficies</a:t>
            </a:r>
            <a:r>
              <a:rPr lang="it-IT" sz="9600" i="1" dirty="0"/>
              <a:t> solo </a:t>
            </a:r>
            <a:r>
              <a:rPr lang="it-IT" sz="9600" i="1" dirty="0" err="1"/>
              <a:t>cedit</a:t>
            </a:r>
            <a:r>
              <a:rPr lang="it-IT" sz="9600" dirty="0"/>
              <a:t>. Principio mai rinnegato. Impossibile la divisione della </a:t>
            </a:r>
            <a:r>
              <a:rPr lang="it-IT" sz="9600" dirty="0" err="1"/>
              <a:t>proprieta</a:t>
            </a:r>
            <a:r>
              <a:rPr lang="it-IT" sz="9600" dirty="0"/>
              <a:t>̀ in piani orizzontali.</a:t>
            </a:r>
          </a:p>
          <a:p>
            <a:pPr marL="0" indent="0" algn="just">
              <a:buNone/>
            </a:pPr>
            <a:br>
              <a:rPr lang="it-IT" sz="9600" dirty="0"/>
            </a:br>
            <a:r>
              <a:rPr lang="it-IT" sz="9600" dirty="0"/>
              <a:t>Furono però mitigate le conseguenze pratiche del principio: in </a:t>
            </a:r>
            <a:r>
              <a:rPr lang="it-IT" sz="9600" dirty="0" err="1"/>
              <a:t>eta</a:t>
            </a:r>
            <a:r>
              <a:rPr lang="it-IT" sz="9600" dirty="0"/>
              <a:t>̀ classica si conosce la concessione a terzi della </a:t>
            </a:r>
            <a:r>
              <a:rPr lang="it-IT" sz="9600" dirty="0" err="1"/>
              <a:t>possibilita</a:t>
            </a:r>
            <a:r>
              <a:rPr lang="it-IT" sz="9600" dirty="0"/>
              <a:t>̀ di tenere un edificio sopra il proprio suolo, prima ad opera dello Stato, poi anche dai privati. </a:t>
            </a:r>
          </a:p>
          <a:p>
            <a:pPr marL="0" indent="0" algn="just">
              <a:buNone/>
            </a:pPr>
            <a:r>
              <a:rPr lang="it-IT" sz="9600" dirty="0"/>
              <a:t>Si usavano dei contratti, di locazione o di compravendita, dietro pagamento di un canone, detto </a:t>
            </a:r>
            <a:r>
              <a:rPr lang="it-IT" sz="9600" i="1" dirty="0"/>
              <a:t>solarium: </a:t>
            </a:r>
            <a:r>
              <a:rPr lang="it-IT" sz="9600" dirty="0"/>
              <a:t>Il superficiario non diventa proprietario del bene costruito, ma ne ha il godimento.</a:t>
            </a:r>
          </a:p>
          <a:p>
            <a:pPr marL="0" indent="0" algn="just">
              <a:buNone/>
            </a:pPr>
            <a:endParaRPr lang="it-IT" sz="4200" dirty="0"/>
          </a:p>
          <a:p>
            <a:pPr marL="0" indent="0" algn="just">
              <a:buNone/>
            </a:pPr>
            <a:endParaRPr lang="it-IT" sz="4000" i="1" dirty="0"/>
          </a:p>
          <a:p>
            <a:pPr marL="0" indent="0" algn="just">
              <a:buNone/>
            </a:pPr>
            <a:br>
              <a:rPr lang="it-IT" sz="3000" i="1" dirty="0"/>
            </a:br>
            <a:endParaRPr lang="it-IT" sz="3000" dirty="0"/>
          </a:p>
          <a:p>
            <a:pPr marL="0" indent="0">
              <a:buNone/>
            </a:pPr>
            <a:br>
              <a:rPr lang="it-IT" dirty="0"/>
            </a:br>
            <a:endParaRPr lang="it-IT" dirty="0"/>
          </a:p>
          <a:p>
            <a:endParaRPr lang="it-IT" dirty="0"/>
          </a:p>
        </p:txBody>
      </p:sp>
    </p:spTree>
    <p:extLst>
      <p:ext uri="{BB962C8B-B14F-4D97-AF65-F5344CB8AC3E}">
        <p14:creationId xmlns:p14="http://schemas.microsoft.com/office/powerpoint/2010/main" val="126518792"/>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5BB62B-FAF2-AF41-AC7B-C9B6A8A0042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4655F79-6BA8-1648-BD89-B706634590E5}"/>
              </a:ext>
            </a:extLst>
          </p:cNvPr>
          <p:cNvSpPr>
            <a:spLocks noGrp="1"/>
          </p:cNvSpPr>
          <p:nvPr>
            <p:ph idx="1"/>
          </p:nvPr>
        </p:nvSpPr>
        <p:spPr>
          <a:xfrm>
            <a:off x="818711" y="2222287"/>
            <a:ext cx="10893827" cy="4486738"/>
          </a:xfrm>
        </p:spPr>
        <p:txBody>
          <a:bodyPr>
            <a:normAutofit lnSpcReduction="10000"/>
          </a:bodyPr>
          <a:lstStyle/>
          <a:p>
            <a:pPr algn="just"/>
            <a:r>
              <a:rPr lang="it-IT" sz="2800" dirty="0"/>
              <a:t>Per </a:t>
            </a:r>
            <a:r>
              <a:rPr lang="it-IT" sz="2800" i="1" dirty="0" err="1"/>
              <a:t>ius</a:t>
            </a:r>
            <a:r>
              <a:rPr lang="it-IT" sz="2800" i="1" dirty="0"/>
              <a:t> civile </a:t>
            </a:r>
            <a:r>
              <a:rPr lang="it-IT" sz="2800" dirty="0"/>
              <a:t>il superficiario era soltanto creditore: se veniva molestato nel suo godimento poteva solo agire </a:t>
            </a:r>
            <a:r>
              <a:rPr lang="it-IT" sz="2800" i="1" dirty="0"/>
              <a:t>ex </a:t>
            </a:r>
            <a:r>
              <a:rPr lang="it-IT" sz="2800" i="1" dirty="0" err="1"/>
              <a:t>contractu</a:t>
            </a:r>
            <a:r>
              <a:rPr lang="it-IT" sz="2800" i="1" dirty="0"/>
              <a:t> </a:t>
            </a:r>
            <a:r>
              <a:rPr lang="it-IT" sz="2800" dirty="0"/>
              <a:t>contro il concedente, non contro i terzi. Il rapporto obbligatorio vincolava solo le parti e i successori a titolo universale.</a:t>
            </a:r>
          </a:p>
          <a:p>
            <a:pPr algn="just"/>
            <a:r>
              <a:rPr lang="it-IT" sz="2800" dirty="0"/>
              <a:t>Il pretore però concesse un apposito interdetto contro chi avesse arrecato turbative al godimento della superficie e, </a:t>
            </a:r>
            <a:r>
              <a:rPr lang="it-IT" sz="2800" dirty="0" err="1"/>
              <a:t>piu</a:t>
            </a:r>
            <a:r>
              <a:rPr lang="it-IT" sz="2800" dirty="0"/>
              <a:t>̀ tardi, anche un'</a:t>
            </a:r>
            <a:r>
              <a:rPr lang="it-IT" sz="2800" i="1" dirty="0" err="1"/>
              <a:t>actio</a:t>
            </a:r>
            <a:r>
              <a:rPr lang="it-IT" sz="2800" i="1" dirty="0"/>
              <a:t> in rem, in factum </a:t>
            </a:r>
            <a:r>
              <a:rPr lang="it-IT" sz="2800" dirty="0"/>
              <a:t>da usare contro chiunque avesse il godimento della superficie al posto del superficiario (non solo contro chi arrecava le turbative).</a:t>
            </a:r>
            <a:br>
              <a:rPr lang="it-IT" dirty="0"/>
            </a:br>
            <a:endParaRPr lang="it-IT" dirty="0"/>
          </a:p>
          <a:p>
            <a:endParaRPr lang="it-IT" dirty="0"/>
          </a:p>
        </p:txBody>
      </p:sp>
    </p:spTree>
    <p:extLst>
      <p:ext uri="{BB962C8B-B14F-4D97-AF65-F5344CB8AC3E}">
        <p14:creationId xmlns:p14="http://schemas.microsoft.com/office/powerpoint/2010/main" val="425915504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E5E786-E368-F144-BAE3-E26515CE3201}"/>
              </a:ext>
            </a:extLst>
          </p:cNvPr>
          <p:cNvSpPr>
            <a:spLocks noGrp="1"/>
          </p:cNvSpPr>
          <p:nvPr>
            <p:ph type="title"/>
          </p:nvPr>
        </p:nvSpPr>
        <p:spPr/>
        <p:txBody>
          <a:bodyPr/>
          <a:lstStyle/>
          <a:p>
            <a:pPr algn="ctr"/>
            <a:r>
              <a:rPr lang="it-IT" i="1" dirty="0"/>
              <a:t>IUS IN AGRO VECTIGALI</a:t>
            </a:r>
            <a:endParaRPr lang="it-IT" dirty="0"/>
          </a:p>
        </p:txBody>
      </p:sp>
      <p:sp>
        <p:nvSpPr>
          <p:cNvPr id="3" name="Segnaposto contenuto 2">
            <a:extLst>
              <a:ext uri="{FF2B5EF4-FFF2-40B4-BE49-F238E27FC236}">
                <a16:creationId xmlns:a16="http://schemas.microsoft.com/office/drawing/2014/main" id="{0C9AF5E5-957D-3F43-B8BB-8AEF1EB88933}"/>
              </a:ext>
            </a:extLst>
          </p:cNvPr>
          <p:cNvSpPr>
            <a:spLocks noGrp="1"/>
          </p:cNvSpPr>
          <p:nvPr>
            <p:ph idx="1"/>
          </p:nvPr>
        </p:nvSpPr>
        <p:spPr>
          <a:xfrm>
            <a:off x="818712" y="2222287"/>
            <a:ext cx="10554574" cy="4383996"/>
          </a:xfrm>
        </p:spPr>
        <p:txBody>
          <a:bodyPr>
            <a:normAutofit fontScale="92500" lnSpcReduction="10000"/>
          </a:bodyPr>
          <a:lstStyle/>
          <a:p>
            <a:pPr algn="just"/>
            <a:r>
              <a:rPr lang="it-IT" sz="2800" dirty="0"/>
              <a:t>In epoca classica esiste lo </a:t>
            </a:r>
            <a:r>
              <a:rPr lang="it-IT" sz="2800" i="1" dirty="0" err="1"/>
              <a:t>ius</a:t>
            </a:r>
            <a:r>
              <a:rPr lang="it-IT" sz="2800" i="1" dirty="0"/>
              <a:t> in agro </a:t>
            </a:r>
            <a:r>
              <a:rPr lang="it-IT" sz="2800" i="1" dirty="0" err="1"/>
              <a:t>vectigali</a:t>
            </a:r>
            <a:r>
              <a:rPr lang="it-IT" sz="2800" dirty="0"/>
              <a:t>, concessione da parte dello Stato di un terreno a un privato, che lo sfrutta per un quinquennio o in perpetuo, dietro corrispettivo di un </a:t>
            </a:r>
            <a:r>
              <a:rPr lang="it-IT" sz="2800" i="1" dirty="0" err="1"/>
              <a:t>vectigal</a:t>
            </a:r>
            <a:r>
              <a:rPr lang="it-IT" sz="2800" i="1" dirty="0"/>
              <a:t>.</a:t>
            </a:r>
          </a:p>
          <a:p>
            <a:pPr algn="just"/>
            <a:endParaRPr lang="it-IT" sz="2800" i="1" dirty="0"/>
          </a:p>
          <a:p>
            <a:pPr algn="just"/>
            <a:r>
              <a:rPr lang="it-IT" sz="2800" dirty="0"/>
              <a:t>Si tratta di un contratto di locazione, ma il privato ha il possesso </a:t>
            </a:r>
            <a:r>
              <a:rPr lang="it-IT" sz="2800" dirty="0" err="1"/>
              <a:t>interdittale</a:t>
            </a:r>
            <a:r>
              <a:rPr lang="it-IT" sz="2800" dirty="0"/>
              <a:t> e, in </a:t>
            </a:r>
            <a:r>
              <a:rPr lang="it-IT" sz="2800" dirty="0" err="1"/>
              <a:t>eta</a:t>
            </a:r>
            <a:r>
              <a:rPr lang="it-IT" sz="2800" dirty="0"/>
              <a:t>̀ classica avanzata, ha anche un’</a:t>
            </a:r>
            <a:r>
              <a:rPr lang="it-IT" sz="2800" i="1" dirty="0" err="1"/>
              <a:t>actio</a:t>
            </a:r>
            <a:r>
              <a:rPr lang="it-IT" sz="2800" i="1" dirty="0"/>
              <a:t> in rem </a:t>
            </a:r>
            <a:r>
              <a:rPr lang="it-IT" sz="2800" i="1" dirty="0" err="1"/>
              <a:t>vectigalis</a:t>
            </a:r>
            <a:r>
              <a:rPr lang="it-IT" sz="2800" dirty="0"/>
              <a:t>, coniata sulla falsariga della </a:t>
            </a:r>
            <a:r>
              <a:rPr lang="it-IT" sz="2800" i="1" dirty="0"/>
              <a:t>rei </a:t>
            </a:r>
            <a:r>
              <a:rPr lang="it-IT" sz="2800" i="1" dirty="0" err="1"/>
              <a:t>vindicatio</a:t>
            </a:r>
            <a:r>
              <a:rPr lang="it-IT" sz="2800" dirty="0"/>
              <a:t>: da questo momento si </a:t>
            </a:r>
            <a:r>
              <a:rPr lang="it-IT" sz="2800" dirty="0" err="1"/>
              <a:t>puo</a:t>
            </a:r>
            <a:r>
              <a:rPr lang="it-IT" sz="2800" dirty="0"/>
              <a:t>̀ dire che abbia un vero e proprio diritto reale di godimento sulla cosa. </a:t>
            </a:r>
          </a:p>
          <a:p>
            <a:endParaRPr lang="it-IT" dirty="0"/>
          </a:p>
        </p:txBody>
      </p:sp>
    </p:spTree>
    <p:extLst>
      <p:ext uri="{BB962C8B-B14F-4D97-AF65-F5344CB8AC3E}">
        <p14:creationId xmlns:p14="http://schemas.microsoft.com/office/powerpoint/2010/main" val="337070045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C3B9666-E216-0F47-959A-8AA0A0C05A43}"/>
              </a:ext>
            </a:extLst>
          </p:cNvPr>
          <p:cNvSpPr>
            <a:spLocks noGrp="1"/>
          </p:cNvSpPr>
          <p:nvPr>
            <p:ph type="title"/>
          </p:nvPr>
        </p:nvSpPr>
        <p:spPr/>
        <p:txBody>
          <a:bodyPr/>
          <a:lstStyle/>
          <a:p>
            <a:pPr algn="ctr"/>
            <a:r>
              <a:rPr lang="it-IT" dirty="0"/>
              <a:t>ENFITEUSI</a:t>
            </a:r>
          </a:p>
        </p:txBody>
      </p:sp>
      <p:sp>
        <p:nvSpPr>
          <p:cNvPr id="3" name="Segnaposto contenuto 2">
            <a:extLst>
              <a:ext uri="{FF2B5EF4-FFF2-40B4-BE49-F238E27FC236}">
                <a16:creationId xmlns:a16="http://schemas.microsoft.com/office/drawing/2014/main" id="{F961C31A-DA21-6548-A629-B64671CDCFFF}"/>
              </a:ext>
            </a:extLst>
          </p:cNvPr>
          <p:cNvSpPr>
            <a:spLocks noGrp="1"/>
          </p:cNvSpPr>
          <p:nvPr>
            <p:ph idx="1"/>
          </p:nvPr>
        </p:nvSpPr>
        <p:spPr>
          <a:xfrm>
            <a:off x="818712" y="2222287"/>
            <a:ext cx="10554574" cy="4291529"/>
          </a:xfrm>
        </p:spPr>
        <p:txBody>
          <a:bodyPr/>
          <a:lstStyle/>
          <a:p>
            <a:pPr algn="just"/>
            <a:r>
              <a:rPr lang="it-IT" sz="2800" dirty="0"/>
              <a:t>In epoca postclassica sorge il diritto di enfiteusi che comincia ad essere usato anche nei rapporti tra i privati.</a:t>
            </a:r>
          </a:p>
          <a:p>
            <a:pPr algn="just"/>
            <a:r>
              <a:rPr lang="it-IT" sz="2800" dirty="0"/>
              <a:t>L’imperatore Zenone (476-484) unifica il regime e parla di enfiteusi come un contratto diverso sia da compravendita che da locazione. </a:t>
            </a:r>
          </a:p>
          <a:p>
            <a:pPr algn="just"/>
            <a:r>
              <a:rPr lang="it-IT" sz="2800" dirty="0"/>
              <a:t>L’enfiteusi trova definitiva regolamentazione con Giustiniano che lo configura come diritto reale su cosa altrui. </a:t>
            </a:r>
          </a:p>
          <a:p>
            <a:endParaRPr lang="it-IT" dirty="0"/>
          </a:p>
        </p:txBody>
      </p:sp>
    </p:spTree>
    <p:extLst>
      <p:ext uri="{BB962C8B-B14F-4D97-AF65-F5344CB8AC3E}">
        <p14:creationId xmlns:p14="http://schemas.microsoft.com/office/powerpoint/2010/main" val="791364213"/>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0207123-D6A4-DB4E-A93E-B4CAE67F8F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F623870-3531-9E4C-BD02-01F7B045D993}"/>
              </a:ext>
            </a:extLst>
          </p:cNvPr>
          <p:cNvSpPr>
            <a:spLocks noGrp="1"/>
          </p:cNvSpPr>
          <p:nvPr>
            <p:ph idx="1"/>
          </p:nvPr>
        </p:nvSpPr>
        <p:spPr>
          <a:xfrm>
            <a:off x="818712" y="2222287"/>
            <a:ext cx="10554574" cy="4270980"/>
          </a:xfrm>
        </p:spPr>
        <p:txBody>
          <a:bodyPr/>
          <a:lstStyle/>
          <a:p>
            <a:pPr algn="just"/>
            <a:r>
              <a:rPr lang="it-IT" sz="3200" dirty="0"/>
              <a:t>L’enfiteuta ha le stesse </a:t>
            </a:r>
            <a:r>
              <a:rPr lang="it-IT" sz="3200" dirty="0" err="1"/>
              <a:t>facolta</a:t>
            </a:r>
            <a:r>
              <a:rPr lang="it-IT" sz="3200" dirty="0"/>
              <a:t>̀ del proprietario, ma ha l’obbligo di migliorare il fondo e pagare al concedente un canone periodico.</a:t>
            </a:r>
          </a:p>
          <a:p>
            <a:pPr algn="just"/>
            <a:r>
              <a:rPr lang="it-IT" sz="3200" dirty="0" err="1"/>
              <a:t>Puo</a:t>
            </a:r>
            <a:r>
              <a:rPr lang="it-IT" sz="3200" dirty="0"/>
              <a:t>̀ riscattare la </a:t>
            </a:r>
            <a:r>
              <a:rPr lang="it-IT" sz="3200" dirty="0" err="1"/>
              <a:t>proprieta</a:t>
            </a:r>
            <a:r>
              <a:rPr lang="it-IT" sz="3200" dirty="0"/>
              <a:t>̀.</a:t>
            </a:r>
          </a:p>
          <a:p>
            <a:pPr algn="just"/>
            <a:r>
              <a:rPr lang="it-IT" sz="3200" dirty="0" err="1"/>
              <a:t>Puo</a:t>
            </a:r>
            <a:r>
              <a:rPr lang="it-IT" sz="3200" dirty="0"/>
              <a:t>̀ anche alienare il bene, ma il concedente ha diritto di prelazione. </a:t>
            </a:r>
          </a:p>
          <a:p>
            <a:endParaRPr lang="it-IT" dirty="0"/>
          </a:p>
        </p:txBody>
      </p:sp>
    </p:spTree>
    <p:extLst>
      <p:ext uri="{BB962C8B-B14F-4D97-AF65-F5344CB8AC3E}">
        <p14:creationId xmlns:p14="http://schemas.microsoft.com/office/powerpoint/2010/main" val="1081810979"/>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3BABBD-9BEA-6640-A77A-8352DF81871D}"/>
              </a:ext>
            </a:extLst>
          </p:cNvPr>
          <p:cNvSpPr>
            <a:spLocks noGrp="1"/>
          </p:cNvSpPr>
          <p:nvPr>
            <p:ph type="title"/>
          </p:nvPr>
        </p:nvSpPr>
        <p:spPr/>
        <p:txBody>
          <a:bodyPr/>
          <a:lstStyle/>
          <a:p>
            <a:pPr algn="ctr"/>
            <a:r>
              <a:rPr lang="it-IT" dirty="0"/>
              <a:t>PEGNO </a:t>
            </a:r>
          </a:p>
        </p:txBody>
      </p:sp>
      <p:sp>
        <p:nvSpPr>
          <p:cNvPr id="3" name="Segnaposto contenuto 2">
            <a:extLst>
              <a:ext uri="{FF2B5EF4-FFF2-40B4-BE49-F238E27FC236}">
                <a16:creationId xmlns:a16="http://schemas.microsoft.com/office/drawing/2014/main" id="{44E3C228-E508-C446-AA38-5F227951267B}"/>
              </a:ext>
            </a:extLst>
          </p:cNvPr>
          <p:cNvSpPr>
            <a:spLocks noGrp="1"/>
          </p:cNvSpPr>
          <p:nvPr>
            <p:ph idx="1"/>
          </p:nvPr>
        </p:nvSpPr>
        <p:spPr>
          <a:xfrm>
            <a:off x="827424" y="2116476"/>
            <a:ext cx="10554574" cy="4173837"/>
          </a:xfrm>
        </p:spPr>
        <p:txBody>
          <a:bodyPr/>
          <a:lstStyle/>
          <a:p>
            <a:pPr algn="just"/>
            <a:r>
              <a:rPr lang="it-IT" sz="2800" b="1" dirty="0"/>
              <a:t>Diritto reale di garanzia</a:t>
            </a:r>
            <a:r>
              <a:rPr lang="it-IT" sz="2800" dirty="0"/>
              <a:t>: si costituisce in funzione di un credito; al titolare del diritto di pegno (che è anche il creditore-pignoratizio) non si dà un godimento, </a:t>
            </a:r>
            <a:r>
              <a:rPr lang="it-IT" sz="2800" dirty="0" err="1"/>
              <a:t>bensi</a:t>
            </a:r>
            <a:r>
              <a:rPr lang="it-IT" sz="2800" dirty="0"/>
              <a:t>̀ si attribuisce il diritto di rivalersi, con preferenza su tutti gli altri, su di una cosa, del debitore (pignorante) o di un terzo, per il caso in cui il debitore non adempia. </a:t>
            </a:r>
          </a:p>
          <a:p>
            <a:endParaRPr lang="it-IT" dirty="0"/>
          </a:p>
        </p:txBody>
      </p:sp>
    </p:spTree>
    <p:extLst>
      <p:ext uri="{BB962C8B-B14F-4D97-AF65-F5344CB8AC3E}">
        <p14:creationId xmlns:p14="http://schemas.microsoft.com/office/powerpoint/2010/main" val="3110170023"/>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7EA7BB-4CD3-F644-B43F-963404637C2A}"/>
              </a:ext>
            </a:extLst>
          </p:cNvPr>
          <p:cNvSpPr>
            <a:spLocks noGrp="1"/>
          </p:cNvSpPr>
          <p:nvPr>
            <p:ph type="title"/>
          </p:nvPr>
        </p:nvSpPr>
        <p:spPr/>
        <p:txBody>
          <a:bodyPr/>
          <a:lstStyle/>
          <a:p>
            <a:pPr algn="ctr"/>
            <a:r>
              <a:rPr lang="it-IT" dirty="0"/>
              <a:t>ACCESSORIETA’</a:t>
            </a:r>
          </a:p>
        </p:txBody>
      </p:sp>
      <p:sp>
        <p:nvSpPr>
          <p:cNvPr id="3" name="Segnaposto contenuto 2">
            <a:extLst>
              <a:ext uri="{FF2B5EF4-FFF2-40B4-BE49-F238E27FC236}">
                <a16:creationId xmlns:a16="http://schemas.microsoft.com/office/drawing/2014/main" id="{9FCE04EB-4284-5546-877B-31870093EA64}"/>
              </a:ext>
            </a:extLst>
          </p:cNvPr>
          <p:cNvSpPr>
            <a:spLocks noGrp="1"/>
          </p:cNvSpPr>
          <p:nvPr>
            <p:ph idx="1"/>
          </p:nvPr>
        </p:nvSpPr>
        <p:spPr>
          <a:xfrm>
            <a:off x="818712" y="2222287"/>
            <a:ext cx="10554574" cy="4260706"/>
          </a:xfrm>
        </p:spPr>
        <p:txBody>
          <a:bodyPr/>
          <a:lstStyle/>
          <a:p>
            <a:pPr algn="just"/>
            <a:r>
              <a:rPr lang="it-IT" sz="2800" dirty="0"/>
              <a:t>LA GARANZIA REALE DEL CREDITO è caratterizzata dall’</a:t>
            </a:r>
            <a:r>
              <a:rPr lang="it-IT" sz="2800" dirty="0" err="1"/>
              <a:t>accessorieta</a:t>
            </a:r>
            <a:r>
              <a:rPr lang="it-IT" sz="2800" dirty="0"/>
              <a:t>̀; il diritto di pegno dipende dall’esistenza del credito: </a:t>
            </a:r>
          </a:p>
          <a:p>
            <a:pPr marL="0" indent="0" algn="just">
              <a:buNone/>
            </a:pPr>
            <a:r>
              <a:rPr lang="it-IT" sz="2800" dirty="0"/>
              <a:t>1) non viene in essere se il credito non esiste e </a:t>
            </a:r>
          </a:p>
          <a:p>
            <a:pPr marL="0" indent="0" algn="just">
              <a:buNone/>
            </a:pPr>
            <a:r>
              <a:rPr lang="it-IT" sz="2800" dirty="0"/>
              <a:t>2) si estingue quando il credito si estingue. </a:t>
            </a:r>
          </a:p>
          <a:p>
            <a:endParaRPr lang="it-IT" dirty="0"/>
          </a:p>
        </p:txBody>
      </p:sp>
    </p:spTree>
    <p:extLst>
      <p:ext uri="{BB962C8B-B14F-4D97-AF65-F5344CB8AC3E}">
        <p14:creationId xmlns:p14="http://schemas.microsoft.com/office/powerpoint/2010/main" val="2602881257"/>
      </p:ext>
    </p:extLst>
  </p:cSld>
  <p:clrMapOvr>
    <a:masterClrMapping/>
  </p:clrMapOvr>
  <p:transition spd="slow">
    <p:wip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27BF6E7-D53F-474A-B4B7-2CEA88F5D6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D78CC9D-7AF5-0E44-B4E1-2A8E912AA4EA}"/>
              </a:ext>
            </a:extLst>
          </p:cNvPr>
          <p:cNvSpPr>
            <a:spLocks noGrp="1"/>
          </p:cNvSpPr>
          <p:nvPr>
            <p:ph idx="1"/>
          </p:nvPr>
        </p:nvSpPr>
        <p:spPr>
          <a:xfrm>
            <a:off x="154112" y="2222287"/>
            <a:ext cx="11219174" cy="4517560"/>
          </a:xfrm>
        </p:spPr>
        <p:txBody>
          <a:bodyPr>
            <a:normAutofit fontScale="92500" lnSpcReduction="20000"/>
          </a:bodyPr>
          <a:lstStyle/>
          <a:p>
            <a:pPr algn="just"/>
            <a:endParaRPr lang="it-IT" sz="2800" dirty="0"/>
          </a:p>
          <a:p>
            <a:pPr algn="just"/>
            <a:r>
              <a:rPr lang="it-IT" sz="2800" dirty="0"/>
              <a:t>Si </a:t>
            </a:r>
            <a:r>
              <a:rPr lang="it-IT" sz="2800" dirty="0" err="1"/>
              <a:t>puo</a:t>
            </a:r>
            <a:r>
              <a:rPr lang="it-IT" sz="2800" dirty="0"/>
              <a:t>̀ trasferire solo insieme alla cosa pignorata: </a:t>
            </a:r>
            <a:r>
              <a:rPr lang="it-IT" sz="2800" dirty="0" err="1"/>
              <a:t>percio</a:t>
            </a:r>
            <a:r>
              <a:rPr lang="it-IT" sz="2800" dirty="0"/>
              <a:t>̀ anche il diritto di pegno si </a:t>
            </a:r>
            <a:r>
              <a:rPr lang="it-IT" sz="2800" dirty="0" err="1"/>
              <a:t>puo</a:t>
            </a:r>
            <a:r>
              <a:rPr lang="it-IT" sz="2800" dirty="0"/>
              <a:t>̀ solo costituire. </a:t>
            </a:r>
          </a:p>
          <a:p>
            <a:pPr algn="just"/>
            <a:endParaRPr lang="it-IT" sz="2800" dirty="0"/>
          </a:p>
          <a:p>
            <a:pPr algn="just"/>
            <a:r>
              <a:rPr lang="it-IT" sz="2800" dirty="0"/>
              <a:t>Il pegno, in diritto romano, riguarda qualsiasi cosa, anche incorporale, dunque sia beni mobili che immobili, sia </a:t>
            </a:r>
            <a:r>
              <a:rPr lang="it-IT" sz="2800" i="1" dirty="0"/>
              <a:t>res mancipi </a:t>
            </a:r>
            <a:r>
              <a:rPr lang="it-IT" sz="2800" dirty="0"/>
              <a:t>che </a:t>
            </a:r>
            <a:r>
              <a:rPr lang="it-IT" sz="2800" i="1" dirty="0" err="1"/>
              <a:t>nec</a:t>
            </a:r>
            <a:r>
              <a:rPr lang="it-IT" sz="2800" i="1" dirty="0"/>
              <a:t> mancipi</a:t>
            </a:r>
            <a:r>
              <a:rPr lang="it-IT" sz="2800" dirty="0"/>
              <a:t>. </a:t>
            </a:r>
          </a:p>
          <a:p>
            <a:pPr algn="just"/>
            <a:endParaRPr lang="it-IT" sz="2800" dirty="0"/>
          </a:p>
          <a:p>
            <a:pPr algn="just"/>
            <a:endParaRPr lang="it-IT" sz="2800" dirty="0"/>
          </a:p>
          <a:p>
            <a:pPr algn="just"/>
            <a:r>
              <a:rPr lang="it-IT" sz="2800" dirty="0"/>
              <a:t>Si distingue tra </a:t>
            </a:r>
            <a:r>
              <a:rPr lang="it-IT" sz="2800" i="1" dirty="0" err="1"/>
              <a:t>pignus</a:t>
            </a:r>
            <a:r>
              <a:rPr lang="it-IT" sz="2800" i="1" dirty="0"/>
              <a:t> </a:t>
            </a:r>
            <a:r>
              <a:rPr lang="it-IT" sz="2800" i="1" dirty="0" err="1"/>
              <a:t>datum</a:t>
            </a:r>
            <a:r>
              <a:rPr lang="it-IT" sz="2800" i="1" dirty="0"/>
              <a:t> </a:t>
            </a:r>
            <a:r>
              <a:rPr lang="it-IT" sz="2800" dirty="0"/>
              <a:t>e </a:t>
            </a:r>
            <a:r>
              <a:rPr lang="it-IT" sz="2800" i="1" dirty="0" err="1"/>
              <a:t>pignus</a:t>
            </a:r>
            <a:r>
              <a:rPr lang="it-IT" sz="2800" i="1" dirty="0"/>
              <a:t> </a:t>
            </a:r>
            <a:r>
              <a:rPr lang="it-IT" sz="2800" i="1" dirty="0" err="1"/>
              <a:t>conventum</a:t>
            </a:r>
            <a:r>
              <a:rPr lang="it-IT" sz="2800" i="1" dirty="0"/>
              <a:t>. </a:t>
            </a:r>
            <a:endParaRPr lang="it-IT" sz="2800" dirty="0"/>
          </a:p>
          <a:p>
            <a:endParaRPr lang="it-IT" dirty="0"/>
          </a:p>
          <a:p>
            <a:endParaRPr lang="it-IT" dirty="0"/>
          </a:p>
        </p:txBody>
      </p:sp>
    </p:spTree>
    <p:extLst>
      <p:ext uri="{BB962C8B-B14F-4D97-AF65-F5344CB8AC3E}">
        <p14:creationId xmlns:p14="http://schemas.microsoft.com/office/powerpoint/2010/main" val="2601849955"/>
      </p:ext>
    </p:extLst>
  </p:cSld>
  <p:clrMapOvr>
    <a:masterClrMapping/>
  </p:clrMapOvr>
  <p:transition spd="slow">
    <p:wip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27189A1-949B-7F46-B0FC-44A5826BB36E}"/>
              </a:ext>
            </a:extLst>
          </p:cNvPr>
          <p:cNvSpPr>
            <a:spLocks noGrp="1"/>
          </p:cNvSpPr>
          <p:nvPr>
            <p:ph type="title"/>
          </p:nvPr>
        </p:nvSpPr>
        <p:spPr/>
        <p:txBody>
          <a:bodyPr/>
          <a:lstStyle/>
          <a:p>
            <a:pPr algn="ctr"/>
            <a:r>
              <a:rPr lang="it-IT" i="1" dirty="0" err="1"/>
              <a:t>pignus</a:t>
            </a:r>
            <a:r>
              <a:rPr lang="it-IT" i="1" dirty="0"/>
              <a:t> </a:t>
            </a:r>
            <a:r>
              <a:rPr lang="it-IT" i="1" dirty="0" err="1"/>
              <a:t>datum</a:t>
            </a:r>
            <a:r>
              <a:rPr lang="it-IT" i="1" dirty="0"/>
              <a:t> </a:t>
            </a:r>
            <a:r>
              <a:rPr lang="it-IT" dirty="0"/>
              <a:t>o pegno manuale</a:t>
            </a:r>
          </a:p>
        </p:txBody>
      </p:sp>
      <p:sp>
        <p:nvSpPr>
          <p:cNvPr id="3" name="Segnaposto contenuto 2">
            <a:extLst>
              <a:ext uri="{FF2B5EF4-FFF2-40B4-BE49-F238E27FC236}">
                <a16:creationId xmlns:a16="http://schemas.microsoft.com/office/drawing/2014/main" id="{1481DCEA-1A96-2140-A1F7-4244C6FF47BA}"/>
              </a:ext>
            </a:extLst>
          </p:cNvPr>
          <p:cNvSpPr>
            <a:spLocks noGrp="1"/>
          </p:cNvSpPr>
          <p:nvPr>
            <p:ph idx="1"/>
          </p:nvPr>
        </p:nvSpPr>
        <p:spPr>
          <a:xfrm>
            <a:off x="818712" y="2222287"/>
            <a:ext cx="10554574" cy="4558657"/>
          </a:xfrm>
        </p:spPr>
        <p:txBody>
          <a:bodyPr>
            <a:normAutofit/>
          </a:bodyPr>
          <a:lstStyle/>
          <a:p>
            <a:pPr algn="just"/>
            <a:r>
              <a:rPr lang="it-IT" sz="2800" dirty="0"/>
              <a:t>Si costituisce con la consegna del possesso interdettale della cosa al creditore, il quale però non </a:t>
            </a:r>
            <a:r>
              <a:rPr lang="it-IT" sz="2800" dirty="0" err="1"/>
              <a:t>puo</a:t>
            </a:r>
            <a:r>
              <a:rPr lang="it-IT" sz="2800" dirty="0"/>
              <a:t>̀ usarla e non </a:t>
            </a:r>
            <a:r>
              <a:rPr lang="it-IT" sz="2800" dirty="0" err="1"/>
              <a:t>puo</a:t>
            </a:r>
            <a:r>
              <a:rPr lang="it-IT" sz="2800" dirty="0"/>
              <a:t>̀ usucapirla.</a:t>
            </a:r>
          </a:p>
          <a:p>
            <a:pPr algn="just"/>
            <a:r>
              <a:rPr lang="it-IT" sz="2800" dirty="0"/>
              <a:t>Non è ancora un diritto reale, ma solo una situazione possessoria, che in origine vale soltanto come coazione indiretta ad adempiere. </a:t>
            </a:r>
          </a:p>
          <a:p>
            <a:pPr algn="just"/>
            <a:r>
              <a:rPr lang="it-IT" sz="2800" dirty="0"/>
              <a:t>Il creditore è obbligato a restituire la cosa pignorata con </a:t>
            </a:r>
            <a:r>
              <a:rPr lang="it-IT" sz="2800" i="1" dirty="0" err="1"/>
              <a:t>actio</a:t>
            </a:r>
            <a:r>
              <a:rPr lang="it-IT" sz="2800" i="1" dirty="0"/>
              <a:t> </a:t>
            </a:r>
            <a:r>
              <a:rPr lang="it-IT" sz="2800" i="1" dirty="0" err="1"/>
              <a:t>pigneraticia</a:t>
            </a:r>
            <a:r>
              <a:rPr lang="it-IT" sz="2800" i="1" dirty="0"/>
              <a:t> in </a:t>
            </a:r>
            <a:r>
              <a:rPr lang="it-IT" sz="2800" i="1" dirty="0" err="1"/>
              <a:t>personam</a:t>
            </a:r>
            <a:r>
              <a:rPr lang="it-IT" sz="2800" i="1" dirty="0"/>
              <a:t> </a:t>
            </a:r>
            <a:r>
              <a:rPr lang="it-IT" sz="2800" dirty="0"/>
              <a:t>quando il debitore adempia. </a:t>
            </a:r>
          </a:p>
          <a:p>
            <a:endParaRPr lang="it-IT" dirty="0"/>
          </a:p>
        </p:txBody>
      </p:sp>
    </p:spTree>
    <p:extLst>
      <p:ext uri="{BB962C8B-B14F-4D97-AF65-F5344CB8AC3E}">
        <p14:creationId xmlns:p14="http://schemas.microsoft.com/office/powerpoint/2010/main" val="595351774"/>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1227E2-23B2-824F-824E-4C292FC4B0A4}"/>
              </a:ext>
            </a:extLst>
          </p:cNvPr>
          <p:cNvSpPr>
            <a:spLocks noGrp="1"/>
          </p:cNvSpPr>
          <p:nvPr>
            <p:ph type="title"/>
          </p:nvPr>
        </p:nvSpPr>
        <p:spPr/>
        <p:txBody>
          <a:bodyPr/>
          <a:lstStyle/>
          <a:p>
            <a:pPr algn="ctr"/>
            <a:r>
              <a:rPr lang="it-IT" dirty="0"/>
              <a:t>TUTELA DELLA PROPRIETÀ CIVILE </a:t>
            </a:r>
          </a:p>
        </p:txBody>
      </p:sp>
      <p:sp>
        <p:nvSpPr>
          <p:cNvPr id="3" name="Segnaposto contenuto 2">
            <a:extLst>
              <a:ext uri="{FF2B5EF4-FFF2-40B4-BE49-F238E27FC236}">
                <a16:creationId xmlns:a16="http://schemas.microsoft.com/office/drawing/2014/main" id="{42C84F4F-04D1-0940-87B7-83BE2B75D1A8}"/>
              </a:ext>
            </a:extLst>
          </p:cNvPr>
          <p:cNvSpPr>
            <a:spLocks noGrp="1"/>
          </p:cNvSpPr>
          <p:nvPr>
            <p:ph idx="1"/>
          </p:nvPr>
        </p:nvSpPr>
        <p:spPr/>
        <p:txBody>
          <a:bodyPr/>
          <a:lstStyle/>
          <a:p>
            <a:pPr marL="0" indent="0" algn="just">
              <a:buNone/>
            </a:pPr>
            <a:r>
              <a:rPr lang="it-IT" sz="2400" dirty="0"/>
              <a:t>La tutela si attua in primo luogo con la </a:t>
            </a:r>
            <a:r>
              <a:rPr lang="it-IT" sz="2400" b="1" i="1" u="sng" dirty="0"/>
              <a:t>REI VINDICATIO</a:t>
            </a:r>
            <a:r>
              <a:rPr lang="it-IT" sz="2400" dirty="0"/>
              <a:t>, prototipo delle azioni reali, utilizzabile dal proprietario che non abbia il possesso del bene contro il possessore, o meglio contro chiunque abbia la </a:t>
            </a:r>
            <a:r>
              <a:rPr lang="it-IT" sz="2400" i="1" dirty="0" err="1"/>
              <a:t>facultas</a:t>
            </a:r>
            <a:r>
              <a:rPr lang="it-IT" sz="2400" i="1" dirty="0"/>
              <a:t> </a:t>
            </a:r>
            <a:r>
              <a:rPr lang="it-IT" sz="2400" i="1" dirty="0" err="1"/>
              <a:t>restituendi</a:t>
            </a:r>
            <a:r>
              <a:rPr lang="it-IT" sz="2400" dirty="0"/>
              <a:t>: quindi anche alcuni detentori. </a:t>
            </a:r>
          </a:p>
          <a:p>
            <a:pPr marL="0" indent="0" algn="just">
              <a:buNone/>
            </a:pPr>
            <a:endParaRPr lang="it-IT" sz="2400" dirty="0"/>
          </a:p>
          <a:p>
            <a:pPr marL="0" indent="0" algn="just">
              <a:buNone/>
            </a:pPr>
            <a:r>
              <a:rPr lang="it-IT" sz="2400" dirty="0"/>
              <a:t>In </a:t>
            </a:r>
            <a:r>
              <a:rPr lang="it-IT" sz="2400" dirty="0" err="1"/>
              <a:t>eta</a:t>
            </a:r>
            <a:r>
              <a:rPr lang="it-IT" sz="2400" dirty="0"/>
              <a:t>̀ arcaica si svolge nella forma della </a:t>
            </a:r>
            <a:r>
              <a:rPr lang="it-IT" sz="2400" i="1" dirty="0" err="1"/>
              <a:t>legis</a:t>
            </a:r>
            <a:r>
              <a:rPr lang="it-IT" sz="2400" i="1" dirty="0"/>
              <a:t> </a:t>
            </a:r>
            <a:r>
              <a:rPr lang="it-IT" sz="2400" i="1" dirty="0" err="1"/>
              <a:t>actio</a:t>
            </a:r>
            <a:r>
              <a:rPr lang="it-IT" sz="2400" i="1" dirty="0"/>
              <a:t> sacramento in rem</a:t>
            </a:r>
            <a:r>
              <a:rPr lang="it-IT" sz="2400" dirty="0"/>
              <a:t>, caratterizzata da </a:t>
            </a:r>
            <a:r>
              <a:rPr lang="it-IT" sz="2400" i="1" dirty="0" err="1"/>
              <a:t>vindicatio</a:t>
            </a:r>
            <a:r>
              <a:rPr lang="it-IT" sz="2400" i="1" dirty="0"/>
              <a:t> </a:t>
            </a:r>
            <a:r>
              <a:rPr lang="it-IT" sz="2400" dirty="0"/>
              <a:t>e </a:t>
            </a:r>
            <a:r>
              <a:rPr lang="it-IT" sz="2400" i="1" dirty="0" err="1"/>
              <a:t>contravindicatio</a:t>
            </a:r>
            <a:r>
              <a:rPr lang="it-IT" sz="2400" dirty="0"/>
              <a:t>. </a:t>
            </a:r>
          </a:p>
          <a:p>
            <a:endParaRPr lang="it-IT" dirty="0"/>
          </a:p>
        </p:txBody>
      </p:sp>
    </p:spTree>
    <p:extLst>
      <p:ext uri="{BB962C8B-B14F-4D97-AF65-F5344CB8AC3E}">
        <p14:creationId xmlns:p14="http://schemas.microsoft.com/office/powerpoint/2010/main" val="37145608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D3BDC84-B98C-8D46-9EBC-7C74B6A1B357}"/>
              </a:ext>
            </a:extLst>
          </p:cNvPr>
          <p:cNvSpPr>
            <a:spLocks noGrp="1"/>
          </p:cNvSpPr>
          <p:nvPr>
            <p:ph type="title"/>
          </p:nvPr>
        </p:nvSpPr>
        <p:spPr>
          <a:xfrm>
            <a:off x="810000" y="205483"/>
            <a:ext cx="10571998" cy="1212155"/>
          </a:xfrm>
        </p:spPr>
        <p:txBody>
          <a:bodyPr/>
          <a:lstStyle/>
          <a:p>
            <a:pPr algn="ctr"/>
            <a:r>
              <a:rPr lang="it-IT" i="1" dirty="0" err="1"/>
              <a:t>Pignus</a:t>
            </a:r>
            <a:r>
              <a:rPr lang="it-IT" i="1" dirty="0"/>
              <a:t> </a:t>
            </a:r>
            <a:r>
              <a:rPr lang="it-IT" i="1" dirty="0" err="1"/>
              <a:t>conventum</a:t>
            </a:r>
            <a:r>
              <a:rPr lang="it-IT" i="1" dirty="0"/>
              <a:t> </a:t>
            </a:r>
            <a:br>
              <a:rPr lang="it-IT" i="1" dirty="0"/>
            </a:br>
            <a:r>
              <a:rPr lang="it-IT" dirty="0"/>
              <a:t>o pegno convenzionale</a:t>
            </a:r>
            <a:endParaRPr lang="it-IT" i="1" dirty="0"/>
          </a:p>
        </p:txBody>
      </p:sp>
      <p:sp>
        <p:nvSpPr>
          <p:cNvPr id="3" name="Segnaposto contenuto 2">
            <a:extLst>
              <a:ext uri="{FF2B5EF4-FFF2-40B4-BE49-F238E27FC236}">
                <a16:creationId xmlns:a16="http://schemas.microsoft.com/office/drawing/2014/main" id="{C927E1F7-3FB6-EE4E-8F2A-709F98F0FEEF}"/>
              </a:ext>
            </a:extLst>
          </p:cNvPr>
          <p:cNvSpPr>
            <a:spLocks noGrp="1"/>
          </p:cNvSpPr>
          <p:nvPr>
            <p:ph idx="1"/>
          </p:nvPr>
        </p:nvSpPr>
        <p:spPr/>
        <p:txBody>
          <a:bodyPr/>
          <a:lstStyle/>
          <a:p>
            <a:pPr algn="just"/>
            <a:r>
              <a:rPr lang="it-IT" sz="2800" dirty="0"/>
              <a:t>Agli inizi del II sec. a. C. si comincia a costituire il pegno anche con mera </a:t>
            </a:r>
            <a:r>
              <a:rPr lang="it-IT" sz="2800" i="1" dirty="0" err="1"/>
              <a:t>conventio</a:t>
            </a:r>
            <a:r>
              <a:rPr lang="it-IT" sz="2800" dirty="0"/>
              <a:t>, semplice patto tra creditore e debitore senza passaggio del possesso: l'intesa era che il creditore avrebbe potuto impossessarsene se il debitore non adempiva. </a:t>
            </a:r>
          </a:p>
          <a:p>
            <a:endParaRPr lang="it-IT" dirty="0"/>
          </a:p>
        </p:txBody>
      </p:sp>
    </p:spTree>
    <p:extLst>
      <p:ext uri="{BB962C8B-B14F-4D97-AF65-F5344CB8AC3E}">
        <p14:creationId xmlns:p14="http://schemas.microsoft.com/office/powerpoint/2010/main" val="782499276"/>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66AE302-3917-F54A-ABCA-EA43686E9768}"/>
              </a:ext>
            </a:extLst>
          </p:cNvPr>
          <p:cNvSpPr>
            <a:spLocks noGrp="1"/>
          </p:cNvSpPr>
          <p:nvPr>
            <p:ph type="title"/>
          </p:nvPr>
        </p:nvSpPr>
        <p:spPr/>
        <p:txBody>
          <a:bodyPr/>
          <a:lstStyle/>
          <a:p>
            <a:pPr algn="ctr"/>
            <a:r>
              <a:rPr lang="it-IT" i="1" dirty="0" err="1"/>
              <a:t>Actio</a:t>
            </a:r>
            <a:r>
              <a:rPr lang="it-IT" i="1" dirty="0"/>
              <a:t> Serviana </a:t>
            </a:r>
            <a:r>
              <a:rPr lang="it-IT" i="1" dirty="0" err="1"/>
              <a:t>pigneraticia</a:t>
            </a:r>
            <a:endParaRPr lang="it-IT" i="1" dirty="0"/>
          </a:p>
        </p:txBody>
      </p:sp>
      <p:sp>
        <p:nvSpPr>
          <p:cNvPr id="3" name="Segnaposto contenuto 2">
            <a:extLst>
              <a:ext uri="{FF2B5EF4-FFF2-40B4-BE49-F238E27FC236}">
                <a16:creationId xmlns:a16="http://schemas.microsoft.com/office/drawing/2014/main" id="{A640D160-2357-5942-81DE-580B9A4BF74C}"/>
              </a:ext>
            </a:extLst>
          </p:cNvPr>
          <p:cNvSpPr>
            <a:spLocks noGrp="1"/>
          </p:cNvSpPr>
          <p:nvPr>
            <p:ph idx="1"/>
          </p:nvPr>
        </p:nvSpPr>
        <p:spPr>
          <a:xfrm>
            <a:off x="818712" y="2222287"/>
            <a:ext cx="10554574" cy="4635713"/>
          </a:xfrm>
        </p:spPr>
        <p:txBody>
          <a:bodyPr>
            <a:normAutofit/>
          </a:bodyPr>
          <a:lstStyle/>
          <a:p>
            <a:pPr algn="just"/>
            <a:r>
              <a:rPr lang="it-IT" sz="2800" dirty="0"/>
              <a:t>Il nel 51 a. C. introduce un'azione </a:t>
            </a:r>
            <a:r>
              <a:rPr lang="it-IT" sz="2800" i="1" dirty="0"/>
              <a:t>in rem</a:t>
            </a:r>
            <a:r>
              <a:rPr lang="it-IT" sz="2800" dirty="0"/>
              <a:t>, </a:t>
            </a:r>
            <a:r>
              <a:rPr lang="it-IT" sz="2800" i="1" dirty="0" err="1"/>
              <a:t>actio</a:t>
            </a:r>
            <a:r>
              <a:rPr lang="it-IT" sz="2800" i="1" dirty="0"/>
              <a:t> Serviana </a:t>
            </a:r>
            <a:r>
              <a:rPr lang="it-IT" sz="2800" dirty="0"/>
              <a:t>(</a:t>
            </a:r>
            <a:r>
              <a:rPr lang="it-IT" sz="2800" i="1" dirty="0" err="1"/>
              <a:t>vindicatio</a:t>
            </a:r>
            <a:r>
              <a:rPr lang="it-IT" sz="2800" i="1" dirty="0"/>
              <a:t> </a:t>
            </a:r>
            <a:r>
              <a:rPr lang="it-IT" sz="2800" i="1" dirty="0" err="1"/>
              <a:t>pignoris</a:t>
            </a:r>
            <a:r>
              <a:rPr lang="it-IT" sz="2800" dirty="0"/>
              <a:t>, </a:t>
            </a:r>
            <a:r>
              <a:rPr lang="it-IT" sz="2800" i="1" dirty="0" err="1"/>
              <a:t>actio</a:t>
            </a:r>
            <a:r>
              <a:rPr lang="it-IT" sz="2800" i="1" dirty="0"/>
              <a:t> </a:t>
            </a:r>
            <a:r>
              <a:rPr lang="it-IT" sz="2800" i="1" dirty="0" err="1"/>
              <a:t>pigneraticia</a:t>
            </a:r>
            <a:r>
              <a:rPr lang="it-IT" sz="2800" i="1" dirty="0"/>
              <a:t> </a:t>
            </a:r>
            <a:r>
              <a:rPr lang="it-IT" sz="2800" i="1" u="sng" dirty="0"/>
              <a:t>in rem</a:t>
            </a:r>
            <a:r>
              <a:rPr lang="it-IT" sz="2800" dirty="0"/>
              <a:t>), </a:t>
            </a:r>
            <a:r>
              <a:rPr lang="it-IT" sz="2800" i="1" dirty="0"/>
              <a:t>in factum, </a:t>
            </a:r>
            <a:r>
              <a:rPr lang="it-IT" sz="2800" dirty="0"/>
              <a:t>esperibile dal creditore pignoratizio </a:t>
            </a:r>
            <a:r>
              <a:rPr lang="it-IT" sz="2800" b="1" dirty="0"/>
              <a:t>contro qualunque possessore</a:t>
            </a:r>
            <a:r>
              <a:rPr lang="it-IT" sz="2800" dirty="0"/>
              <a:t>. DIRITTO DI SEGUITO. </a:t>
            </a:r>
          </a:p>
          <a:p>
            <a:pPr algn="just"/>
            <a:r>
              <a:rPr lang="it-IT" sz="2800" dirty="0"/>
              <a:t>Da questo momento si </a:t>
            </a:r>
            <a:r>
              <a:rPr lang="it-IT" sz="2800" dirty="0" err="1"/>
              <a:t>puo</a:t>
            </a:r>
            <a:r>
              <a:rPr lang="it-IT" sz="2800" dirty="0"/>
              <a:t>̀ dire che il pegno sia un diritto reale, anche se solo pretorio </a:t>
            </a:r>
          </a:p>
          <a:p>
            <a:endParaRPr lang="it-IT" dirty="0"/>
          </a:p>
        </p:txBody>
      </p:sp>
    </p:spTree>
    <p:extLst>
      <p:ext uri="{BB962C8B-B14F-4D97-AF65-F5344CB8AC3E}">
        <p14:creationId xmlns:p14="http://schemas.microsoft.com/office/powerpoint/2010/main" val="282600966"/>
      </p:ext>
    </p:extLst>
  </p:cSld>
  <p:clrMapOvr>
    <a:masterClrMapping/>
  </p:clrMapOvr>
  <p:transition spd="slow">
    <p:wip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877270-D4A8-F34B-ACF5-54E49809DD26}"/>
              </a:ext>
            </a:extLst>
          </p:cNvPr>
          <p:cNvSpPr>
            <a:spLocks noGrp="1"/>
          </p:cNvSpPr>
          <p:nvPr>
            <p:ph type="title"/>
          </p:nvPr>
        </p:nvSpPr>
        <p:spPr/>
        <p:txBody>
          <a:bodyPr/>
          <a:lstStyle/>
          <a:p>
            <a:pPr algn="ctr"/>
            <a:r>
              <a:rPr lang="it-IT" i="1" dirty="0"/>
              <a:t>IUS VENDENDI</a:t>
            </a:r>
          </a:p>
        </p:txBody>
      </p:sp>
      <p:sp>
        <p:nvSpPr>
          <p:cNvPr id="3" name="Segnaposto contenuto 2">
            <a:extLst>
              <a:ext uri="{FF2B5EF4-FFF2-40B4-BE49-F238E27FC236}">
                <a16:creationId xmlns:a16="http://schemas.microsoft.com/office/drawing/2014/main" id="{F0CF493F-8198-C340-B253-19C92A7B3A8F}"/>
              </a:ext>
            </a:extLst>
          </p:cNvPr>
          <p:cNvSpPr>
            <a:spLocks noGrp="1"/>
          </p:cNvSpPr>
          <p:nvPr>
            <p:ph idx="1"/>
          </p:nvPr>
        </p:nvSpPr>
        <p:spPr>
          <a:xfrm>
            <a:off x="818712" y="2222287"/>
            <a:ext cx="10554574" cy="4527834"/>
          </a:xfrm>
        </p:spPr>
        <p:txBody>
          <a:bodyPr>
            <a:normAutofit/>
          </a:bodyPr>
          <a:lstStyle/>
          <a:p>
            <a:pPr algn="just"/>
            <a:endParaRPr lang="it-IT" sz="2800" dirty="0"/>
          </a:p>
          <a:p>
            <a:pPr algn="just"/>
            <a:r>
              <a:rPr lang="it-IT" sz="2800" dirty="0"/>
              <a:t>Per il caso di inadempimento il creditore </a:t>
            </a:r>
            <a:r>
              <a:rPr lang="it-IT" sz="2800" dirty="0" err="1"/>
              <a:t>puo</a:t>
            </a:r>
            <a:r>
              <a:rPr lang="it-IT" sz="2800" dirty="0"/>
              <a:t>̀ soddisfarsi in vari modi, a seconda dell'accordo intervenuto col debitore. </a:t>
            </a:r>
          </a:p>
          <a:p>
            <a:pPr algn="just"/>
            <a:r>
              <a:rPr lang="it-IT" sz="2800" b="1" dirty="0"/>
              <a:t>Effetto naturale è </a:t>
            </a:r>
            <a:r>
              <a:rPr lang="it-IT" sz="2800" dirty="0"/>
              <a:t>il </a:t>
            </a:r>
            <a:r>
              <a:rPr lang="it-IT" sz="2800" i="1" dirty="0" err="1"/>
              <a:t>ius</a:t>
            </a:r>
            <a:r>
              <a:rPr lang="it-IT" sz="2800" i="1" dirty="0"/>
              <a:t> </a:t>
            </a:r>
            <a:r>
              <a:rPr lang="it-IT" sz="2800" i="1" dirty="0" err="1"/>
              <a:t>vendendi</a:t>
            </a:r>
            <a:r>
              <a:rPr lang="it-IT" sz="2800" i="1" dirty="0"/>
              <a:t>, </a:t>
            </a:r>
            <a:r>
              <a:rPr lang="it-IT" sz="2800" dirty="0"/>
              <a:t>in base al quale il creditore deve vendere la cosa e soddisfarsi sul ricavato; un’eventuale eccedenza (</a:t>
            </a:r>
            <a:r>
              <a:rPr lang="it-IT" sz="2800" i="1" dirty="0" err="1"/>
              <a:t>superfluum</a:t>
            </a:r>
            <a:r>
              <a:rPr lang="it-IT" sz="2800" dirty="0"/>
              <a:t>) va restituita e </a:t>
            </a:r>
            <a:r>
              <a:rPr lang="it-IT" sz="2800" dirty="0" err="1"/>
              <a:t>puo</a:t>
            </a:r>
            <a:r>
              <a:rPr lang="it-IT" sz="2800" dirty="0"/>
              <a:t>̀ essere richiesta dal debitore con l’</a:t>
            </a:r>
            <a:r>
              <a:rPr lang="it-IT" sz="2800" i="1" dirty="0" err="1"/>
              <a:t>actio</a:t>
            </a:r>
            <a:r>
              <a:rPr lang="it-IT" sz="2800" i="1" dirty="0"/>
              <a:t> </a:t>
            </a:r>
            <a:r>
              <a:rPr lang="it-IT" sz="2800" i="1" dirty="0" err="1"/>
              <a:t>pigneraticia</a:t>
            </a:r>
            <a:r>
              <a:rPr lang="it-IT" sz="2800" i="1" dirty="0"/>
              <a:t> in </a:t>
            </a:r>
            <a:r>
              <a:rPr lang="it-IT" sz="2800" i="1" dirty="0" err="1"/>
              <a:t>personam</a:t>
            </a:r>
            <a:r>
              <a:rPr lang="it-IT" sz="2800" dirty="0"/>
              <a:t>. </a:t>
            </a:r>
          </a:p>
          <a:p>
            <a:pPr algn="just"/>
            <a:endParaRPr lang="it-IT" sz="2800" dirty="0"/>
          </a:p>
          <a:p>
            <a:endParaRPr lang="it-IT" dirty="0"/>
          </a:p>
          <a:p>
            <a:endParaRPr lang="it-IT" dirty="0"/>
          </a:p>
        </p:txBody>
      </p:sp>
    </p:spTree>
    <p:extLst>
      <p:ext uri="{BB962C8B-B14F-4D97-AF65-F5344CB8AC3E}">
        <p14:creationId xmlns:p14="http://schemas.microsoft.com/office/powerpoint/2010/main" val="435341574"/>
      </p:ext>
    </p:extLst>
  </p:cSld>
  <p:clrMapOvr>
    <a:masterClrMapping/>
  </p:clrMapOvr>
  <p:transition spd="slow">
    <p:wip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8BD80F-D50E-4F49-A316-C23A54111DD6}"/>
              </a:ext>
            </a:extLst>
          </p:cNvPr>
          <p:cNvSpPr>
            <a:spLocks noGrp="1"/>
          </p:cNvSpPr>
          <p:nvPr>
            <p:ph type="title"/>
          </p:nvPr>
        </p:nvSpPr>
        <p:spPr/>
        <p:txBody>
          <a:bodyPr/>
          <a:lstStyle/>
          <a:p>
            <a:pPr algn="ctr"/>
            <a:r>
              <a:rPr lang="it-IT" i="1" dirty="0"/>
              <a:t>LEX COMMISSORIA</a:t>
            </a:r>
          </a:p>
        </p:txBody>
      </p:sp>
      <p:sp>
        <p:nvSpPr>
          <p:cNvPr id="3" name="Segnaposto contenuto 2">
            <a:extLst>
              <a:ext uri="{FF2B5EF4-FFF2-40B4-BE49-F238E27FC236}">
                <a16:creationId xmlns:a16="http://schemas.microsoft.com/office/drawing/2014/main" id="{A76A3BD1-ADFC-8B4A-9EC3-64EC92ED1FDE}"/>
              </a:ext>
            </a:extLst>
          </p:cNvPr>
          <p:cNvSpPr>
            <a:spLocks noGrp="1"/>
          </p:cNvSpPr>
          <p:nvPr>
            <p:ph idx="1"/>
          </p:nvPr>
        </p:nvSpPr>
        <p:spPr>
          <a:xfrm>
            <a:off x="818712" y="2222287"/>
            <a:ext cx="10554574" cy="4635713"/>
          </a:xfrm>
        </p:spPr>
        <p:txBody>
          <a:bodyPr>
            <a:normAutofit/>
          </a:bodyPr>
          <a:lstStyle/>
          <a:p>
            <a:pPr algn="just"/>
            <a:r>
              <a:rPr lang="it-IT" sz="2800" dirty="0"/>
              <a:t>È possibile pattuire un regime diverso tramite il patto (o </a:t>
            </a:r>
            <a:r>
              <a:rPr lang="it-IT" sz="2800" i="1" dirty="0" err="1"/>
              <a:t>lex</a:t>
            </a:r>
            <a:r>
              <a:rPr lang="it-IT" sz="2800" dirty="0"/>
              <a:t>) commissorio, in base al quale il creditore </a:t>
            </a:r>
            <a:r>
              <a:rPr lang="it-IT" sz="2800" dirty="0" err="1"/>
              <a:t>puo</a:t>
            </a:r>
            <a:r>
              <a:rPr lang="it-IT" sz="2800" dirty="0"/>
              <a:t>̀ trattenersi la cosa in </a:t>
            </a:r>
            <a:r>
              <a:rPr lang="it-IT" sz="2800" dirty="0" err="1"/>
              <a:t>proprieta</a:t>
            </a:r>
            <a:r>
              <a:rPr lang="it-IT" sz="2800" dirty="0"/>
              <a:t>̀ (quiritaria se </a:t>
            </a:r>
            <a:r>
              <a:rPr lang="it-IT" sz="2800" i="1" dirty="0" err="1"/>
              <a:t>nec</a:t>
            </a:r>
            <a:r>
              <a:rPr lang="it-IT" sz="2800" i="1" dirty="0"/>
              <a:t> mancipi</a:t>
            </a:r>
            <a:r>
              <a:rPr lang="it-IT" sz="2800" dirty="0"/>
              <a:t>, altrimenti pretoria)</a:t>
            </a:r>
          </a:p>
          <a:p>
            <a:pPr algn="just"/>
            <a:r>
              <a:rPr lang="it-IT" sz="2800" dirty="0"/>
              <a:t>Esso venne vietato da Costantino per tutelare il debitore, che poteva essere indotto a pignorare un bene di valore molto superiore al debito e rischiare poi di perderne la </a:t>
            </a:r>
            <a:r>
              <a:rPr lang="it-IT" sz="2800" dirty="0" err="1"/>
              <a:t>proprieta</a:t>
            </a:r>
            <a:r>
              <a:rPr lang="it-IT" sz="2800" dirty="0"/>
              <a:t>̀ </a:t>
            </a:r>
          </a:p>
          <a:p>
            <a:endParaRPr lang="it-IT" dirty="0"/>
          </a:p>
        </p:txBody>
      </p:sp>
    </p:spTree>
    <p:extLst>
      <p:ext uri="{BB962C8B-B14F-4D97-AF65-F5344CB8AC3E}">
        <p14:creationId xmlns:p14="http://schemas.microsoft.com/office/powerpoint/2010/main" val="3870783988"/>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06D565-2845-6745-8794-1AB9240EC874}"/>
              </a:ext>
            </a:extLst>
          </p:cNvPr>
          <p:cNvSpPr>
            <a:spLocks noGrp="1"/>
          </p:cNvSpPr>
          <p:nvPr>
            <p:ph type="title"/>
          </p:nvPr>
        </p:nvSpPr>
        <p:spPr/>
        <p:txBody>
          <a:bodyPr/>
          <a:lstStyle/>
          <a:p>
            <a:r>
              <a:rPr lang="it-IT" dirty="0"/>
              <a:t>FORMULA DELLA </a:t>
            </a:r>
            <a:r>
              <a:rPr lang="it-IT" i="1" dirty="0"/>
              <a:t>REI VINDICATIO</a:t>
            </a:r>
            <a:endParaRPr lang="it-IT" dirty="0"/>
          </a:p>
        </p:txBody>
      </p:sp>
      <p:sp>
        <p:nvSpPr>
          <p:cNvPr id="3" name="Segnaposto contenuto 2">
            <a:extLst>
              <a:ext uri="{FF2B5EF4-FFF2-40B4-BE49-F238E27FC236}">
                <a16:creationId xmlns:a16="http://schemas.microsoft.com/office/drawing/2014/main" id="{5EDF0AE8-97DB-724F-8457-B90C96C279DC}"/>
              </a:ext>
            </a:extLst>
          </p:cNvPr>
          <p:cNvSpPr>
            <a:spLocks noGrp="1"/>
          </p:cNvSpPr>
          <p:nvPr>
            <p:ph idx="1"/>
          </p:nvPr>
        </p:nvSpPr>
        <p:spPr>
          <a:xfrm>
            <a:off x="818712" y="1755227"/>
            <a:ext cx="10554574" cy="4834759"/>
          </a:xfrm>
        </p:spPr>
        <p:txBody>
          <a:bodyPr>
            <a:normAutofit fontScale="92500" lnSpcReduction="10000"/>
          </a:bodyPr>
          <a:lstStyle/>
          <a:p>
            <a:pPr marL="0" indent="0" algn="just">
              <a:buNone/>
            </a:pPr>
            <a:endParaRPr lang="it-IT" sz="2800" dirty="0"/>
          </a:p>
          <a:p>
            <a:pPr marL="0" indent="0" algn="just">
              <a:buNone/>
            </a:pPr>
            <a:endParaRPr lang="it-IT" sz="2800" dirty="0"/>
          </a:p>
          <a:p>
            <a:pPr marL="0" indent="0" algn="just">
              <a:buNone/>
            </a:pPr>
            <a:r>
              <a:rPr lang="it-IT" sz="2800" dirty="0"/>
              <a:t>Nel processo formulare è apprestata apposita formula: </a:t>
            </a:r>
          </a:p>
          <a:p>
            <a:pPr marL="0" indent="0" algn="just">
              <a:buNone/>
            </a:pPr>
            <a:r>
              <a:rPr lang="it-IT" sz="2800" i="1" dirty="0" err="1"/>
              <a:t>Titius</a:t>
            </a:r>
            <a:r>
              <a:rPr lang="it-IT" sz="2800" i="1" dirty="0"/>
              <a:t> </a:t>
            </a:r>
            <a:r>
              <a:rPr lang="it-IT" sz="2800" i="1" dirty="0" err="1"/>
              <a:t>iudex</a:t>
            </a:r>
            <a:r>
              <a:rPr lang="it-IT" sz="2800" i="1" dirty="0"/>
              <a:t> esto. Si </a:t>
            </a:r>
            <a:r>
              <a:rPr lang="it-IT" sz="2800" i="1" dirty="0" err="1"/>
              <a:t>paret</a:t>
            </a:r>
            <a:r>
              <a:rPr lang="it-IT" sz="2800" i="1" dirty="0"/>
              <a:t> rem, qua de </a:t>
            </a:r>
            <a:r>
              <a:rPr lang="it-IT" sz="2800" i="1" dirty="0" err="1"/>
              <a:t>agitur</a:t>
            </a:r>
            <a:r>
              <a:rPr lang="it-IT" sz="2800" i="1" dirty="0"/>
              <a:t>, ex iure </a:t>
            </a:r>
            <a:r>
              <a:rPr lang="it-IT" sz="2800" i="1" dirty="0" err="1"/>
              <a:t>Quiritium</a:t>
            </a:r>
            <a:r>
              <a:rPr lang="it-IT" sz="2800" i="1" dirty="0"/>
              <a:t> Auli </a:t>
            </a:r>
            <a:r>
              <a:rPr lang="it-IT" sz="2800" i="1" dirty="0" err="1"/>
              <a:t>Agerii</a:t>
            </a:r>
            <a:r>
              <a:rPr lang="it-IT" sz="2800" i="1" dirty="0"/>
              <a:t> esse, </a:t>
            </a:r>
            <a:r>
              <a:rPr lang="it-IT" sz="2800" i="1" dirty="0" err="1"/>
              <a:t>neque</a:t>
            </a:r>
            <a:r>
              <a:rPr lang="it-IT" sz="2800" i="1" dirty="0"/>
              <a:t> ea res arbitrio </a:t>
            </a:r>
            <a:r>
              <a:rPr lang="it-IT" sz="2800" i="1" dirty="0" err="1"/>
              <a:t>iudicis</a:t>
            </a:r>
            <a:r>
              <a:rPr lang="it-IT" sz="2800" i="1" dirty="0"/>
              <a:t> Aulo </a:t>
            </a:r>
            <a:r>
              <a:rPr lang="it-IT" sz="2800" i="1" dirty="0" err="1"/>
              <a:t>Agerio</a:t>
            </a:r>
            <a:r>
              <a:rPr lang="it-IT" sz="2800" i="1" dirty="0"/>
              <a:t> </a:t>
            </a:r>
            <a:r>
              <a:rPr lang="it-IT" sz="2800" i="1" dirty="0" err="1"/>
              <a:t>restituetur</a:t>
            </a:r>
            <a:r>
              <a:rPr lang="it-IT" sz="2800" i="1" dirty="0"/>
              <a:t>, quanti ea res </a:t>
            </a:r>
            <a:r>
              <a:rPr lang="it-IT" sz="2800" i="1" dirty="0" err="1"/>
              <a:t>erit</a:t>
            </a:r>
            <a:r>
              <a:rPr lang="it-IT" sz="2800" i="1" dirty="0"/>
              <a:t>, </a:t>
            </a:r>
            <a:r>
              <a:rPr lang="it-IT" sz="2800" i="1" dirty="0" err="1"/>
              <a:t>tantam</a:t>
            </a:r>
            <a:r>
              <a:rPr lang="it-IT" sz="2800" i="1" dirty="0"/>
              <a:t> </a:t>
            </a:r>
            <a:r>
              <a:rPr lang="it-IT" sz="2800" i="1" dirty="0" err="1"/>
              <a:t>pecuniam</a:t>
            </a:r>
            <a:r>
              <a:rPr lang="it-IT" sz="2800" i="1" dirty="0"/>
              <a:t> </a:t>
            </a:r>
            <a:r>
              <a:rPr lang="it-IT" sz="2800" i="1" dirty="0" err="1"/>
              <a:t>Numerium</a:t>
            </a:r>
            <a:r>
              <a:rPr lang="it-IT" sz="2800" i="1" dirty="0"/>
              <a:t> </a:t>
            </a:r>
            <a:r>
              <a:rPr lang="it-IT" sz="2800" i="1" dirty="0" err="1"/>
              <a:t>Negidium</a:t>
            </a:r>
            <a:r>
              <a:rPr lang="it-IT" sz="2800" i="1" dirty="0"/>
              <a:t> Aulo </a:t>
            </a:r>
            <a:r>
              <a:rPr lang="it-IT" sz="2800" i="1" dirty="0" err="1"/>
              <a:t>Agerio</a:t>
            </a:r>
            <a:r>
              <a:rPr lang="it-IT" sz="2800" i="1" dirty="0"/>
              <a:t> </a:t>
            </a:r>
            <a:r>
              <a:rPr lang="it-IT" sz="2800" i="1" dirty="0" err="1"/>
              <a:t>condemnato</a:t>
            </a:r>
            <a:r>
              <a:rPr lang="it-IT" sz="2800" i="1" dirty="0"/>
              <a:t>. Si non </a:t>
            </a:r>
            <a:r>
              <a:rPr lang="it-IT" sz="2800" i="1" dirty="0" err="1"/>
              <a:t>paret</a:t>
            </a:r>
            <a:r>
              <a:rPr lang="it-IT" sz="2800" i="1" dirty="0"/>
              <a:t> </a:t>
            </a:r>
            <a:r>
              <a:rPr lang="it-IT" sz="2800" i="1" dirty="0" err="1"/>
              <a:t>absolvito</a:t>
            </a:r>
            <a:r>
              <a:rPr lang="it-IT" sz="2800" dirty="0"/>
              <a:t>. </a:t>
            </a:r>
          </a:p>
          <a:p>
            <a:pPr marL="0" indent="0" algn="just">
              <a:buNone/>
            </a:pPr>
            <a:endParaRPr lang="it-IT" sz="2800" dirty="0"/>
          </a:p>
          <a:p>
            <a:pPr marL="0" indent="0" algn="just">
              <a:buNone/>
            </a:pPr>
            <a:r>
              <a:rPr lang="it-IT" sz="2800" dirty="0"/>
              <a:t>Diritto del possessore di buona fede al rimborso di spese necessarie e utili per mezzo di </a:t>
            </a:r>
            <a:r>
              <a:rPr lang="it-IT" sz="2800" i="1" dirty="0" err="1"/>
              <a:t>exceptio</a:t>
            </a:r>
            <a:r>
              <a:rPr lang="it-IT" sz="2800" i="1" dirty="0"/>
              <a:t> doli </a:t>
            </a:r>
            <a:r>
              <a:rPr lang="it-IT" sz="2800" i="1" dirty="0" err="1"/>
              <a:t>generalis</a:t>
            </a:r>
            <a:r>
              <a:rPr lang="it-IT" sz="2800" i="1" dirty="0"/>
              <a:t> .</a:t>
            </a:r>
            <a:endParaRPr lang="it-IT" sz="2800" dirty="0"/>
          </a:p>
          <a:p>
            <a:pPr marL="0" indent="0" algn="just">
              <a:buNone/>
            </a:pPr>
            <a:endParaRPr lang="it-IT" sz="2400" dirty="0"/>
          </a:p>
          <a:p>
            <a:endParaRPr lang="it-IT" dirty="0"/>
          </a:p>
        </p:txBody>
      </p:sp>
    </p:spTree>
    <p:extLst>
      <p:ext uri="{BB962C8B-B14F-4D97-AF65-F5344CB8AC3E}">
        <p14:creationId xmlns:p14="http://schemas.microsoft.com/office/powerpoint/2010/main" val="1051239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EC8CF64-7B81-C843-A59C-2BF89C26DBF3}"/>
              </a:ext>
            </a:extLst>
          </p:cNvPr>
          <p:cNvSpPr>
            <a:spLocks noGrp="1"/>
          </p:cNvSpPr>
          <p:nvPr>
            <p:ph type="title"/>
          </p:nvPr>
        </p:nvSpPr>
        <p:spPr/>
        <p:txBody>
          <a:bodyPr/>
          <a:lstStyle/>
          <a:p>
            <a:pPr algn="ctr"/>
            <a:r>
              <a:rPr lang="it-IT" i="1" dirty="0"/>
              <a:t>ACTIO NEGATORIA </a:t>
            </a:r>
            <a:endParaRPr lang="it-IT" dirty="0"/>
          </a:p>
        </p:txBody>
      </p:sp>
      <p:sp>
        <p:nvSpPr>
          <p:cNvPr id="3" name="Segnaposto contenuto 2">
            <a:extLst>
              <a:ext uri="{FF2B5EF4-FFF2-40B4-BE49-F238E27FC236}">
                <a16:creationId xmlns:a16="http://schemas.microsoft.com/office/drawing/2014/main" id="{A84AD449-1E7D-044B-9E99-8B726E682B9D}"/>
              </a:ext>
            </a:extLst>
          </p:cNvPr>
          <p:cNvSpPr>
            <a:spLocks noGrp="1"/>
          </p:cNvSpPr>
          <p:nvPr>
            <p:ph idx="1"/>
          </p:nvPr>
        </p:nvSpPr>
        <p:spPr>
          <a:xfrm>
            <a:off x="818712" y="2222287"/>
            <a:ext cx="10554574" cy="4346679"/>
          </a:xfrm>
        </p:spPr>
        <p:txBody>
          <a:bodyPr/>
          <a:lstStyle/>
          <a:p>
            <a:pPr algn="just"/>
            <a:r>
              <a:rPr lang="it-IT" sz="2800" dirty="0"/>
              <a:t>Contro chi effettui delle turbative minori, </a:t>
            </a:r>
            <a:r>
              <a:rPr lang="it-IT" sz="2800" dirty="0" err="1"/>
              <a:t>cioe</a:t>
            </a:r>
            <a:r>
              <a:rPr lang="it-IT" sz="2800" dirty="0"/>
              <a:t>̀ che non tolgono il possesso della cosa, il proprietario </a:t>
            </a:r>
            <a:r>
              <a:rPr lang="it-IT" sz="2800" dirty="0" err="1"/>
              <a:t>puo</a:t>
            </a:r>
            <a:r>
              <a:rPr lang="it-IT" sz="2800" dirty="0"/>
              <a:t>̀ esperire l'</a:t>
            </a:r>
            <a:r>
              <a:rPr lang="it-IT" sz="2800" i="1" dirty="0"/>
              <a:t>ACTIO NEGATORIA </a:t>
            </a:r>
            <a:r>
              <a:rPr lang="it-IT" sz="2800" dirty="0"/>
              <a:t>diretta a negare l'esistenza di un diritto reale limitato altrui. </a:t>
            </a:r>
          </a:p>
          <a:p>
            <a:endParaRPr lang="it-IT" dirty="0"/>
          </a:p>
          <a:p>
            <a:endParaRPr lang="it-IT" dirty="0"/>
          </a:p>
        </p:txBody>
      </p:sp>
    </p:spTree>
    <p:extLst>
      <p:ext uri="{BB962C8B-B14F-4D97-AF65-F5344CB8AC3E}">
        <p14:creationId xmlns:p14="http://schemas.microsoft.com/office/powerpoint/2010/main" val="3490741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tazion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Citazione</Template>
  <TotalTime>826</TotalTime>
  <Words>3797</Words>
  <Application>Microsoft Macintosh PowerPoint</Application>
  <PresentationFormat>Widescreen</PresentationFormat>
  <Paragraphs>303</Paragraphs>
  <Slides>73</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73</vt:i4>
      </vt:variant>
    </vt:vector>
  </HeadingPairs>
  <TitlesOfParts>
    <vt:vector size="76" baseType="lpstr">
      <vt:lpstr>Century Gothic</vt:lpstr>
      <vt:lpstr>Wingdings 2</vt:lpstr>
      <vt:lpstr>Citazione</vt:lpstr>
      <vt:lpstr>DIRITTI REALI </vt:lpstr>
      <vt:lpstr>DEFINIZIONE</vt:lpstr>
      <vt:lpstr>DIRITTI REALI        DIRITTI DI CREDITO </vt:lpstr>
      <vt:lpstr>I SINGOLI DIRITTI REALI</vt:lpstr>
      <vt:lpstr>DIRITTI REALI LIMITATI</vt:lpstr>
      <vt:lpstr>LE PROPRIETA’ IN DIRITTO ROMANO </vt:lpstr>
      <vt:lpstr>TUTELA DELLA PROPRIETÀ CIVILE </vt:lpstr>
      <vt:lpstr>FORMULA DELLA REI VINDICATIO</vt:lpstr>
      <vt:lpstr>ACTIO NEGATORIA </vt:lpstr>
      <vt:lpstr>MODI DI ACQUISTO DELLA PROPRIETA’ </vt:lpstr>
      <vt:lpstr>MODI DI ACQUISTO A TITOLO DERIVATIVO</vt:lpstr>
      <vt:lpstr>MANCIPATIO</vt:lpstr>
      <vt:lpstr>IN IURE CESSIO</vt:lpstr>
      <vt:lpstr>TRADITIO</vt:lpstr>
      <vt:lpstr>REQUISITI della TRADITIO</vt:lpstr>
      <vt:lpstr>IUSTA CAUSA TRADITIONIS</vt:lpstr>
      <vt:lpstr>COMPRAVENDITA</vt:lpstr>
      <vt:lpstr>LEGATI</vt:lpstr>
      <vt:lpstr>LEGATI</vt:lpstr>
      <vt:lpstr>MODI DI ACQUISTO ' A TITOLO ORIGINARIO</vt:lpstr>
      <vt:lpstr>ACCESSIONE</vt:lpstr>
      <vt:lpstr>ACCESSIONE</vt:lpstr>
      <vt:lpstr>SPECIFICAZIONE</vt:lpstr>
      <vt:lpstr>POSSESSIO</vt:lpstr>
      <vt:lpstr>Presentazione standard di PowerPoint</vt:lpstr>
      <vt:lpstr>IL POSSESSO NON E’ UN DIRITTO</vt:lpstr>
      <vt:lpstr>INTERDICTA</vt:lpstr>
      <vt:lpstr>Presentazione standard di PowerPoint</vt:lpstr>
      <vt:lpstr>Presentazione standard di PowerPoint</vt:lpstr>
      <vt:lpstr>INTERDETTO UTI POSSIDETIS</vt:lpstr>
      <vt:lpstr>POSSESSIO IUSTA</vt:lpstr>
      <vt:lpstr>INTERDETTO UTRUBI </vt:lpstr>
      <vt:lpstr>INTERDETTO DE VI (COTTIDIANA) </vt:lpstr>
      <vt:lpstr>INTERDETTO DE VI ARMATA</vt:lpstr>
      <vt:lpstr>USUCAPIO o prescrizione acquisitiva</vt:lpstr>
      <vt:lpstr>Requisiti</vt:lpstr>
      <vt:lpstr>PRAESCRIPTIO LONGI TEMPORIS </vt:lpstr>
      <vt:lpstr>PROPRIETA’ PRETORIA (IN BONIS HABERE)</vt:lpstr>
      <vt:lpstr>ACTIO PUBLICIANA</vt:lpstr>
      <vt:lpstr>Presentazione standard di PowerPoint</vt:lpstr>
      <vt:lpstr>1) ACQUISTO A NON DOMINO </vt:lpstr>
      <vt:lpstr>2) ACQUISTO DAL DOMINUS,  MA SENZA LA FORMA IDONEA </vt:lpstr>
      <vt:lpstr>exceptio iusti dominii </vt:lpstr>
      <vt:lpstr>replicatio rei venditae et traditae</vt:lpstr>
      <vt:lpstr>Presentazione standard di PowerPoint</vt:lpstr>
      <vt:lpstr>SERVITÙ PREDIALI </vt:lpstr>
      <vt:lpstr>Res corporalis</vt:lpstr>
      <vt:lpstr>Res incorporalis</vt:lpstr>
      <vt:lpstr>PRINCIPI GENERALI</vt:lpstr>
      <vt:lpstr>SERVITUS IN FACIENDO  CONSISTERE NEQUIT</vt:lpstr>
      <vt:lpstr>vindicatio servitutis  (AZIONE CONFESSORIA</vt:lpstr>
      <vt:lpstr>USUFRUTTO </vt:lpstr>
      <vt:lpstr>NUDO PROPRIETARIO</vt:lpstr>
      <vt:lpstr>ORIGINE STORICA </vt:lpstr>
      <vt:lpstr>PERSONALITA’ E TEMPORANEITA’</vt:lpstr>
      <vt:lpstr>OGGETTO DI CONTRATTI</vt:lpstr>
      <vt:lpstr>MODI DI COSTITUZIONE </vt:lpstr>
      <vt:lpstr>DIRITTI DELL'USUFRUTTUARIO</vt:lpstr>
      <vt:lpstr>OBBLIGHI DELL'USUFRUTTUARIO</vt:lpstr>
      <vt:lpstr> Vindicatio usus fructus</vt:lpstr>
      <vt:lpstr>SUPERFICIE </vt:lpstr>
      <vt:lpstr>Presentazione standard di PowerPoint</vt:lpstr>
      <vt:lpstr>IUS IN AGRO VECTIGALI</vt:lpstr>
      <vt:lpstr>ENFITEUSI</vt:lpstr>
      <vt:lpstr>Presentazione standard di PowerPoint</vt:lpstr>
      <vt:lpstr>PEGNO </vt:lpstr>
      <vt:lpstr>ACCESSORIETA’</vt:lpstr>
      <vt:lpstr>Presentazione standard di PowerPoint</vt:lpstr>
      <vt:lpstr>pignus datum o pegno manuale</vt:lpstr>
      <vt:lpstr>Pignus conventum  o pegno convenzionale</vt:lpstr>
      <vt:lpstr>Actio Serviana pigneraticia</vt:lpstr>
      <vt:lpstr>IUS VENDENDI</vt:lpstr>
      <vt:lpstr>LEX COMMISSORIA</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DIRITTI REALI </dc:title>
  <dc:creator>Utente di Microsoft Office</dc:creator>
  <cp:lastModifiedBy>Utente di Microsoft Office</cp:lastModifiedBy>
  <cp:revision>25</cp:revision>
  <dcterms:created xsi:type="dcterms:W3CDTF">2018-11-08T08:05:59Z</dcterms:created>
  <dcterms:modified xsi:type="dcterms:W3CDTF">2018-11-20T17:31:42Z</dcterms:modified>
</cp:coreProperties>
</file>