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7" r:id="rId2"/>
    <p:sldId id="262" r:id="rId3"/>
    <p:sldId id="282" r:id="rId4"/>
    <p:sldId id="281" r:id="rId5"/>
    <p:sldId id="283" r:id="rId6"/>
  </p:sldIdLst>
  <p:sldSz cx="12192000" cy="6858000"/>
  <p:notesSz cx="7104063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A CHINCHIO" initials="KC" lastIdx="0" clrIdx="0">
    <p:extLst>
      <p:ext uri="{19B8F6BF-5375-455C-9EA6-DF929625EA0E}">
        <p15:presenceInfo xmlns:p15="http://schemas.microsoft.com/office/powerpoint/2012/main" userId="b50bc0ad644080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741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D75F41-2AE9-4E36-8EB4-E70DC9505F45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</dgm:pt>
    <dgm:pt modelId="{118C0C1C-3C41-4E15-8FAB-9AA0C6200024}">
      <dgm:prSet phldrT="[Testo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it-IT" sz="2800" dirty="0" smtClean="0"/>
            <a:t>PM: fattispecie astratta</a:t>
          </a:r>
          <a:endParaRPr lang="it-IT" sz="2800" dirty="0"/>
        </a:p>
      </dgm:t>
    </dgm:pt>
    <dgm:pt modelId="{6B085873-F627-4F81-8814-6E7411B8C24C}" type="parTrans" cxnId="{5C381CB2-3112-41E9-B6B9-5B02386B23B1}">
      <dgm:prSet/>
      <dgm:spPr/>
      <dgm:t>
        <a:bodyPr/>
        <a:lstStyle/>
        <a:p>
          <a:endParaRPr lang="it-IT"/>
        </a:p>
      </dgm:t>
    </dgm:pt>
    <dgm:pt modelId="{CA2D1620-E29A-4220-9D13-F06ACE65A575}" type="sibTrans" cxnId="{5C381CB2-3112-41E9-B6B9-5B02386B23B1}">
      <dgm:prSet/>
      <dgm:spPr>
        <a:solidFill>
          <a:srgbClr val="FF0000"/>
        </a:solidFill>
      </dgm:spPr>
      <dgm:t>
        <a:bodyPr/>
        <a:lstStyle/>
        <a:p>
          <a:endParaRPr lang="it-IT"/>
        </a:p>
      </dgm:t>
    </dgm:pt>
    <dgm:pt modelId="{7E14E264-BB63-4778-BCAF-A473C3B9B3FF}">
      <dgm:prSet phldrT="[Testo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it-IT" sz="2800" dirty="0" smtClean="0"/>
            <a:t>Pm: fattispecie concreta</a:t>
          </a:r>
          <a:endParaRPr lang="it-IT" sz="2800" dirty="0"/>
        </a:p>
      </dgm:t>
    </dgm:pt>
    <dgm:pt modelId="{79ABFA31-83EC-4ACF-BECD-E5330535EA14}" type="parTrans" cxnId="{E0D8E6FE-C4B0-40A9-A66E-8EFDA0DC33AA}">
      <dgm:prSet/>
      <dgm:spPr/>
      <dgm:t>
        <a:bodyPr/>
        <a:lstStyle/>
        <a:p>
          <a:endParaRPr lang="it-IT"/>
        </a:p>
      </dgm:t>
    </dgm:pt>
    <dgm:pt modelId="{6DBE2E58-986A-4BAF-9BC2-4AD4004DD74E}" type="sibTrans" cxnId="{E0D8E6FE-C4B0-40A9-A66E-8EFDA0DC33AA}">
      <dgm:prSet/>
      <dgm:spPr>
        <a:solidFill>
          <a:srgbClr val="FF0000"/>
        </a:solidFill>
      </dgm:spPr>
      <dgm:t>
        <a:bodyPr/>
        <a:lstStyle/>
        <a:p>
          <a:endParaRPr lang="it-IT"/>
        </a:p>
      </dgm:t>
    </dgm:pt>
    <dgm:pt modelId="{19089FC2-4D97-41FE-BA13-2378021F922E}">
      <dgm:prSet phldrT="[Testo]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it-IT" dirty="0" smtClean="0"/>
            <a:t>C: sentenza</a:t>
          </a:r>
          <a:endParaRPr lang="it-IT" dirty="0"/>
        </a:p>
      </dgm:t>
    </dgm:pt>
    <dgm:pt modelId="{858D6A8E-25E9-44FD-A24B-220BFA4A58A6}" type="parTrans" cxnId="{6B65D78F-E875-41CE-B9E5-61A68505AF1D}">
      <dgm:prSet/>
      <dgm:spPr/>
      <dgm:t>
        <a:bodyPr/>
        <a:lstStyle/>
        <a:p>
          <a:endParaRPr lang="it-IT"/>
        </a:p>
      </dgm:t>
    </dgm:pt>
    <dgm:pt modelId="{AD9993EE-2F62-4EF7-96FC-8ABD6E7E08FE}" type="sibTrans" cxnId="{6B65D78F-E875-41CE-B9E5-61A68505AF1D}">
      <dgm:prSet/>
      <dgm:spPr/>
      <dgm:t>
        <a:bodyPr/>
        <a:lstStyle/>
        <a:p>
          <a:endParaRPr lang="it-IT"/>
        </a:p>
      </dgm:t>
    </dgm:pt>
    <dgm:pt modelId="{48AC4DD5-727B-460F-8D8E-ABAF06103325}" type="pres">
      <dgm:prSet presAssocID="{6ED75F41-2AE9-4E36-8EB4-E70DC9505F45}" presName="linearFlow" presStyleCnt="0">
        <dgm:presLayoutVars>
          <dgm:resizeHandles val="exact"/>
        </dgm:presLayoutVars>
      </dgm:prSet>
      <dgm:spPr/>
    </dgm:pt>
    <dgm:pt modelId="{7711ECA6-07AE-4216-9FD8-CF7F62FF4846}" type="pres">
      <dgm:prSet presAssocID="{118C0C1C-3C41-4E15-8FAB-9AA0C6200024}" presName="node" presStyleLbl="node1" presStyleIdx="0" presStyleCnt="3" custScaleX="168453" custLinFactNeighborX="0" custLinFactNeighborY="-3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D66623-D721-44FD-BFFB-DA6F3347A1F9}" type="pres">
      <dgm:prSet presAssocID="{CA2D1620-E29A-4220-9D13-F06ACE65A575}" presName="sibTrans" presStyleLbl="sibTrans2D1" presStyleIdx="0" presStyleCnt="2"/>
      <dgm:spPr/>
      <dgm:t>
        <a:bodyPr/>
        <a:lstStyle/>
        <a:p>
          <a:endParaRPr lang="it-IT"/>
        </a:p>
      </dgm:t>
    </dgm:pt>
    <dgm:pt modelId="{C2AA0BB6-7410-45F4-B807-6660B2BEBC27}" type="pres">
      <dgm:prSet presAssocID="{CA2D1620-E29A-4220-9D13-F06ACE65A575}" presName="connectorText" presStyleLbl="sibTrans2D1" presStyleIdx="0" presStyleCnt="2"/>
      <dgm:spPr/>
      <dgm:t>
        <a:bodyPr/>
        <a:lstStyle/>
        <a:p>
          <a:endParaRPr lang="it-IT"/>
        </a:p>
      </dgm:t>
    </dgm:pt>
    <dgm:pt modelId="{5B8ABE77-10FE-4936-BFCD-403A831BA6D5}" type="pres">
      <dgm:prSet presAssocID="{7E14E264-BB63-4778-BCAF-A473C3B9B3FF}" presName="node" presStyleLbl="node1" presStyleIdx="1" presStyleCnt="3" custScaleX="16845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C968039-42CE-4A89-86C5-0931E2206ACD}" type="pres">
      <dgm:prSet presAssocID="{6DBE2E58-986A-4BAF-9BC2-4AD4004DD74E}" presName="sibTrans" presStyleLbl="sibTrans2D1" presStyleIdx="1" presStyleCnt="2"/>
      <dgm:spPr/>
      <dgm:t>
        <a:bodyPr/>
        <a:lstStyle/>
        <a:p>
          <a:endParaRPr lang="it-IT"/>
        </a:p>
      </dgm:t>
    </dgm:pt>
    <dgm:pt modelId="{678EE90B-F877-47C2-BB89-47BBFEC74F5A}" type="pres">
      <dgm:prSet presAssocID="{6DBE2E58-986A-4BAF-9BC2-4AD4004DD74E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22B15341-12AB-4EC0-BB91-CE518F795D99}" type="pres">
      <dgm:prSet presAssocID="{19089FC2-4D97-41FE-BA13-2378021F922E}" presName="node" presStyleLbl="node1" presStyleIdx="2" presStyleCnt="3" custScaleX="16845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047C6C5-2DE0-4FD8-A206-2DF86C6815BB}" type="presOf" srcId="{7E14E264-BB63-4778-BCAF-A473C3B9B3FF}" destId="{5B8ABE77-10FE-4936-BFCD-403A831BA6D5}" srcOrd="0" destOrd="0" presId="urn:microsoft.com/office/officeart/2005/8/layout/process2"/>
    <dgm:cxn modelId="{A7B90B1A-02AA-4A16-A3A5-06A239E6206E}" type="presOf" srcId="{118C0C1C-3C41-4E15-8FAB-9AA0C6200024}" destId="{7711ECA6-07AE-4216-9FD8-CF7F62FF4846}" srcOrd="0" destOrd="0" presId="urn:microsoft.com/office/officeart/2005/8/layout/process2"/>
    <dgm:cxn modelId="{7AA665B7-DE57-4D5B-A0C1-7F5A5CE054B0}" type="presOf" srcId="{19089FC2-4D97-41FE-BA13-2378021F922E}" destId="{22B15341-12AB-4EC0-BB91-CE518F795D99}" srcOrd="0" destOrd="0" presId="urn:microsoft.com/office/officeart/2005/8/layout/process2"/>
    <dgm:cxn modelId="{62EF34D4-5686-4B41-82CA-DDC55C312CDA}" type="presOf" srcId="{CA2D1620-E29A-4220-9D13-F06ACE65A575}" destId="{C2AA0BB6-7410-45F4-B807-6660B2BEBC27}" srcOrd="1" destOrd="0" presId="urn:microsoft.com/office/officeart/2005/8/layout/process2"/>
    <dgm:cxn modelId="{004E1EA0-E1B2-43A4-AAEA-184BF3FB734F}" type="presOf" srcId="{CA2D1620-E29A-4220-9D13-F06ACE65A575}" destId="{8AD66623-D721-44FD-BFFB-DA6F3347A1F9}" srcOrd="0" destOrd="0" presId="urn:microsoft.com/office/officeart/2005/8/layout/process2"/>
    <dgm:cxn modelId="{0ADE3D1D-D668-4B36-A608-B9C494241681}" type="presOf" srcId="{6ED75F41-2AE9-4E36-8EB4-E70DC9505F45}" destId="{48AC4DD5-727B-460F-8D8E-ABAF06103325}" srcOrd="0" destOrd="0" presId="urn:microsoft.com/office/officeart/2005/8/layout/process2"/>
    <dgm:cxn modelId="{E0D8E6FE-C4B0-40A9-A66E-8EFDA0DC33AA}" srcId="{6ED75F41-2AE9-4E36-8EB4-E70DC9505F45}" destId="{7E14E264-BB63-4778-BCAF-A473C3B9B3FF}" srcOrd="1" destOrd="0" parTransId="{79ABFA31-83EC-4ACF-BECD-E5330535EA14}" sibTransId="{6DBE2E58-986A-4BAF-9BC2-4AD4004DD74E}"/>
    <dgm:cxn modelId="{7283DD57-91F4-4330-9B66-F3437E4196F4}" type="presOf" srcId="{6DBE2E58-986A-4BAF-9BC2-4AD4004DD74E}" destId="{CC968039-42CE-4A89-86C5-0931E2206ACD}" srcOrd="0" destOrd="0" presId="urn:microsoft.com/office/officeart/2005/8/layout/process2"/>
    <dgm:cxn modelId="{6B65D78F-E875-41CE-B9E5-61A68505AF1D}" srcId="{6ED75F41-2AE9-4E36-8EB4-E70DC9505F45}" destId="{19089FC2-4D97-41FE-BA13-2378021F922E}" srcOrd="2" destOrd="0" parTransId="{858D6A8E-25E9-44FD-A24B-220BFA4A58A6}" sibTransId="{AD9993EE-2F62-4EF7-96FC-8ABD6E7E08FE}"/>
    <dgm:cxn modelId="{1FDB9E6F-52AE-4D40-9481-69DEB63F39AE}" type="presOf" srcId="{6DBE2E58-986A-4BAF-9BC2-4AD4004DD74E}" destId="{678EE90B-F877-47C2-BB89-47BBFEC74F5A}" srcOrd="1" destOrd="0" presId="urn:microsoft.com/office/officeart/2005/8/layout/process2"/>
    <dgm:cxn modelId="{5C381CB2-3112-41E9-B6B9-5B02386B23B1}" srcId="{6ED75F41-2AE9-4E36-8EB4-E70DC9505F45}" destId="{118C0C1C-3C41-4E15-8FAB-9AA0C6200024}" srcOrd="0" destOrd="0" parTransId="{6B085873-F627-4F81-8814-6E7411B8C24C}" sibTransId="{CA2D1620-E29A-4220-9D13-F06ACE65A575}"/>
    <dgm:cxn modelId="{4190674F-EFE2-4F54-8402-226AA05676E8}" type="presParOf" srcId="{48AC4DD5-727B-460F-8D8E-ABAF06103325}" destId="{7711ECA6-07AE-4216-9FD8-CF7F62FF4846}" srcOrd="0" destOrd="0" presId="urn:microsoft.com/office/officeart/2005/8/layout/process2"/>
    <dgm:cxn modelId="{D9C7AF4C-DA4F-46E7-B9F4-494B5EAFBA78}" type="presParOf" srcId="{48AC4DD5-727B-460F-8D8E-ABAF06103325}" destId="{8AD66623-D721-44FD-BFFB-DA6F3347A1F9}" srcOrd="1" destOrd="0" presId="urn:microsoft.com/office/officeart/2005/8/layout/process2"/>
    <dgm:cxn modelId="{52D31AAD-CFB1-430B-957C-9C12C078A930}" type="presParOf" srcId="{8AD66623-D721-44FD-BFFB-DA6F3347A1F9}" destId="{C2AA0BB6-7410-45F4-B807-6660B2BEBC27}" srcOrd="0" destOrd="0" presId="urn:microsoft.com/office/officeart/2005/8/layout/process2"/>
    <dgm:cxn modelId="{FEE4A9B8-149D-44A5-A270-40F777AA0F2B}" type="presParOf" srcId="{48AC4DD5-727B-460F-8D8E-ABAF06103325}" destId="{5B8ABE77-10FE-4936-BFCD-403A831BA6D5}" srcOrd="2" destOrd="0" presId="urn:microsoft.com/office/officeart/2005/8/layout/process2"/>
    <dgm:cxn modelId="{7F8994DD-1C4C-48C8-8264-EDF9BF5216A7}" type="presParOf" srcId="{48AC4DD5-727B-460F-8D8E-ABAF06103325}" destId="{CC968039-42CE-4A89-86C5-0931E2206ACD}" srcOrd="3" destOrd="0" presId="urn:microsoft.com/office/officeart/2005/8/layout/process2"/>
    <dgm:cxn modelId="{277EBAB4-2631-4467-ADC1-FFE0E4EF18E2}" type="presParOf" srcId="{CC968039-42CE-4A89-86C5-0931E2206ACD}" destId="{678EE90B-F877-47C2-BB89-47BBFEC74F5A}" srcOrd="0" destOrd="0" presId="urn:microsoft.com/office/officeart/2005/8/layout/process2"/>
    <dgm:cxn modelId="{4889843E-A053-4A61-A087-54927A4428CB}" type="presParOf" srcId="{48AC4DD5-727B-460F-8D8E-ABAF06103325}" destId="{22B15341-12AB-4EC0-BB91-CE518F795D99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1ECA6-07AE-4216-9FD8-CF7F62FF4846}">
      <dsp:nvSpPr>
        <dsp:cNvPr id="0" name=""/>
        <dsp:cNvSpPr/>
      </dsp:nvSpPr>
      <dsp:spPr>
        <a:xfrm>
          <a:off x="-5" y="0"/>
          <a:ext cx="1976469" cy="1075051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PM: fattispecie astratta</a:t>
          </a:r>
          <a:endParaRPr lang="it-IT" sz="2800" kern="1200" dirty="0"/>
        </a:p>
      </dsp:txBody>
      <dsp:txXfrm>
        <a:off x="31482" y="31487"/>
        <a:ext cx="1913495" cy="1012077"/>
      </dsp:txXfrm>
    </dsp:sp>
    <dsp:sp modelId="{8AD66623-D721-44FD-BFFB-DA6F3347A1F9}">
      <dsp:nvSpPr>
        <dsp:cNvPr id="0" name=""/>
        <dsp:cNvSpPr/>
      </dsp:nvSpPr>
      <dsp:spPr>
        <a:xfrm rot="5400000">
          <a:off x="785868" y="1102978"/>
          <a:ext cx="404720" cy="48377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/>
        </a:p>
      </dsp:txBody>
      <dsp:txXfrm rot="-5400000">
        <a:off x="843097" y="1142504"/>
        <a:ext cx="290263" cy="283304"/>
      </dsp:txXfrm>
    </dsp:sp>
    <dsp:sp modelId="{5B8ABE77-10FE-4936-BFCD-403A831BA6D5}">
      <dsp:nvSpPr>
        <dsp:cNvPr id="0" name=""/>
        <dsp:cNvSpPr/>
      </dsp:nvSpPr>
      <dsp:spPr>
        <a:xfrm>
          <a:off x="-5" y="1614678"/>
          <a:ext cx="1976469" cy="1075051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Pm: fattispecie concreta</a:t>
          </a:r>
          <a:endParaRPr lang="it-IT" sz="2800" kern="1200" dirty="0"/>
        </a:p>
      </dsp:txBody>
      <dsp:txXfrm>
        <a:off x="31482" y="1646165"/>
        <a:ext cx="1913495" cy="1012077"/>
      </dsp:txXfrm>
    </dsp:sp>
    <dsp:sp modelId="{CC968039-42CE-4A89-86C5-0931E2206ACD}">
      <dsp:nvSpPr>
        <dsp:cNvPr id="0" name=""/>
        <dsp:cNvSpPr/>
      </dsp:nvSpPr>
      <dsp:spPr>
        <a:xfrm rot="5400000">
          <a:off x="786656" y="2716605"/>
          <a:ext cx="403144" cy="483773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000" kern="1200"/>
        </a:p>
      </dsp:txBody>
      <dsp:txXfrm rot="-5400000">
        <a:off x="843097" y="2756920"/>
        <a:ext cx="290263" cy="282201"/>
      </dsp:txXfrm>
    </dsp:sp>
    <dsp:sp modelId="{22B15341-12AB-4EC0-BB91-CE518F795D99}">
      <dsp:nvSpPr>
        <dsp:cNvPr id="0" name=""/>
        <dsp:cNvSpPr/>
      </dsp:nvSpPr>
      <dsp:spPr>
        <a:xfrm>
          <a:off x="0" y="3227255"/>
          <a:ext cx="1976458" cy="1075051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C: sentenza</a:t>
          </a:r>
          <a:endParaRPr lang="it-IT" sz="2800" kern="1200" dirty="0"/>
        </a:p>
      </dsp:txBody>
      <dsp:txXfrm>
        <a:off x="31487" y="3258742"/>
        <a:ext cx="1913484" cy="1012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3E8-325F-47F2-92F6-62444057560B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1952-9B56-48B0-90FA-9930B3E043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74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3E8-325F-47F2-92F6-62444057560B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1952-9B56-48B0-90FA-9930B3E043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49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3E8-325F-47F2-92F6-62444057560B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1952-9B56-48B0-90FA-9930B3E043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70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3E8-325F-47F2-92F6-62444057560B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1952-9B56-48B0-90FA-9930B3E043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09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3E8-325F-47F2-92F6-62444057560B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1952-9B56-48B0-90FA-9930B3E043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203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3E8-325F-47F2-92F6-62444057560B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1952-9B56-48B0-90FA-9930B3E043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71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3E8-325F-47F2-92F6-62444057560B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1952-9B56-48B0-90FA-9930B3E043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11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3E8-325F-47F2-92F6-62444057560B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1952-9B56-48B0-90FA-9930B3E043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16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3E8-325F-47F2-92F6-62444057560B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1952-9B56-48B0-90FA-9930B3E043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0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3E8-325F-47F2-92F6-62444057560B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1952-9B56-48B0-90FA-9930B3E043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28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3E8-325F-47F2-92F6-62444057560B}" type="datetimeFigureOut">
              <a:rPr lang="it-IT" smtClean="0"/>
              <a:pPr/>
              <a:t>18/04/2020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1952-9B56-48B0-90FA-9930B3E0436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907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30D6-A50A-4CBA-AF70-3EC5B4C0B5F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18/04/2020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EB5EC-6C59-449C-9EC6-E647F1C6E4B1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7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pensierocritico.eu/logica--cosa-sono-le-inferenz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pensierocritico.eu/logica--cosa-sono-le-inferenz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956765671"/>
              </p:ext>
            </p:extLst>
          </p:nvPr>
        </p:nvGraphicFramePr>
        <p:xfrm>
          <a:off x="164008" y="2402539"/>
          <a:ext cx="1976458" cy="430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laborazione alternativa 4"/>
          <p:cNvSpPr/>
          <p:nvPr/>
        </p:nvSpPr>
        <p:spPr>
          <a:xfrm>
            <a:off x="7908405" y="3335962"/>
            <a:ext cx="3149174" cy="1058091"/>
          </a:xfrm>
          <a:prstGeom prst="flowChartAlternateProcess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La ricostruzione del fatto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6" name="Elaborazione alternativa 5"/>
          <p:cNvSpPr/>
          <p:nvPr/>
        </p:nvSpPr>
        <p:spPr>
          <a:xfrm>
            <a:off x="7908405" y="732727"/>
            <a:ext cx="3149174" cy="1669812"/>
          </a:xfrm>
          <a:prstGeom prst="flowChartAlternateProcess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L’individuazione della norma e la sua interpretazione </a:t>
            </a:r>
            <a:endParaRPr lang="it-IT" sz="2400" dirty="0"/>
          </a:p>
        </p:txBody>
      </p:sp>
      <p:sp>
        <p:nvSpPr>
          <p:cNvPr id="7" name="Elaborazione alternativa 6"/>
          <p:cNvSpPr/>
          <p:nvPr/>
        </p:nvSpPr>
        <p:spPr>
          <a:xfrm>
            <a:off x="7965186" y="5093303"/>
            <a:ext cx="3136112" cy="1613644"/>
          </a:xfrm>
          <a:prstGeom prst="flowChartAlternateProcess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La qualificazione giuridica del fatto e l’individuazione delle sanzioni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8" name="Freccia circolare a sinistra 7"/>
          <p:cNvSpPr/>
          <p:nvPr/>
        </p:nvSpPr>
        <p:spPr>
          <a:xfrm rot="10800000">
            <a:off x="6884894" y="1406710"/>
            <a:ext cx="1023511" cy="2567764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Freccia circolare a sinistra 8"/>
          <p:cNvSpPr/>
          <p:nvPr/>
        </p:nvSpPr>
        <p:spPr>
          <a:xfrm>
            <a:off x="10820753" y="1415454"/>
            <a:ext cx="1266663" cy="4231342"/>
          </a:xfrm>
          <a:prstGeom prst="curvedLeftArrow">
            <a:avLst>
              <a:gd name="adj1" fmla="val 25000"/>
              <a:gd name="adj2" fmla="val 50000"/>
              <a:gd name="adj3" fmla="val 307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umetto 4 12"/>
          <p:cNvSpPr/>
          <p:nvPr/>
        </p:nvSpPr>
        <p:spPr>
          <a:xfrm>
            <a:off x="1290918" y="428369"/>
            <a:ext cx="2823027" cy="1974170"/>
          </a:xfrm>
          <a:prstGeom prst="cloudCallout">
            <a:avLst>
              <a:gd name="adj1" fmla="val 55729"/>
              <a:gd name="adj2" fmla="val -499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Ex facto oritur </a:t>
            </a:r>
            <a:r>
              <a:rPr lang="it-IT" sz="3200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ius</a:t>
            </a:r>
            <a:endParaRPr lang="it-IT" sz="3200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8870" y="2373157"/>
            <a:ext cx="2226931" cy="176697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3800" y="1177793"/>
            <a:ext cx="2118545" cy="2443005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586854" y="354843"/>
            <a:ext cx="3138985" cy="15149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DEDUZIONE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Verso il risultato (certo)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3522350" y="2105085"/>
            <a:ext cx="3138985" cy="151490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INDUZIONE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Verso la regola generale (probabile)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6932066" y="3910774"/>
            <a:ext cx="3138985" cy="1514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ABDUZIONE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Verso il caso (verosimile)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6854" y="6100549"/>
            <a:ext cx="813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http://www.pensierocritico.eu/logica--</a:t>
            </a:r>
            <a:r>
              <a:rPr lang="it-IT" dirty="0" smtClean="0">
                <a:hlinkClick r:id="rId4"/>
              </a:rPr>
              <a:t>cosa-sono-le-inferenze.html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2052" name="Picture 4" descr="Risultati immagini per diagnos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525" y="4140129"/>
            <a:ext cx="2419898" cy="24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ccia in giù 18"/>
          <p:cNvSpPr/>
          <p:nvPr/>
        </p:nvSpPr>
        <p:spPr>
          <a:xfrm>
            <a:off x="124793" y="354843"/>
            <a:ext cx="381807" cy="15149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giù 23"/>
          <p:cNvSpPr/>
          <p:nvPr/>
        </p:nvSpPr>
        <p:spPr>
          <a:xfrm rot="10800000">
            <a:off x="2925051" y="2120977"/>
            <a:ext cx="381807" cy="151490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d arco 20"/>
          <p:cNvSpPr/>
          <p:nvPr/>
        </p:nvSpPr>
        <p:spPr>
          <a:xfrm rot="16200000">
            <a:off x="5566878" y="4153101"/>
            <a:ext cx="936571" cy="106202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Freccia ad arco 25"/>
          <p:cNvSpPr/>
          <p:nvPr/>
        </p:nvSpPr>
        <p:spPr>
          <a:xfrm rot="5400000">
            <a:off x="5684500" y="4137209"/>
            <a:ext cx="936571" cy="106202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5961" y="459632"/>
            <a:ext cx="1301710" cy="13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5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5213" t="15382" r="15808" b="11530"/>
          <a:stretch/>
        </p:blipFill>
        <p:spPr>
          <a:xfrm>
            <a:off x="888642" y="218941"/>
            <a:ext cx="10928553" cy="651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5000" t="23084" r="16338" b="13035"/>
          <a:stretch/>
        </p:blipFill>
        <p:spPr>
          <a:xfrm>
            <a:off x="167425" y="437880"/>
            <a:ext cx="11779876" cy="61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8870" y="2373157"/>
            <a:ext cx="2226931" cy="176697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3800" y="1177793"/>
            <a:ext cx="2118545" cy="2443005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586854" y="354843"/>
            <a:ext cx="3138985" cy="151490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DEDUZIONE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Verso il risultato (certo)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3522350" y="2105085"/>
            <a:ext cx="3138985" cy="151490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INDUZIONE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Verso la regola generale (probabile)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6932066" y="3910774"/>
            <a:ext cx="3138985" cy="1514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ABDUZIONE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Verso il caso (verosimile)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6854" y="6100549"/>
            <a:ext cx="8134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4"/>
              </a:rPr>
              <a:t>http://www.pensierocritico.eu/logica--</a:t>
            </a:r>
            <a:r>
              <a:rPr lang="it-IT" dirty="0" smtClean="0">
                <a:hlinkClick r:id="rId4"/>
              </a:rPr>
              <a:t>cosa-sono-le-inferenze.html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2052" name="Picture 4" descr="Risultati immagini per diagnos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525" y="4140129"/>
            <a:ext cx="2419898" cy="24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ccia in giù 18"/>
          <p:cNvSpPr/>
          <p:nvPr/>
        </p:nvSpPr>
        <p:spPr>
          <a:xfrm>
            <a:off x="124793" y="354843"/>
            <a:ext cx="381807" cy="151490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Freccia in giù 23"/>
          <p:cNvSpPr/>
          <p:nvPr/>
        </p:nvSpPr>
        <p:spPr>
          <a:xfrm rot="10800000">
            <a:off x="2925051" y="2120977"/>
            <a:ext cx="381807" cy="151490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d arco 20"/>
          <p:cNvSpPr/>
          <p:nvPr/>
        </p:nvSpPr>
        <p:spPr>
          <a:xfrm rot="16200000">
            <a:off x="5566878" y="4153101"/>
            <a:ext cx="936571" cy="106202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Freccia ad arco 25"/>
          <p:cNvSpPr/>
          <p:nvPr/>
        </p:nvSpPr>
        <p:spPr>
          <a:xfrm rot="5400000">
            <a:off x="5684500" y="4137209"/>
            <a:ext cx="936571" cy="1062029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5961" y="459632"/>
            <a:ext cx="1301710" cy="130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89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Metodologia e Informatica giuridica  Corso di Laurea in Consulente del Lavoro Scuola di Giurisprudenza  Università degli Studi di Padova  A.A. 2016-2017</dc:title>
  <dc:creator>KATIA CHINCHIO</dc:creator>
  <cp:lastModifiedBy>KATIA CHINCHIO</cp:lastModifiedBy>
  <cp:revision>137</cp:revision>
  <cp:lastPrinted>2017-05-24T13:52:20Z</cp:lastPrinted>
  <dcterms:created xsi:type="dcterms:W3CDTF">2017-04-18T13:03:16Z</dcterms:created>
  <dcterms:modified xsi:type="dcterms:W3CDTF">2020-04-18T14:36:11Z</dcterms:modified>
</cp:coreProperties>
</file>