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22" r:id="rId3"/>
    <p:sldId id="315" r:id="rId4"/>
    <p:sldId id="318" r:id="rId5"/>
    <p:sldId id="320" r:id="rId6"/>
    <p:sldId id="321" r:id="rId7"/>
    <p:sldId id="316" r:id="rId8"/>
    <p:sldId id="323" r:id="rId9"/>
    <p:sldId id="324" r:id="rId10"/>
    <p:sldId id="317" r:id="rId11"/>
    <p:sldId id="325" r:id="rId12"/>
    <p:sldId id="326" r:id="rId13"/>
    <p:sldId id="327" r:id="rId14"/>
    <p:sldId id="319" r:id="rId15"/>
    <p:sldId id="32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1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9E3836-00A7-2F41-90DF-798DB6FE2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872359"/>
            <a:ext cx="10993549" cy="1734207"/>
          </a:xfrm>
        </p:spPr>
        <p:txBody>
          <a:bodyPr/>
          <a:lstStyle/>
          <a:p>
            <a:pPr algn="ctr"/>
            <a:r>
              <a:rPr lang="it-IT" dirty="0"/>
              <a:t>DONAZIONI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1CD8342-483B-7549-ADD0-0AF808F93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6689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8E40F0-E4A4-4041-B58D-1D69F6E34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03910"/>
            <a:ext cx="10364451" cy="862446"/>
          </a:xfrm>
        </p:spPr>
        <p:txBody>
          <a:bodyPr/>
          <a:lstStyle/>
          <a:p>
            <a:r>
              <a:rPr lang="it-IT" dirty="0"/>
              <a:t>ESEMPI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602471-C4D4-9B4D-AC08-8A90820B065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400" y="1348783"/>
            <a:ext cx="10363826" cy="5062408"/>
          </a:xfrm>
        </p:spPr>
        <p:txBody>
          <a:bodyPr>
            <a:normAutofit/>
          </a:bodyPr>
          <a:lstStyle/>
          <a:p>
            <a:pPr algn="just"/>
            <a:r>
              <a:rPr lang="it-IT" sz="3600" dirty="0"/>
              <a:t>1a) </a:t>
            </a:r>
            <a:r>
              <a:rPr lang="it-IT" sz="3600" i="1" u="sng" dirty="0" err="1"/>
              <a:t>Mancipatio</a:t>
            </a:r>
            <a:r>
              <a:rPr lang="it-IT" sz="3600" u="sng" dirty="0"/>
              <a:t> senza trasferimento del possesso</a:t>
            </a:r>
            <a:r>
              <a:rPr lang="it-IT" sz="3600" dirty="0"/>
              <a:t>: rivendica del donatario ed </a:t>
            </a:r>
            <a:r>
              <a:rPr lang="it-IT" sz="3600" i="1" dirty="0" err="1"/>
              <a:t>exceptio</a:t>
            </a:r>
            <a:r>
              <a:rPr lang="it-IT" sz="3600" i="1" dirty="0"/>
              <a:t> </a:t>
            </a:r>
            <a:r>
              <a:rPr lang="it-IT" sz="3600" i="1" dirty="0" err="1"/>
              <a:t>legis</a:t>
            </a:r>
            <a:r>
              <a:rPr lang="it-IT" sz="3600" i="1" dirty="0"/>
              <a:t> </a:t>
            </a:r>
            <a:r>
              <a:rPr lang="it-IT" sz="3600" i="1" dirty="0" err="1"/>
              <a:t>Cinciae</a:t>
            </a:r>
            <a:r>
              <a:rPr lang="it-IT" sz="3600" i="1" dirty="0"/>
              <a:t> </a:t>
            </a:r>
            <a:r>
              <a:rPr lang="it-IT" sz="3600" dirty="0"/>
              <a:t>del donante.</a:t>
            </a:r>
          </a:p>
        </p:txBody>
      </p:sp>
    </p:spTree>
    <p:extLst>
      <p:ext uri="{BB962C8B-B14F-4D97-AF65-F5344CB8AC3E}">
        <p14:creationId xmlns:p14="http://schemas.microsoft.com/office/powerpoint/2010/main" val="264665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F0E781-FE26-E340-99FC-F9530776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7437FC-40F9-854A-8E30-A536FA71D51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3600" dirty="0"/>
              <a:t>1b) </a:t>
            </a:r>
            <a:r>
              <a:rPr lang="it-IT" sz="3600" i="1" u="sng" dirty="0" err="1"/>
              <a:t>Traditio</a:t>
            </a:r>
            <a:r>
              <a:rPr lang="it-IT" sz="3600" i="1" u="sng" dirty="0"/>
              <a:t> </a:t>
            </a:r>
            <a:r>
              <a:rPr lang="it-IT" sz="3600" u="sng" dirty="0"/>
              <a:t>di</a:t>
            </a:r>
            <a:r>
              <a:rPr lang="it-IT" sz="3600" i="1" u="sng" dirty="0"/>
              <a:t> res mancipi a domino</a:t>
            </a:r>
            <a:r>
              <a:rPr lang="it-IT" sz="3600" i="1" dirty="0"/>
              <a:t>: </a:t>
            </a:r>
            <a:r>
              <a:rPr lang="it-IT" sz="3600" dirty="0"/>
              <a:t>rivendica del donante, </a:t>
            </a:r>
            <a:r>
              <a:rPr lang="it-IT" sz="3600" i="1" dirty="0" err="1"/>
              <a:t>exceptio</a:t>
            </a:r>
            <a:r>
              <a:rPr lang="it-IT" sz="3600" i="1" dirty="0"/>
              <a:t> doli</a:t>
            </a:r>
            <a:r>
              <a:rPr lang="it-IT" sz="3600" dirty="0"/>
              <a:t> del donatario, </a:t>
            </a:r>
            <a:r>
              <a:rPr lang="it-IT" sz="3600" i="1" dirty="0" err="1"/>
              <a:t>replicatio</a:t>
            </a:r>
            <a:r>
              <a:rPr lang="it-IT" sz="3600" i="1" dirty="0"/>
              <a:t> </a:t>
            </a:r>
            <a:r>
              <a:rPr lang="it-IT" sz="3600" i="1" dirty="0" err="1"/>
              <a:t>legis</a:t>
            </a:r>
            <a:r>
              <a:rPr lang="it-IT" sz="3600" i="1" dirty="0"/>
              <a:t> </a:t>
            </a:r>
            <a:r>
              <a:rPr lang="it-IT" sz="3600" i="1" dirty="0" err="1"/>
              <a:t>Cinciae</a:t>
            </a:r>
            <a:r>
              <a:rPr lang="it-IT" sz="3600" i="1" dirty="0"/>
              <a:t> </a:t>
            </a:r>
            <a:r>
              <a:rPr lang="it-IT" sz="3600" dirty="0"/>
              <a:t>del donante.</a:t>
            </a:r>
          </a:p>
          <a:p>
            <a:pPr algn="just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92388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63F332-71CF-A44D-AAAE-62A8A2672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DCE11D-A7D2-5D4A-B273-027F9729BF7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3600" dirty="0"/>
              <a:t>2) </a:t>
            </a:r>
            <a:r>
              <a:rPr lang="it-IT" sz="3600" i="1" u="sng" dirty="0" err="1"/>
              <a:t>Stipulatio</a:t>
            </a:r>
            <a:r>
              <a:rPr lang="it-IT" sz="3600" u="sng" dirty="0"/>
              <a:t> non ancora adempiuta</a:t>
            </a:r>
            <a:r>
              <a:rPr lang="it-IT" sz="3600" dirty="0"/>
              <a:t>: il donante oppone l’</a:t>
            </a:r>
            <a:r>
              <a:rPr lang="it-IT" sz="3600" i="1" dirty="0" err="1"/>
              <a:t>exceptio</a:t>
            </a:r>
            <a:r>
              <a:rPr lang="it-IT" sz="3600" i="1" dirty="0"/>
              <a:t> </a:t>
            </a:r>
            <a:r>
              <a:rPr lang="it-IT" sz="3600" i="1" dirty="0" err="1"/>
              <a:t>legis</a:t>
            </a:r>
            <a:r>
              <a:rPr lang="it-IT" sz="3600" i="1" dirty="0"/>
              <a:t> </a:t>
            </a:r>
            <a:r>
              <a:rPr lang="it-IT" sz="3600" i="1" dirty="0" err="1"/>
              <a:t>Cinciae</a:t>
            </a:r>
            <a:r>
              <a:rPr lang="it-IT" sz="3600" dirty="0"/>
              <a:t> all’</a:t>
            </a:r>
            <a:r>
              <a:rPr lang="it-IT" sz="3600" i="1" dirty="0" err="1"/>
              <a:t>actio</a:t>
            </a:r>
            <a:r>
              <a:rPr lang="it-IT" sz="3600" i="1" dirty="0"/>
              <a:t> ex </a:t>
            </a:r>
            <a:r>
              <a:rPr lang="it-IT" sz="3600" i="1" dirty="0" err="1"/>
              <a:t>stipulatu</a:t>
            </a:r>
            <a:r>
              <a:rPr lang="it-IT" sz="3600" dirty="0"/>
              <a:t> del donatario.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68923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526847-D9E9-2B45-AA60-64913C369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DBC60A-13BA-CF43-B096-DBCEC8E4414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3600" dirty="0"/>
              <a:t>3) </a:t>
            </a:r>
            <a:r>
              <a:rPr lang="it-IT" sz="3600" i="1" u="sng" dirty="0" err="1"/>
              <a:t>Pactum</a:t>
            </a:r>
            <a:r>
              <a:rPr lang="it-IT" sz="3600" i="1" u="sng" dirty="0"/>
              <a:t> de non </a:t>
            </a:r>
            <a:r>
              <a:rPr lang="it-IT" sz="3600" i="1" u="sng" dirty="0" err="1"/>
              <a:t>petendo</a:t>
            </a:r>
            <a:r>
              <a:rPr lang="it-IT" sz="3600" dirty="0"/>
              <a:t>: azione del donante-creditore, </a:t>
            </a:r>
            <a:r>
              <a:rPr lang="it-IT" sz="3600" i="1" dirty="0" err="1"/>
              <a:t>exceptio</a:t>
            </a:r>
            <a:r>
              <a:rPr lang="it-IT" sz="3600" i="1" dirty="0"/>
              <a:t> </a:t>
            </a:r>
            <a:r>
              <a:rPr lang="it-IT" sz="3600" i="1" dirty="0" err="1"/>
              <a:t>pacti</a:t>
            </a:r>
            <a:r>
              <a:rPr lang="it-IT" sz="3600" dirty="0"/>
              <a:t> del donatario-debitore e </a:t>
            </a:r>
            <a:r>
              <a:rPr lang="it-IT" sz="3600" i="1" dirty="0" err="1"/>
              <a:t>replicatio</a:t>
            </a:r>
            <a:r>
              <a:rPr lang="it-IT" sz="3600" i="1" dirty="0"/>
              <a:t> </a:t>
            </a:r>
            <a:r>
              <a:rPr lang="it-IT" sz="3600" i="1" dirty="0" err="1"/>
              <a:t>legis</a:t>
            </a:r>
            <a:r>
              <a:rPr lang="it-IT" sz="3600" i="1" dirty="0"/>
              <a:t> </a:t>
            </a:r>
            <a:r>
              <a:rPr lang="it-IT" sz="3600" i="1" dirty="0" err="1"/>
              <a:t>Cinciae</a:t>
            </a:r>
            <a:r>
              <a:rPr lang="it-IT" sz="3600" dirty="0"/>
              <a:t> del primo.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25059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81980B-2909-9B40-A596-F07CADCCC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DIVIETO DI DONAZIONI TRA CONIUGI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415879-9A84-854B-9062-0AA32005F63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705124"/>
            <a:ext cx="10363826" cy="6152876"/>
          </a:xfrm>
        </p:spPr>
        <p:txBody>
          <a:bodyPr/>
          <a:lstStyle/>
          <a:p>
            <a:pPr marL="0" indent="0" algn="just">
              <a:buNone/>
            </a:pPr>
            <a:r>
              <a:rPr lang="it-IT" sz="2800" dirty="0"/>
              <a:t>Altro divieto riguarda le </a:t>
            </a:r>
            <a:r>
              <a:rPr lang="it-IT" sz="2800" b="1" u="sng" dirty="0"/>
              <a:t>donazioni tra coniugi</a:t>
            </a:r>
            <a:r>
              <a:rPr lang="it-IT" sz="2800" dirty="0"/>
              <a:t>, che comporta la nullità </a:t>
            </a:r>
            <a:r>
              <a:rPr lang="it-IT" sz="2800" i="1" dirty="0"/>
              <a:t>ipso iure </a:t>
            </a:r>
            <a:r>
              <a:rPr lang="it-IT" sz="2800" dirty="0"/>
              <a:t>dell’atto compiuto contro di esso. 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Forse fu introdotto dai </a:t>
            </a:r>
            <a:r>
              <a:rPr lang="it-IT" sz="2800" i="1" dirty="0" err="1"/>
              <a:t>mores</a:t>
            </a:r>
            <a:r>
              <a:rPr lang="it-IT" sz="2800" dirty="0"/>
              <a:t> in epoca di poco posteriore alla </a:t>
            </a:r>
            <a:r>
              <a:rPr lang="it-IT" sz="2800" i="1" dirty="0" err="1"/>
              <a:t>lex</a:t>
            </a:r>
            <a:r>
              <a:rPr lang="it-IT" sz="2800" i="1" dirty="0"/>
              <a:t> Cincia</a:t>
            </a:r>
            <a:r>
              <a:rPr lang="it-IT" sz="2800" dirty="0"/>
              <a:t>, e la sua </a:t>
            </a:r>
            <a:r>
              <a:rPr lang="it-IT" sz="2800" i="1" dirty="0"/>
              <a:t>ratio </a:t>
            </a:r>
            <a:r>
              <a:rPr lang="it-IT" sz="2800" dirty="0"/>
              <a:t>potrebbe ricollegarsi alla diffusione dei matrimoni </a:t>
            </a:r>
            <a:r>
              <a:rPr lang="it-IT" sz="2800" i="1" dirty="0"/>
              <a:t>sine </a:t>
            </a:r>
            <a:r>
              <a:rPr lang="it-IT" sz="2800" i="1" dirty="0" err="1"/>
              <a:t>manu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Forse invece venne introdotto con la legislazione matrimoniale augustea del 17 a.C.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68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53B920-A8A4-654A-BDA6-3C6C8417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La riforma di </a:t>
            </a:r>
            <a:r>
              <a:rPr lang="it-IT" dirty="0" err="1">
                <a:solidFill>
                  <a:schemeClr val="tx1"/>
                </a:solidFill>
              </a:rPr>
              <a:t>costantino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607D59-4D01-614F-8AD9-92E4C1B0FEE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>
            <a:normAutofit/>
          </a:bodyPr>
          <a:lstStyle/>
          <a:p>
            <a:pPr algn="just"/>
            <a:r>
              <a:rPr lang="it-IT" sz="2400" dirty="0"/>
              <a:t>In epoca postclassica si introduce un atto formale di donazione che richiede:</a:t>
            </a:r>
          </a:p>
          <a:p>
            <a:pPr algn="just"/>
            <a:r>
              <a:rPr lang="it-IT" sz="2400" dirty="0"/>
              <a:t>A) redazione di un atto scritto in presenza di testimoni</a:t>
            </a:r>
          </a:p>
          <a:p>
            <a:pPr algn="just"/>
            <a:r>
              <a:rPr lang="it-IT" sz="2400" dirty="0"/>
              <a:t>B) deposito di una copia del documento presso una conservatoria pubblica</a:t>
            </a:r>
          </a:p>
          <a:p>
            <a:pPr algn="just"/>
            <a:r>
              <a:rPr lang="it-IT" sz="2400" dirty="0"/>
              <a:t>C) consegna materiale del bene donato (al cospetto dei vicini)</a:t>
            </a:r>
          </a:p>
        </p:txBody>
      </p:sp>
    </p:spTree>
    <p:extLst>
      <p:ext uri="{BB962C8B-B14F-4D97-AF65-F5344CB8AC3E}">
        <p14:creationId xmlns:p14="http://schemas.microsoft.com/office/powerpoint/2010/main" val="2077397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74FFAE-1EDE-E644-A2D7-69DB5B6B0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Atto di </a:t>
            </a:r>
            <a:r>
              <a:rPr lang="it-IT" dirty="0" err="1"/>
              <a:t>liberalita’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D8781B-DD28-1441-97F3-6D99A2EEB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dirty="0"/>
              <a:t>La donazione consiste in un conferimento patrimoniale gratuito sostenuto da spirito di liberalità.</a:t>
            </a:r>
          </a:p>
          <a:p>
            <a:pPr algn="just"/>
            <a:r>
              <a:rPr lang="it-IT" sz="3200" dirty="0"/>
              <a:t>Vi è un incremento patrimoniale per il donatario e una correlativa perdita per il donante</a:t>
            </a:r>
          </a:p>
        </p:txBody>
      </p:sp>
    </p:spTree>
    <p:extLst>
      <p:ext uri="{BB962C8B-B14F-4D97-AF65-F5344CB8AC3E}">
        <p14:creationId xmlns:p14="http://schemas.microsoft.com/office/powerpoint/2010/main" val="3255704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8885B-F697-FF40-BC4F-EC4DADCD7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4301"/>
            <a:ext cx="10364451" cy="924790"/>
          </a:xfrm>
        </p:spPr>
        <p:txBody>
          <a:bodyPr/>
          <a:lstStyle/>
          <a:p>
            <a:r>
              <a:rPr lang="it-IT" b="1" dirty="0"/>
              <a:t>DONAZIONI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FA20BB-FCE8-4F46-A158-62A145D825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039091"/>
            <a:ext cx="10363826" cy="5372099"/>
          </a:xfrm>
        </p:spPr>
        <p:txBody>
          <a:bodyPr>
            <a:noAutofit/>
          </a:bodyPr>
          <a:lstStyle/>
          <a:p>
            <a:pPr algn="just"/>
            <a:r>
              <a:rPr lang="it-IT" sz="3600" dirty="0"/>
              <a:t>LA DONAZIONE non è un autonomo negozio giuridico, bensì una possibile </a:t>
            </a:r>
            <a:r>
              <a:rPr lang="it-IT" sz="3600" b="1" dirty="0"/>
              <a:t>causa </a:t>
            </a:r>
            <a:r>
              <a:rPr lang="it-IT" sz="3600" dirty="0"/>
              <a:t>dei negozi astratti.</a:t>
            </a:r>
          </a:p>
          <a:p>
            <a:pPr algn="just"/>
            <a:r>
              <a:rPr lang="it-IT" sz="3600" dirty="0"/>
              <a:t>Poiché possono essere utilizzati negozi di varia natura, gli </a:t>
            </a:r>
            <a:r>
              <a:rPr lang="it-IT" sz="3600" b="1" dirty="0"/>
              <a:t>effetti </a:t>
            </a:r>
            <a:r>
              <a:rPr lang="it-IT" sz="3600" dirty="0"/>
              <a:t>della donazione possono essere diversi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795495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90E17-88C1-6044-94B0-E1AE049D3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10282"/>
          </a:xfrm>
        </p:spPr>
        <p:txBody>
          <a:bodyPr>
            <a:normAutofit/>
          </a:bodyPr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donazioni </a:t>
            </a:r>
            <a:r>
              <a:rPr lang="it-IT" i="1" dirty="0">
                <a:solidFill>
                  <a:schemeClr val="tx1"/>
                </a:solidFill>
              </a:rPr>
              <a:t>in dando</a:t>
            </a:r>
            <a:br>
              <a:rPr lang="it-IT" i="1" dirty="0">
                <a:solidFill>
                  <a:schemeClr val="tx1"/>
                </a:solidFill>
              </a:rPr>
            </a:b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26ACCF-52C4-874D-B22A-F1B5FB0EEEA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13490"/>
            <a:ext cx="10363826" cy="47730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1) donazioni </a:t>
            </a:r>
            <a:r>
              <a:rPr lang="it-IT" sz="2800" b="1" dirty="0"/>
              <a:t>REALI</a:t>
            </a:r>
            <a:r>
              <a:rPr lang="it-IT" sz="3200" b="1" dirty="0"/>
              <a:t> </a:t>
            </a:r>
            <a:r>
              <a:rPr lang="it-IT" sz="3200" dirty="0"/>
              <a:t>(</a:t>
            </a:r>
            <a:r>
              <a:rPr lang="it-IT" sz="3200" u="sng" dirty="0"/>
              <a:t>donazioni </a:t>
            </a:r>
            <a:r>
              <a:rPr lang="it-IT" sz="3200" i="1" u="sng" dirty="0"/>
              <a:t>in dando</a:t>
            </a:r>
            <a:r>
              <a:rPr lang="it-IT" sz="3200" dirty="0"/>
              <a:t>): quando il donante trasferisce la proprietà o costituisce/estingue diritti reali di godimento con </a:t>
            </a:r>
            <a:r>
              <a:rPr lang="it-IT" sz="3200" i="1" dirty="0" err="1"/>
              <a:t>mancipatio</a:t>
            </a:r>
            <a:r>
              <a:rPr lang="it-IT" sz="3200" dirty="0"/>
              <a:t>, </a:t>
            </a:r>
            <a:r>
              <a:rPr lang="it-IT" sz="3200" i="1" dirty="0"/>
              <a:t>in iure </a:t>
            </a:r>
            <a:r>
              <a:rPr lang="it-IT" sz="3200" i="1" dirty="0" err="1"/>
              <a:t>cessio</a:t>
            </a:r>
            <a:r>
              <a:rPr lang="it-IT" sz="3200" dirty="0"/>
              <a:t> o </a:t>
            </a:r>
            <a:r>
              <a:rPr lang="it-IT" sz="3200" i="1" dirty="0" err="1"/>
              <a:t>traditio</a:t>
            </a:r>
            <a:endParaRPr lang="it-IT" sz="3200" dirty="0"/>
          </a:p>
          <a:p>
            <a:pPr marL="0" indent="0" algn="just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70754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2114AE-B983-A546-A58A-09C986426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Donazioni </a:t>
            </a:r>
            <a:r>
              <a:rPr lang="it-IT" i="1" dirty="0">
                <a:solidFill>
                  <a:schemeClr val="tx1"/>
                </a:solidFill>
              </a:rPr>
              <a:t>in </a:t>
            </a:r>
            <a:r>
              <a:rPr lang="it-IT" i="1" dirty="0" err="1">
                <a:solidFill>
                  <a:schemeClr val="tx1"/>
                </a:solidFill>
              </a:rPr>
              <a:t>obligando</a:t>
            </a:r>
            <a:br>
              <a:rPr lang="it-IT" i="1" dirty="0">
                <a:solidFill>
                  <a:schemeClr val="tx1"/>
                </a:solidFill>
              </a:rPr>
            </a:b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462D049-07E9-A74F-A15E-8D148E6C2D9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2) donazioni</a:t>
            </a:r>
            <a:r>
              <a:rPr lang="it-IT" sz="3200" b="1" dirty="0"/>
              <a:t> OBBLIGATORIE</a:t>
            </a:r>
            <a:r>
              <a:rPr lang="it-IT" sz="3200" dirty="0"/>
              <a:t> (</a:t>
            </a:r>
            <a:r>
              <a:rPr lang="it-IT" sz="3200" u="sng" dirty="0"/>
              <a:t>donazioni </a:t>
            </a:r>
            <a:r>
              <a:rPr lang="it-IT" sz="3200" i="1" u="sng" dirty="0"/>
              <a:t>in </a:t>
            </a:r>
            <a:r>
              <a:rPr lang="it-IT" sz="3200" i="1" u="sng" dirty="0" err="1"/>
              <a:t>obligando</a:t>
            </a:r>
            <a:r>
              <a:rPr lang="it-IT" sz="3200" dirty="0"/>
              <a:t>): quando il donante promette una prestazione con </a:t>
            </a:r>
            <a:r>
              <a:rPr lang="it-IT" sz="3200" i="1" dirty="0" err="1"/>
              <a:t>stipulatio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760523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283D4E-BBE9-9C4D-AA2D-D7500E59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donazioni </a:t>
            </a:r>
            <a:r>
              <a:rPr lang="it-IT" i="1" dirty="0">
                <a:solidFill>
                  <a:schemeClr val="tx1"/>
                </a:solidFill>
              </a:rPr>
              <a:t>in liberando</a:t>
            </a:r>
            <a:br>
              <a:rPr lang="it-IT" i="1" dirty="0">
                <a:solidFill>
                  <a:schemeClr val="tx1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A316673-7944-6648-B347-AF208FCF222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it-IT" sz="3200" b="1" dirty="0"/>
              <a:t>Donazione ESTINTIVE</a:t>
            </a:r>
            <a:r>
              <a:rPr lang="it-IT" sz="3200" dirty="0"/>
              <a:t> (</a:t>
            </a:r>
            <a:r>
              <a:rPr lang="it-IT" sz="3200" u="sng" dirty="0"/>
              <a:t>donazioni </a:t>
            </a:r>
            <a:r>
              <a:rPr lang="it-IT" sz="3200" i="1" u="sng" dirty="0"/>
              <a:t>in liberando</a:t>
            </a:r>
            <a:r>
              <a:rPr lang="it-IT" sz="3200" dirty="0"/>
              <a:t>): quando il donante rimette il debito con </a:t>
            </a:r>
            <a:r>
              <a:rPr lang="it-IT" sz="3200" i="1" dirty="0" err="1"/>
              <a:t>acceptilatio</a:t>
            </a:r>
            <a:r>
              <a:rPr lang="it-IT" sz="3200" i="1" dirty="0"/>
              <a:t> </a:t>
            </a:r>
            <a:r>
              <a:rPr lang="it-IT" sz="3200" dirty="0"/>
              <a:t>o </a:t>
            </a:r>
            <a:r>
              <a:rPr lang="it-IT" sz="3200" i="1" dirty="0" err="1"/>
              <a:t>pactum</a:t>
            </a:r>
            <a:r>
              <a:rPr lang="it-IT" sz="3200" i="1" dirty="0"/>
              <a:t> de non </a:t>
            </a:r>
            <a:r>
              <a:rPr lang="it-IT" sz="3200" i="1" dirty="0" err="1"/>
              <a:t>petendo</a:t>
            </a:r>
            <a:r>
              <a:rPr lang="it-IT" sz="3200" dirty="0"/>
              <a:t>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4861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1D2142-6546-AF46-8A68-598D0BE00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23246"/>
          </a:xfrm>
        </p:spPr>
        <p:txBody>
          <a:bodyPr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DIVIETI DI DONAZIONE: LA </a:t>
            </a:r>
            <a:r>
              <a:rPr lang="it-IT" i="1" dirty="0">
                <a:solidFill>
                  <a:schemeClr val="tx1"/>
                </a:solidFill>
              </a:rPr>
              <a:t>LEX CINCIA</a:t>
            </a:r>
            <a:r>
              <a:rPr lang="it-IT" i="1" dirty="0"/>
              <a:t>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9FBEB0-B69D-894A-ADFA-4E4E457262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438400"/>
            <a:ext cx="10363826" cy="3474028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</a:t>
            </a:r>
            <a:r>
              <a:rPr lang="it-IT" sz="2800" b="1" dirty="0"/>
              <a:t> </a:t>
            </a:r>
            <a:r>
              <a:rPr lang="it-IT" sz="2800" b="1" i="1" u="sng" dirty="0" err="1"/>
              <a:t>lex</a:t>
            </a:r>
            <a:r>
              <a:rPr lang="it-IT" sz="2800" b="1" i="1" u="sng" dirty="0"/>
              <a:t> Cincia</a:t>
            </a:r>
            <a:r>
              <a:rPr lang="it-IT" sz="2800" dirty="0"/>
              <a:t>, plebiscito del 204 a.C., vieta le donazioni che superino un certo ammontare </a:t>
            </a:r>
            <a:r>
              <a:rPr lang="it-IT" sz="2800" i="1" dirty="0"/>
              <a:t>(modus),</a:t>
            </a:r>
            <a:r>
              <a:rPr lang="it-IT" sz="2800" dirty="0"/>
              <a:t> ma non le dichiara nulle e non pone sanzioni per i trasgressori = </a:t>
            </a:r>
            <a:r>
              <a:rPr lang="it-IT" sz="2800" i="1" dirty="0" err="1"/>
              <a:t>lex</a:t>
            </a:r>
            <a:r>
              <a:rPr lang="it-IT" sz="2800" i="1" dirty="0"/>
              <a:t> </a:t>
            </a:r>
            <a:r>
              <a:rPr lang="it-IT" sz="2800" i="1" dirty="0" err="1"/>
              <a:t>imperfecta</a:t>
            </a:r>
            <a:r>
              <a:rPr lang="it-IT" sz="2800" i="1" dirty="0"/>
              <a:t>. </a:t>
            </a:r>
          </a:p>
          <a:p>
            <a:pPr algn="just"/>
            <a:r>
              <a:rPr lang="it-IT" sz="2800" dirty="0"/>
              <a:t>Prevedeva delle </a:t>
            </a:r>
            <a:r>
              <a:rPr lang="it-IT" sz="2800" i="1" dirty="0" err="1"/>
              <a:t>exceptae</a:t>
            </a:r>
            <a:r>
              <a:rPr lang="it-IT" sz="2800" i="1" dirty="0"/>
              <a:t> </a:t>
            </a:r>
            <a:r>
              <a:rPr lang="it-IT" sz="2800" i="1" dirty="0" err="1"/>
              <a:t>personae</a:t>
            </a:r>
            <a:r>
              <a:rPr lang="it-IT" sz="2800" i="1" dirty="0"/>
              <a:t> </a:t>
            </a:r>
            <a:r>
              <a:rPr lang="it-IT" sz="2800" dirty="0"/>
              <a:t>(</a:t>
            </a:r>
            <a:r>
              <a:rPr lang="it-IT" sz="2800" i="1" dirty="0"/>
              <a:t>cognati </a:t>
            </a:r>
            <a:r>
              <a:rPr lang="it-IT" sz="2800" dirty="0"/>
              <a:t>entro il quinto grado, fidanzati e coniugi; affini entro il secondo grado) alle quali si poteva donare anche oltre la quantità prevista.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613974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7E3451-04A2-4049-9A4A-DEF41DB75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solidFill>
                  <a:schemeClr val="tx1"/>
                </a:solidFill>
              </a:rPr>
              <a:t>RATIO </a:t>
            </a:r>
            <a:r>
              <a:rPr lang="it-IT" dirty="0">
                <a:solidFill>
                  <a:schemeClr val="tx1"/>
                </a:solidFill>
              </a:rPr>
              <a:t>DELLA LEGGE cincia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2AA498-DA10-3041-9820-CA528A62FE4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1) Rientra tra le leggi suntuarie? È diretta a impedire eccessive ostentazioni di ricchezza</a:t>
            </a:r>
          </a:p>
          <a:p>
            <a:pPr algn="just"/>
            <a:r>
              <a:rPr lang="it-IT" sz="2400" dirty="0"/>
              <a:t>2) Si vogliono impedire eccessivi spostamenti patrimoniali da una famiglia a un’altra</a:t>
            </a:r>
          </a:p>
          <a:p>
            <a:pPr algn="just"/>
            <a:r>
              <a:rPr lang="it-IT" sz="2400" dirty="0"/>
              <a:t>3) Si tratta di una misura di protezione sociale per le classi più deboli, alle quali talvolta venivano ‘imposti’ dei donativi</a:t>
            </a:r>
          </a:p>
        </p:txBody>
      </p:sp>
    </p:spTree>
    <p:extLst>
      <p:ext uri="{BB962C8B-B14F-4D97-AF65-F5344CB8AC3E}">
        <p14:creationId xmlns:p14="http://schemas.microsoft.com/office/powerpoint/2010/main" val="2536435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148BF5-FD01-1841-B3D3-1575029F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>
                <a:solidFill>
                  <a:schemeClr val="tx1"/>
                </a:solidFill>
              </a:rPr>
              <a:t>EXCEPTIO LEGIS CINCIAE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BC9F34-7094-2C40-A23A-D5828AD74B2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endParaRPr lang="it-IT" dirty="0"/>
          </a:p>
          <a:p>
            <a:pPr algn="just"/>
            <a:r>
              <a:rPr lang="it-IT" sz="3200" dirty="0"/>
              <a:t>Il pretore introduce l’</a:t>
            </a:r>
            <a:r>
              <a:rPr lang="it-IT" sz="3200" i="1" dirty="0" err="1"/>
              <a:t>exceptio</a:t>
            </a:r>
            <a:r>
              <a:rPr lang="it-IT" sz="3200" i="1" dirty="0"/>
              <a:t> </a:t>
            </a:r>
            <a:r>
              <a:rPr lang="it-IT" sz="3200" i="1" dirty="0" err="1"/>
              <a:t>legis</a:t>
            </a:r>
            <a:r>
              <a:rPr lang="it-IT" sz="3200" i="1" dirty="0"/>
              <a:t> </a:t>
            </a:r>
            <a:r>
              <a:rPr lang="it-IT" sz="3200" i="1" dirty="0" err="1"/>
              <a:t>Cinciae</a:t>
            </a:r>
            <a:r>
              <a:rPr lang="it-IT" sz="3200" dirty="0"/>
              <a:t> utilizzabile dal donante quando l’atto non abbia ancora prodotto tutti i suoi effetti</a:t>
            </a:r>
            <a:r>
              <a:rPr lang="it-IT" sz="3200" i="1" dirty="0"/>
              <a:t>.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3277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i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Dividendi</Template>
  <TotalTime>3202</TotalTime>
  <Words>513</Words>
  <Application>Microsoft Macintosh PowerPoint</Application>
  <PresentationFormat>Widescreen</PresentationFormat>
  <Paragraphs>38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8" baseType="lpstr">
      <vt:lpstr>Gill Sans MT</vt:lpstr>
      <vt:lpstr>Wingdings 2</vt:lpstr>
      <vt:lpstr>Dividendi</vt:lpstr>
      <vt:lpstr>DONAZIONI</vt:lpstr>
      <vt:lpstr>Atto di liberalita’</vt:lpstr>
      <vt:lpstr>DONAZIONI</vt:lpstr>
      <vt:lpstr>donazioni in dando </vt:lpstr>
      <vt:lpstr>Donazioni in obligando </vt:lpstr>
      <vt:lpstr>donazioni in liberando </vt:lpstr>
      <vt:lpstr>DIVIETI DI DONAZIONE: LA LEX CINCIAONE</vt:lpstr>
      <vt:lpstr>RATIO DELLA LEGGE cincia</vt:lpstr>
      <vt:lpstr>EXCEPTIO LEGIS CINCIAE</vt:lpstr>
      <vt:lpstr>ESEMPI</vt:lpstr>
      <vt:lpstr>Presentazione standard di PowerPoint</vt:lpstr>
      <vt:lpstr>Presentazione standard di PowerPoint</vt:lpstr>
      <vt:lpstr>Presentazione standard di PowerPoint</vt:lpstr>
      <vt:lpstr>DIVIETO DI DONAZIONI TRA CONIUGI</vt:lpstr>
      <vt:lpstr>La riforma di costantino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Utente di Microsoft Office</cp:lastModifiedBy>
  <cp:revision>6</cp:revision>
  <dcterms:created xsi:type="dcterms:W3CDTF">2021-11-26T14:41:20Z</dcterms:created>
  <dcterms:modified xsi:type="dcterms:W3CDTF">2021-12-10T14:09:28Z</dcterms:modified>
</cp:coreProperties>
</file>