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35" r:id="rId3"/>
    <p:sldId id="336" r:id="rId4"/>
    <p:sldId id="331" r:id="rId5"/>
    <p:sldId id="332" r:id="rId6"/>
    <p:sldId id="333" r:id="rId7"/>
    <p:sldId id="334" r:id="rId8"/>
    <p:sldId id="337" r:id="rId9"/>
    <p:sldId id="338" r:id="rId10"/>
    <p:sldId id="339" r:id="rId11"/>
    <p:sldId id="340" r:id="rId12"/>
    <p:sldId id="341" r:id="rId13"/>
    <p:sldId id="342" r:id="rId14"/>
    <p:sldId id="34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7"/>
    <p:restoredTop sz="94643"/>
  </p:normalViewPr>
  <p:slideViewPr>
    <p:cSldViewPr snapToGrid="0" snapToObjects="1">
      <p:cViewPr varScale="1">
        <p:scale>
          <a:sx n="115" d="100"/>
          <a:sy n="115" d="100"/>
        </p:scale>
        <p:origin x="4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11/15/2021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3201D3-93F9-9C43-A5B5-E433B2752D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 algn="ctr"/>
            <a:r>
              <a:rPr lang="it-IT" dirty="0"/>
              <a:t>DISTINZIONI </a:t>
            </a:r>
            <a:r>
              <a:rPr lang="it-IT" dirty="0" smtClean="0"/>
              <a:t>TRA LE COSE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EE94BF8-7A9F-EF4A-A7A0-D6149F61CB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854893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COSE FUNGIBILI E INFUNGIBILI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u="sng" dirty="0" smtClean="0"/>
              <a:t>Cose fungibili</a:t>
            </a:r>
            <a:r>
              <a:rPr lang="it-IT" sz="2400" dirty="0" smtClean="0"/>
              <a:t>: adempiono alla propria funzione in ragione del numero, del peso o della misura, appartengono a un </a:t>
            </a:r>
            <a:r>
              <a:rPr lang="it-IT" sz="2400" i="1" dirty="0" err="1" smtClean="0"/>
              <a:t>genus</a:t>
            </a:r>
            <a:r>
              <a:rPr lang="it-IT" sz="2400" dirty="0" smtClean="0"/>
              <a:t> (come il frumento);</a:t>
            </a:r>
          </a:p>
          <a:p>
            <a:r>
              <a:rPr lang="it-IT" sz="2400" b="1" u="sng" dirty="0" smtClean="0"/>
              <a:t>Cose infungibili</a:t>
            </a:r>
            <a:r>
              <a:rPr lang="it-IT" sz="2400" dirty="0" smtClean="0"/>
              <a:t>: sono determinate secondo la loro specie, come un singolo quadro o uno specifico vestito.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6586240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COSE CONSUMABILI E INCONSUMABILI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u="sng" dirty="0" smtClean="0"/>
              <a:t>Cose consumabili</a:t>
            </a:r>
            <a:r>
              <a:rPr lang="it-IT" sz="2400" dirty="0" smtClean="0"/>
              <a:t>: normalmente sono anche fungibili, sono quelle il cui uso comporta la distruzione (es. mangio il grano);</a:t>
            </a:r>
          </a:p>
          <a:p>
            <a:r>
              <a:rPr lang="it-IT" sz="2400" b="1" u="sng" dirty="0" smtClean="0"/>
              <a:t>Cose inconsumabili</a:t>
            </a:r>
            <a:r>
              <a:rPr lang="it-IT" sz="2400" dirty="0" smtClean="0"/>
              <a:t>: sono quelle il cui uso non comporta la distruzione, quand’anche vi sia una limitata usura (ad es. è inconsumabile la veste anche se non si può portare all’infinito).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02723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COSE DIVISIBILI E INDIVISIBILI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u="sng" dirty="0" smtClean="0"/>
              <a:t>Cose divisibili</a:t>
            </a:r>
            <a:r>
              <a:rPr lang="it-IT" sz="2400" dirty="0" smtClean="0"/>
              <a:t>: cose che, separate in parti, conservano il loro valore (quindi si tratta di una divisibilità</a:t>
            </a:r>
            <a:r>
              <a:rPr lang="it-IT" sz="2400" i="1" dirty="0" smtClean="0"/>
              <a:t> giuridica</a:t>
            </a:r>
            <a:r>
              <a:rPr lang="it-IT" sz="2400" dirty="0" smtClean="0"/>
              <a:t>: ad es. nel caso di un mucchio di grano);</a:t>
            </a:r>
          </a:p>
          <a:p>
            <a:r>
              <a:rPr lang="it-IT" sz="2400" b="1" u="sng" dirty="0" smtClean="0"/>
              <a:t>Cose indivisibili</a:t>
            </a:r>
            <a:r>
              <a:rPr lang="it-IT" sz="2400" dirty="0" smtClean="0"/>
              <a:t>: cose che, separate in parti, perdono il loro valore (es. schiavo mutilato).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551676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COSE SEMPLICI E COMPOSTE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18712" y="2521545"/>
            <a:ext cx="10554574" cy="3636511"/>
          </a:xfrm>
        </p:spPr>
        <p:txBody>
          <a:bodyPr>
            <a:normAutofit lnSpcReduction="10000"/>
          </a:bodyPr>
          <a:lstStyle/>
          <a:p>
            <a:r>
              <a:rPr lang="it-IT" sz="2400" b="1" u="sng" dirty="0" smtClean="0"/>
              <a:t>Cose semplici</a:t>
            </a:r>
            <a:r>
              <a:rPr lang="it-IT" sz="2400" dirty="0" smtClean="0"/>
              <a:t> sono quelle unitarie per natura, una pecora o uno schiavo;</a:t>
            </a:r>
          </a:p>
          <a:p>
            <a:r>
              <a:rPr lang="it-IT" sz="2400" b="1" u="sng" dirty="0" smtClean="0"/>
              <a:t>Cose composte</a:t>
            </a:r>
            <a:r>
              <a:rPr lang="it-IT" sz="2400" b="1" dirty="0" smtClean="0"/>
              <a:t> </a:t>
            </a:r>
            <a:r>
              <a:rPr lang="it-IT" sz="2400" dirty="0" smtClean="0"/>
              <a:t>si dividono invece in due categorie:</a:t>
            </a:r>
          </a:p>
          <a:p>
            <a:pPr lvl="1"/>
            <a:r>
              <a:rPr lang="it-IT" sz="2400" dirty="0" smtClean="0"/>
              <a:t>Le cose frutto di un assemblaggio (</a:t>
            </a:r>
            <a:r>
              <a:rPr lang="it-IT" sz="2400" i="1" dirty="0" smtClean="0"/>
              <a:t>corpora ex </a:t>
            </a:r>
            <a:r>
              <a:rPr lang="it-IT" sz="2400" i="1" dirty="0" err="1" smtClean="0"/>
              <a:t>cohaerentibus</a:t>
            </a:r>
            <a:r>
              <a:rPr lang="it-IT" sz="2400" dirty="0" smtClean="0"/>
              <a:t>), come una casa, un armadio, una nave, che pongono tutta una serie di questioni nel caso in cui la proprietà delle singole parti non sia in capo dello stesso soggetto;</a:t>
            </a:r>
          </a:p>
          <a:p>
            <a:pPr lvl="1"/>
            <a:r>
              <a:rPr lang="it-IT" sz="2400" dirty="0" smtClean="0"/>
              <a:t>Le cose frutto di un raggruppamento operato dal diritto (</a:t>
            </a:r>
            <a:r>
              <a:rPr lang="it-IT" sz="2400" i="1" dirty="0" smtClean="0"/>
              <a:t>corpora ex </a:t>
            </a:r>
            <a:r>
              <a:rPr lang="it-IT" sz="2400" i="1" dirty="0" err="1" smtClean="0"/>
              <a:t>distantibus</a:t>
            </a:r>
            <a:r>
              <a:rPr lang="it-IT" sz="2400" dirty="0" smtClean="0"/>
              <a:t>), come le greggi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4491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COSE FRUTTIFERE E INFRUTTIFERE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u="sng" dirty="0" smtClean="0"/>
              <a:t>Cose fruttifere</a:t>
            </a:r>
            <a:r>
              <a:rPr lang="it-IT" sz="2400" b="1" dirty="0" smtClean="0"/>
              <a:t> </a:t>
            </a:r>
            <a:r>
              <a:rPr lang="it-IT" sz="2400" dirty="0" smtClean="0"/>
              <a:t>sono quelle che, periodicamente, producono nuove cose:</a:t>
            </a:r>
          </a:p>
          <a:p>
            <a:pPr lvl="1"/>
            <a:r>
              <a:rPr lang="it-IT" sz="2400" dirty="0" smtClean="0"/>
              <a:t>Possono produrre </a:t>
            </a:r>
            <a:r>
              <a:rPr lang="it-IT" sz="2400" b="1" u="sng" dirty="0" smtClean="0"/>
              <a:t>frutti naturali</a:t>
            </a:r>
            <a:r>
              <a:rPr lang="it-IT" sz="2400" dirty="0" smtClean="0"/>
              <a:t>, come fanno gli alberi oppure il parto delle bestie;</a:t>
            </a:r>
          </a:p>
          <a:p>
            <a:pPr lvl="1"/>
            <a:r>
              <a:rPr lang="it-IT" sz="2400" dirty="0" smtClean="0"/>
              <a:t>Possono produrre </a:t>
            </a:r>
            <a:r>
              <a:rPr lang="it-IT" sz="2400" b="1" u="sng" dirty="0" smtClean="0"/>
              <a:t>frutti civili</a:t>
            </a:r>
            <a:r>
              <a:rPr lang="it-IT" sz="2400" dirty="0" smtClean="0"/>
              <a:t>, come un immobile che sia posto in locazione;</a:t>
            </a:r>
          </a:p>
          <a:p>
            <a:r>
              <a:rPr lang="it-IT" sz="2400" b="1" u="sng" dirty="0" smtClean="0"/>
              <a:t>Cose infruttifere</a:t>
            </a:r>
            <a:r>
              <a:rPr lang="it-IT" sz="2400" b="1" dirty="0" smtClean="0"/>
              <a:t> </a:t>
            </a:r>
            <a:r>
              <a:rPr lang="it-IT" sz="2400" dirty="0" smtClean="0"/>
              <a:t>sono quelle che non producono nuove cose.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692275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8ABDEE-A4F1-F744-AF19-799530B18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nostre classificazioni e quelle romane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572A10-8629-A646-83C3-76B924B88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Nel nostro codice civile l’art. 810 attribuisce valenza generale alla categoria di bene, definendo tali tutte le cose che possono formare oggetto di diritti;</a:t>
            </a:r>
          </a:p>
          <a:p>
            <a:r>
              <a:rPr lang="it-IT" sz="2400" dirty="0"/>
              <a:t>Per contro, in Roma il concetto di «cosa» conserva pieno valore: vi sono </a:t>
            </a:r>
            <a:r>
              <a:rPr lang="it-IT" sz="2400" i="1" dirty="0"/>
              <a:t>res </a:t>
            </a:r>
            <a:r>
              <a:rPr lang="it-IT" sz="2400" i="1" dirty="0" err="1"/>
              <a:t>privatae</a:t>
            </a:r>
            <a:r>
              <a:rPr lang="it-IT" sz="2400" dirty="0"/>
              <a:t>, </a:t>
            </a:r>
            <a:r>
              <a:rPr lang="it-IT" sz="2400" i="1" dirty="0"/>
              <a:t>res </a:t>
            </a:r>
            <a:r>
              <a:rPr lang="it-IT" sz="2400" i="1" dirty="0" err="1"/>
              <a:t>publicae</a:t>
            </a:r>
            <a:r>
              <a:rPr lang="it-IT" sz="2400" dirty="0"/>
              <a:t>, ecc., mentre i </a:t>
            </a:r>
            <a:r>
              <a:rPr lang="it-IT" sz="2400" i="1" dirty="0"/>
              <a:t>bona</a:t>
            </a:r>
            <a:r>
              <a:rPr lang="it-IT" sz="2400" dirty="0"/>
              <a:t> sono chiamati in causa esclusivamente nel momento in cui alla cosa viene attribuito un </a:t>
            </a:r>
            <a:r>
              <a:rPr lang="it-IT" sz="2400" i="1" dirty="0"/>
              <a:t>valore</a:t>
            </a:r>
            <a:r>
              <a:rPr lang="it-IT" sz="2400" dirty="0"/>
              <a:t>, come nella </a:t>
            </a:r>
            <a:r>
              <a:rPr lang="it-IT" sz="2400" i="1" dirty="0" err="1"/>
              <a:t>missio</a:t>
            </a:r>
            <a:r>
              <a:rPr lang="it-IT" sz="2400" i="1" dirty="0"/>
              <a:t> in bona </a:t>
            </a:r>
            <a:r>
              <a:rPr lang="it-IT" sz="2400" dirty="0"/>
              <a:t>o nell’</a:t>
            </a:r>
            <a:r>
              <a:rPr lang="it-IT" sz="2400" i="1" dirty="0"/>
              <a:t>in </a:t>
            </a:r>
            <a:r>
              <a:rPr lang="it-IT" sz="2400" i="1" dirty="0" err="1"/>
              <a:t>bonis</a:t>
            </a:r>
            <a:r>
              <a:rPr lang="it-IT" sz="2400" i="1" dirty="0"/>
              <a:t> </a:t>
            </a:r>
            <a:r>
              <a:rPr lang="it-IT" sz="2400" i="1" dirty="0" err="1"/>
              <a:t>habere</a:t>
            </a:r>
            <a:r>
              <a:rPr lang="it-IT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4863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4F13DF-88FF-3E45-AC96-4FB619039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DIFFERENZE CATEGORIALI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9E1287-B894-E54A-8C5A-223DA77CF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550531"/>
            <a:ext cx="10554574" cy="363651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400" dirty="0"/>
              <a:t>Una notevole differenza che possiamo evidenziare è quella che corre tra le nostre principali distinzioni:</a:t>
            </a:r>
          </a:p>
          <a:p>
            <a:r>
              <a:rPr lang="it-IT" sz="2400" dirty="0"/>
              <a:t>Per noi, la </a:t>
            </a:r>
            <a:r>
              <a:rPr lang="it-IT" sz="2400" dirty="0" smtClean="0"/>
              <a:t>partizione </a:t>
            </a:r>
            <a:r>
              <a:rPr lang="it-IT" sz="2400" dirty="0"/>
              <a:t>fondamentale nella circolazione dei beni è quella tra beni mobili e immobili: essa, infatti, porta con sé rilevanti differenze nelle formalità;</a:t>
            </a:r>
          </a:p>
          <a:p>
            <a:r>
              <a:rPr lang="it-IT" sz="2400" dirty="0"/>
              <a:t>Per i Romani, viceversa, la differenza più importante era correva tra </a:t>
            </a:r>
            <a:r>
              <a:rPr lang="it-IT" sz="2400" i="1" dirty="0"/>
              <a:t>res mancipi</a:t>
            </a:r>
            <a:r>
              <a:rPr lang="it-IT" sz="2400" dirty="0"/>
              <a:t> e </a:t>
            </a:r>
            <a:r>
              <a:rPr lang="it-IT" sz="2400" i="1" dirty="0"/>
              <a:t>res </a:t>
            </a:r>
            <a:r>
              <a:rPr lang="it-IT" sz="2400" i="1" dirty="0" err="1"/>
              <a:t>nec</a:t>
            </a:r>
            <a:r>
              <a:rPr lang="it-IT" sz="2400" i="1" dirty="0"/>
              <a:t> mancipi</a:t>
            </a:r>
            <a:r>
              <a:rPr lang="it-IT" sz="2400" dirty="0"/>
              <a:t>, ossia tra quelle cose che essi consideravano più preziose – essenzialmente per la loro utilità rispetto alle attività agricole – e tutte le altre, distinzione che non ha nulla a che fare con quella tra beni mobili e immobili.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9843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71FD0C-BA74-D648-B906-0094E8A57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DISTINZIONI DELLE COSE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5C0ABD-1F28-DC49-BE08-FBEEB0E0D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661" y="2167847"/>
            <a:ext cx="12144054" cy="48288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800" b="1" i="1" u="sng" dirty="0"/>
              <a:t>res in nostro patrimonio</a:t>
            </a:r>
            <a:r>
              <a:rPr lang="it-IT" sz="2800" i="1" dirty="0"/>
              <a:t>=</a:t>
            </a:r>
            <a:r>
              <a:rPr lang="it-IT" sz="2800" dirty="0"/>
              <a:t> che sono in proprietà di una persona</a:t>
            </a:r>
            <a:endParaRPr lang="it-IT" sz="2800" i="1" dirty="0"/>
          </a:p>
          <a:p>
            <a:pPr marL="0" indent="0">
              <a:buNone/>
            </a:pPr>
            <a:r>
              <a:rPr lang="it-IT" sz="2800" b="1" i="1" u="sng" dirty="0"/>
              <a:t>res extra nostrum </a:t>
            </a:r>
            <a:r>
              <a:rPr lang="it-IT" sz="2800" b="1" i="1" u="sng" dirty="0" err="1"/>
              <a:t>patrimonium</a:t>
            </a:r>
            <a:r>
              <a:rPr lang="it-IT" sz="2800" i="1" dirty="0"/>
              <a:t>=</a:t>
            </a:r>
            <a:r>
              <a:rPr lang="it-IT" sz="2800" b="1" i="1" dirty="0"/>
              <a:t> </a:t>
            </a:r>
            <a:r>
              <a:rPr lang="it-IT" sz="2800" dirty="0"/>
              <a:t>che si trovano al di fuori del patrimonio di qualunque soggetto:</a:t>
            </a:r>
          </a:p>
          <a:p>
            <a:pPr>
              <a:buFontTx/>
              <a:buChar char="-"/>
            </a:pPr>
            <a:r>
              <a:rPr lang="it-IT" sz="2800" dirty="0"/>
              <a:t>perché non possono proprio farne parte, per la loro natura o per la loro particolare destinazione (</a:t>
            </a:r>
            <a:r>
              <a:rPr lang="it-IT" sz="2800" b="1" i="1" u="sng" dirty="0"/>
              <a:t>res</a:t>
            </a:r>
            <a:r>
              <a:rPr lang="it-IT" sz="2800" b="1" u="sng" dirty="0"/>
              <a:t> </a:t>
            </a:r>
            <a:r>
              <a:rPr lang="it-IT" sz="2800" b="1" i="1" u="sng" dirty="0"/>
              <a:t>extra </a:t>
            </a:r>
            <a:r>
              <a:rPr lang="it-IT" sz="2800" b="1" i="1" u="sng" dirty="0" err="1"/>
              <a:t>commercium</a:t>
            </a:r>
            <a:r>
              <a:rPr lang="it-IT" sz="2800" dirty="0"/>
              <a:t>) </a:t>
            </a:r>
          </a:p>
          <a:p>
            <a:pPr>
              <a:buFontTx/>
              <a:buChar char="-"/>
            </a:pPr>
            <a:r>
              <a:rPr lang="it-IT" sz="2800" dirty="0"/>
              <a:t>perché sono attualmente senza un proprietario, in quanto il proprietario se ne è volontariamente disfatto (</a:t>
            </a:r>
            <a:r>
              <a:rPr lang="it-IT" sz="2800" b="1" i="1" u="sng" dirty="0"/>
              <a:t>res </a:t>
            </a:r>
            <a:r>
              <a:rPr lang="it-IT" sz="2800" b="1" i="1" u="sng" dirty="0" err="1"/>
              <a:t>derelictae</a:t>
            </a:r>
            <a:r>
              <a:rPr lang="it-IT" sz="2800" dirty="0"/>
              <a:t>) </a:t>
            </a:r>
          </a:p>
          <a:p>
            <a:pPr>
              <a:buFontTx/>
              <a:buChar char="-"/>
            </a:pPr>
            <a:r>
              <a:rPr lang="it-IT" sz="2800" dirty="0"/>
              <a:t>perché non sono mai state oggetto di proprietà privata, come la cacciagione (</a:t>
            </a:r>
            <a:r>
              <a:rPr lang="it-IT" sz="2800" b="1" i="1" u="sng" dirty="0"/>
              <a:t>res</a:t>
            </a:r>
            <a:r>
              <a:rPr lang="it-IT" sz="2800" b="1" u="sng" dirty="0"/>
              <a:t> </a:t>
            </a:r>
            <a:r>
              <a:rPr lang="it-IT" sz="2800" b="1" i="1" u="sng" dirty="0" err="1"/>
              <a:t>nullius</a:t>
            </a:r>
            <a:r>
              <a:rPr lang="it-IT" sz="2800" dirty="0"/>
              <a:t>). </a:t>
            </a:r>
          </a:p>
          <a:p>
            <a:pPr>
              <a:buFontTx/>
              <a:buChar char="-"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847309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1E85F8-BEBB-5946-B7DA-A8BDF8EB7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RES DIVINI IURIS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C3E0E9-E2A3-724F-B033-72864DFA8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853" y="2222287"/>
            <a:ext cx="11578975" cy="43531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dirty="0"/>
              <a:t>Le </a:t>
            </a:r>
            <a:r>
              <a:rPr lang="it-IT" sz="2400" i="1" u="sng" dirty="0"/>
              <a:t>res</a:t>
            </a:r>
            <a:r>
              <a:rPr lang="it-IT" sz="2400" u="sng" dirty="0"/>
              <a:t> </a:t>
            </a:r>
            <a:r>
              <a:rPr lang="it-IT" sz="2400" i="1" u="sng" dirty="0"/>
              <a:t>extra </a:t>
            </a:r>
            <a:r>
              <a:rPr lang="it-IT" sz="2400" i="1" u="sng" dirty="0" err="1"/>
              <a:t>commercium</a:t>
            </a:r>
            <a:r>
              <a:rPr lang="it-IT" sz="2400" dirty="0"/>
              <a:t> comprendono varie tipologie di oggetti:</a:t>
            </a:r>
          </a:p>
          <a:p>
            <a:pPr marL="0" indent="0" algn="just">
              <a:buNone/>
            </a:pPr>
            <a:r>
              <a:rPr lang="it-IT" sz="2800" b="1" i="1" u="sng" dirty="0" smtClean="0"/>
              <a:t>res </a:t>
            </a:r>
            <a:r>
              <a:rPr lang="it-IT" sz="2800" b="1" i="1" u="sng" dirty="0"/>
              <a:t>divini </a:t>
            </a:r>
            <a:r>
              <a:rPr lang="it-IT" sz="2800" b="1" i="1" u="sng" dirty="0" err="1"/>
              <a:t>iuris</a:t>
            </a:r>
            <a:r>
              <a:rPr lang="it-IT" sz="2800" dirty="0"/>
              <a:t>, cose</a:t>
            </a:r>
            <a:r>
              <a:rPr lang="it-IT" sz="2800" i="1" dirty="0"/>
              <a:t> </a:t>
            </a:r>
            <a:r>
              <a:rPr lang="it-IT" sz="2800" dirty="0"/>
              <a:t>dedicate a divinità, regolate dal diritto sacro, che possono essere destinate, mediante </a:t>
            </a:r>
            <a:r>
              <a:rPr lang="it-IT" sz="2800" i="1" dirty="0" err="1" smtClean="0"/>
              <a:t>dedicatio</a:t>
            </a:r>
            <a:r>
              <a:rPr lang="it-IT" sz="2800" dirty="0" smtClean="0"/>
              <a:t> e </a:t>
            </a:r>
            <a:r>
              <a:rPr lang="it-IT" sz="2800" i="1" dirty="0" err="1"/>
              <a:t>consecratio</a:t>
            </a:r>
            <a:r>
              <a:rPr lang="it-IT" sz="2800" dirty="0"/>
              <a:t>, o agli dei superi, </a:t>
            </a:r>
            <a:r>
              <a:rPr lang="it-IT" sz="2800" dirty="0" smtClean="0"/>
              <a:t>come nel caso dei </a:t>
            </a:r>
            <a:r>
              <a:rPr lang="it-IT" sz="2800" dirty="0"/>
              <a:t>templi, </a:t>
            </a:r>
            <a:r>
              <a:rPr lang="it-IT" sz="2800" dirty="0" smtClean="0"/>
              <a:t>degli altari </a:t>
            </a:r>
            <a:r>
              <a:rPr lang="it-IT" sz="2800" dirty="0"/>
              <a:t>e </a:t>
            </a:r>
            <a:r>
              <a:rPr lang="it-IT" sz="2800" dirty="0" smtClean="0"/>
              <a:t>degli </a:t>
            </a:r>
            <a:r>
              <a:rPr lang="it-IT" sz="2800" dirty="0"/>
              <a:t>arredi sacri (</a:t>
            </a:r>
            <a:r>
              <a:rPr lang="it-IT" sz="2800" b="1" i="1" u="sng" dirty="0"/>
              <a:t>res</a:t>
            </a:r>
            <a:r>
              <a:rPr lang="it-IT" sz="2800" b="1" u="sng" dirty="0"/>
              <a:t> </a:t>
            </a:r>
            <a:r>
              <a:rPr lang="it-IT" sz="2800" b="1" i="1" u="sng" dirty="0" err="1"/>
              <a:t>sacrae</a:t>
            </a:r>
            <a:r>
              <a:rPr lang="it-IT" sz="2800" dirty="0"/>
              <a:t>), oppure agli dei Mani, come il sepolcro, il fondo </a:t>
            </a:r>
            <a:r>
              <a:rPr lang="it-IT" sz="2800" dirty="0" smtClean="0"/>
              <a:t>dove </a:t>
            </a:r>
            <a:r>
              <a:rPr lang="it-IT" sz="2800" dirty="0"/>
              <a:t>è sepolto dal proprietario dello stesso il cadavere di un uomo, non importa se libero o schiavo (</a:t>
            </a:r>
            <a:r>
              <a:rPr lang="it-IT" sz="2800" b="1" i="1" u="sng" dirty="0"/>
              <a:t>res</a:t>
            </a:r>
            <a:r>
              <a:rPr lang="it-IT" sz="2800" b="1" u="sng" dirty="0"/>
              <a:t> </a:t>
            </a:r>
            <a:r>
              <a:rPr lang="it-IT" sz="2800" b="1" i="1" u="sng" dirty="0" err="1"/>
              <a:t>religiosae</a:t>
            </a:r>
            <a:r>
              <a:rPr lang="it-IT" sz="2800" dirty="0"/>
              <a:t>); nella </a:t>
            </a:r>
            <a:r>
              <a:rPr lang="it-IT" sz="2800" dirty="0" smtClean="0"/>
              <a:t>categoria delle </a:t>
            </a:r>
            <a:r>
              <a:rPr lang="it-IT" sz="2800" i="1" dirty="0" smtClean="0"/>
              <a:t>res divini </a:t>
            </a:r>
            <a:r>
              <a:rPr lang="it-IT" sz="2800" i="1" dirty="0" err="1" smtClean="0"/>
              <a:t>iuris</a:t>
            </a:r>
            <a:r>
              <a:rPr lang="it-IT" sz="2800" dirty="0" smtClean="0"/>
              <a:t> </a:t>
            </a:r>
            <a:r>
              <a:rPr lang="it-IT" sz="2800" dirty="0"/>
              <a:t>si fanno rientrare anche cose che sono soltanto poste sotto la protezione delle divinità, come le mura e le porte delle città (</a:t>
            </a:r>
            <a:r>
              <a:rPr lang="it-IT" sz="2800" b="1" i="1" u="sng" dirty="0"/>
              <a:t>res</a:t>
            </a:r>
            <a:r>
              <a:rPr lang="it-IT" sz="2800" b="1" u="sng" dirty="0"/>
              <a:t> </a:t>
            </a:r>
            <a:r>
              <a:rPr lang="it-IT" sz="2800" b="1" i="1" u="sng" dirty="0" err="1"/>
              <a:t>sanctae</a:t>
            </a:r>
            <a:r>
              <a:rPr lang="it-IT" sz="2800" dirty="0"/>
              <a:t>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5703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37132F-6DBC-9847-BEAB-76684BD25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RES HUMANI IURIS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085463-FCF7-5B4A-8EC2-235F7D411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308261"/>
            <a:ext cx="10554574" cy="5003514"/>
          </a:xfrm>
        </p:spPr>
        <p:txBody>
          <a:bodyPr>
            <a:normAutofit/>
          </a:bodyPr>
          <a:lstStyle/>
          <a:p>
            <a:r>
              <a:rPr lang="it-IT" sz="2800" dirty="0"/>
              <a:t>Vi sono poi </a:t>
            </a:r>
            <a:r>
              <a:rPr lang="it-IT" sz="2800" i="1" dirty="0"/>
              <a:t>res</a:t>
            </a:r>
            <a:r>
              <a:rPr lang="it-IT" sz="2800" dirty="0"/>
              <a:t> </a:t>
            </a:r>
            <a:r>
              <a:rPr lang="it-IT" sz="2800" i="1" dirty="0"/>
              <a:t>extra </a:t>
            </a:r>
            <a:r>
              <a:rPr lang="it-IT" sz="2800" i="1" dirty="0" err="1"/>
              <a:t>commercium</a:t>
            </a:r>
            <a:r>
              <a:rPr lang="it-IT" sz="2800" i="1" dirty="0"/>
              <a:t> </a:t>
            </a:r>
            <a:r>
              <a:rPr lang="it-IT" sz="2800" dirty="0"/>
              <a:t>regolate dal diritto umano</a:t>
            </a:r>
            <a:r>
              <a:rPr lang="it-IT" sz="2800" i="1" dirty="0"/>
              <a:t> </a:t>
            </a:r>
            <a:r>
              <a:rPr lang="it-IT" sz="2800" dirty="0"/>
              <a:t>(</a:t>
            </a:r>
            <a:r>
              <a:rPr lang="it-IT" sz="2800" b="1" i="1" u="sng" dirty="0"/>
              <a:t>res </a:t>
            </a:r>
            <a:r>
              <a:rPr lang="it-IT" sz="2800" b="1" i="1" u="sng" dirty="0" err="1"/>
              <a:t>humani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iuris</a:t>
            </a:r>
            <a:r>
              <a:rPr lang="it-IT" sz="2800" dirty="0"/>
              <a:t>), </a:t>
            </a:r>
            <a:r>
              <a:rPr lang="it-IT" sz="2800" dirty="0" smtClean="0"/>
              <a:t>rilevano in particolare </a:t>
            </a:r>
            <a:r>
              <a:rPr lang="it-IT" sz="2800" b="1" i="1" u="sng" dirty="0" smtClean="0"/>
              <a:t>res </a:t>
            </a:r>
            <a:r>
              <a:rPr lang="it-IT" sz="2800" b="1" i="1" u="sng" dirty="0"/>
              <a:t>publicae</a:t>
            </a:r>
            <a:r>
              <a:rPr lang="it-IT" sz="2800" dirty="0"/>
              <a:t>, che ulteriormente si dividono in:</a:t>
            </a:r>
          </a:p>
          <a:p>
            <a:r>
              <a:rPr lang="it-IT" sz="2800" dirty="0"/>
              <a:t> beni di proprietà del popolo romano destinati all’uso pubblico, come le strade, i fori, le terme, dette </a:t>
            </a:r>
            <a:r>
              <a:rPr lang="it-IT" sz="2800" b="1" i="1" u="sng" dirty="0"/>
              <a:t>res in usu </a:t>
            </a:r>
            <a:r>
              <a:rPr lang="it-IT" sz="2800" b="1" i="1" u="sng" dirty="0" smtClean="0"/>
              <a:t>publico</a:t>
            </a:r>
            <a:r>
              <a:rPr lang="it-IT" sz="2800" dirty="0" smtClean="0"/>
              <a:t>, che sono appunto </a:t>
            </a:r>
            <a:r>
              <a:rPr lang="it-IT" sz="2800" i="1" dirty="0" smtClean="0"/>
              <a:t>extra </a:t>
            </a:r>
            <a:r>
              <a:rPr lang="it-IT" sz="2800" i="1" dirty="0" err="1" smtClean="0"/>
              <a:t>commercium</a:t>
            </a:r>
            <a:r>
              <a:rPr lang="it-IT" sz="2800" dirty="0" smtClean="0"/>
              <a:t>. </a:t>
            </a:r>
            <a:endParaRPr lang="it-IT" sz="2800" dirty="0"/>
          </a:p>
          <a:p>
            <a:r>
              <a:rPr lang="it-IT" sz="2800" dirty="0" smtClean="0"/>
              <a:t>le </a:t>
            </a:r>
            <a:r>
              <a:rPr lang="it-IT" sz="2800" b="1" i="1" u="sng" dirty="0"/>
              <a:t>res in patrimonio </a:t>
            </a:r>
            <a:r>
              <a:rPr lang="it-IT" sz="2800" b="1" i="1" u="sng" dirty="0" err="1"/>
              <a:t>populi</a:t>
            </a:r>
            <a:r>
              <a:rPr lang="it-IT" sz="2800" b="1" i="1" u="sng" dirty="0"/>
              <a:t>,</a:t>
            </a:r>
            <a:r>
              <a:rPr lang="it-IT" sz="2800" dirty="0"/>
              <a:t> beni in proprietà del popolo, ma destinati a dare un’utilità o un reddito allo Stato, come terre e schiavi, </a:t>
            </a:r>
            <a:r>
              <a:rPr lang="it-IT" sz="2800" dirty="0" smtClean="0"/>
              <a:t>che erano </a:t>
            </a:r>
            <a:r>
              <a:rPr lang="it-IT" sz="2800" dirty="0"/>
              <a:t>suscettibili di commercio.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2790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54DEDC-6969-224A-B98A-1FFEA4E62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RES COMMUNES OMNIUM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F4B6CE-037D-AD4F-880C-921971071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01803"/>
          </a:xfrm>
        </p:spPr>
        <p:txBody>
          <a:bodyPr/>
          <a:lstStyle/>
          <a:p>
            <a:r>
              <a:rPr lang="it-IT" sz="2800" dirty="0"/>
              <a:t>Nell’ultima epoca classica viene sviluppata anche la nozione delle </a:t>
            </a:r>
            <a:r>
              <a:rPr lang="it-IT" sz="2800" b="1" i="1" u="sng" dirty="0"/>
              <a:t>res communes omnium</a:t>
            </a:r>
            <a:r>
              <a:rPr lang="it-IT" sz="2800" b="1" dirty="0"/>
              <a:t> </a:t>
            </a:r>
            <a:r>
              <a:rPr lang="it-IT" sz="2800" dirty="0"/>
              <a:t>(cose comuni di tutti), cose che non appartengono né ai privati né a una collettività politica, ma che sono lasciate al godimento di tutti gli esseri umani, e che vengono specificate </a:t>
            </a:r>
            <a:r>
              <a:rPr lang="it-IT" sz="2800" dirty="0" smtClean="0"/>
              <a:t>dal giurista Marciano nell'aria</a:t>
            </a:r>
            <a:r>
              <a:rPr lang="it-IT" sz="2800" dirty="0"/>
              <a:t>, nell'acqua corrente, nel mare e, per suo tramite, nel lido del mare.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2629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RES MANCIPI E NEC MANCIPI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27424" y="2446730"/>
            <a:ext cx="10554574" cy="3636511"/>
          </a:xfrm>
        </p:spPr>
        <p:txBody>
          <a:bodyPr>
            <a:noAutofit/>
          </a:bodyPr>
          <a:lstStyle/>
          <a:p>
            <a:r>
              <a:rPr lang="it-IT" sz="2400" dirty="0" smtClean="0"/>
              <a:t>Le </a:t>
            </a:r>
            <a:r>
              <a:rPr lang="it-IT" sz="2400" b="1" i="1" u="sng" dirty="0" smtClean="0"/>
              <a:t>res mancipi</a:t>
            </a:r>
            <a:r>
              <a:rPr lang="it-IT" sz="2400" b="1" u="sng" dirty="0" smtClean="0"/>
              <a:t> </a:t>
            </a:r>
            <a:r>
              <a:rPr lang="it-IT" sz="2400" dirty="0" smtClean="0"/>
              <a:t>sono: </a:t>
            </a:r>
            <a:r>
              <a:rPr lang="it-IT" sz="2400" b="1" dirty="0" smtClean="0"/>
              <a:t>fondi rustici e urbani, situati in Italia</a:t>
            </a:r>
            <a:r>
              <a:rPr lang="it-IT" sz="2400" dirty="0" smtClean="0"/>
              <a:t>; </a:t>
            </a:r>
            <a:r>
              <a:rPr lang="it-IT" sz="2400" b="1" dirty="0" smtClean="0"/>
              <a:t>schiavi</a:t>
            </a:r>
            <a:r>
              <a:rPr lang="it-IT" sz="2400" dirty="0" smtClean="0"/>
              <a:t>; animali che si aggiogano dal collo e si cavalcano sul dorso, ossia </a:t>
            </a:r>
            <a:r>
              <a:rPr lang="it-IT" sz="2400" b="1" dirty="0" smtClean="0"/>
              <a:t>buoi</a:t>
            </a:r>
            <a:r>
              <a:rPr lang="it-IT" sz="2400" dirty="0" smtClean="0"/>
              <a:t>, </a:t>
            </a:r>
            <a:r>
              <a:rPr lang="it-IT" sz="2400" b="1" dirty="0" smtClean="0"/>
              <a:t>cavalli</a:t>
            </a:r>
            <a:r>
              <a:rPr lang="it-IT" sz="2400" dirty="0" smtClean="0"/>
              <a:t>, </a:t>
            </a:r>
            <a:r>
              <a:rPr lang="it-IT" sz="2400" b="1" dirty="0" smtClean="0"/>
              <a:t>asini</a:t>
            </a:r>
            <a:r>
              <a:rPr lang="it-IT" sz="2400" dirty="0" smtClean="0"/>
              <a:t> e </a:t>
            </a:r>
            <a:r>
              <a:rPr lang="it-IT" sz="2400" b="1" dirty="0" smtClean="0"/>
              <a:t>muli</a:t>
            </a:r>
            <a:r>
              <a:rPr lang="it-IT" sz="2400" dirty="0" smtClean="0"/>
              <a:t>; le </a:t>
            </a:r>
            <a:r>
              <a:rPr lang="it-IT" sz="2400" b="1" dirty="0" smtClean="0"/>
              <a:t>servitù rustiche</a:t>
            </a:r>
            <a:r>
              <a:rPr lang="it-IT" sz="2400" dirty="0" smtClean="0"/>
              <a:t>.</a:t>
            </a:r>
          </a:p>
          <a:p>
            <a:r>
              <a:rPr lang="it-IT" sz="2400" b="1" i="1" u="sng" dirty="0" smtClean="0"/>
              <a:t>Res </a:t>
            </a:r>
            <a:r>
              <a:rPr lang="it-IT" sz="2400" b="1" i="1" u="sng" dirty="0" err="1" smtClean="0"/>
              <a:t>nec</a:t>
            </a:r>
            <a:r>
              <a:rPr lang="it-IT" sz="2400" b="1" i="1" u="sng" dirty="0" smtClean="0"/>
              <a:t> mancipi</a:t>
            </a:r>
            <a:r>
              <a:rPr lang="it-IT" sz="2400" b="1" i="1" dirty="0" smtClean="0"/>
              <a:t> </a:t>
            </a:r>
            <a:r>
              <a:rPr lang="it-IT" sz="2400" dirty="0" smtClean="0"/>
              <a:t>sono </a:t>
            </a:r>
            <a:r>
              <a:rPr lang="it-IT" sz="2400" b="1" dirty="0" smtClean="0"/>
              <a:t>tutte le altre</a:t>
            </a:r>
            <a:r>
              <a:rPr lang="it-IT" sz="2400" dirty="0" smtClean="0"/>
              <a:t>.</a:t>
            </a:r>
          </a:p>
          <a:p>
            <a:r>
              <a:rPr lang="it-IT" sz="2400" dirty="0" smtClean="0"/>
              <a:t>Cos’è la </a:t>
            </a:r>
            <a:r>
              <a:rPr lang="it-IT" sz="2400" b="1" i="1" u="sng" dirty="0" err="1" smtClean="0"/>
              <a:t>mancipatio</a:t>
            </a:r>
            <a:r>
              <a:rPr lang="it-IT" sz="2400" dirty="0" smtClean="0"/>
              <a:t>? È un </a:t>
            </a:r>
            <a:r>
              <a:rPr lang="it-IT" sz="2400" b="1" i="1" dirty="0" err="1" smtClean="0"/>
              <a:t>gestum</a:t>
            </a:r>
            <a:r>
              <a:rPr lang="it-IT" sz="2400" b="1" i="1" dirty="0" smtClean="0"/>
              <a:t> per </a:t>
            </a:r>
            <a:r>
              <a:rPr lang="it-IT" sz="2400" b="1" i="1" dirty="0" err="1" smtClean="0"/>
              <a:t>aes</a:t>
            </a:r>
            <a:r>
              <a:rPr lang="it-IT" sz="2400" b="1" i="1" dirty="0" smtClean="0"/>
              <a:t> et </a:t>
            </a:r>
            <a:r>
              <a:rPr lang="it-IT" sz="2400" b="1" i="1" dirty="0" err="1" smtClean="0"/>
              <a:t>libram</a:t>
            </a:r>
            <a:r>
              <a:rPr lang="it-IT" sz="2400" b="1" i="1" dirty="0" smtClean="0"/>
              <a:t> </a:t>
            </a:r>
            <a:r>
              <a:rPr lang="it-IT" sz="2400" dirty="0" smtClean="0"/>
              <a:t>che viene qualificato da Gaio come </a:t>
            </a:r>
            <a:r>
              <a:rPr lang="it-IT" sz="2400" i="1" dirty="0" err="1" smtClean="0"/>
              <a:t>imaginaria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venditio</a:t>
            </a:r>
            <a:r>
              <a:rPr lang="it-IT" sz="2400" dirty="0" smtClean="0"/>
              <a:t>, e serve a scambiare la cosa contro il prezzo in modo formale. L’</a:t>
            </a:r>
            <a:r>
              <a:rPr lang="it-IT" sz="2400" i="1" dirty="0" err="1" smtClean="0"/>
              <a:t>accipiens</a:t>
            </a:r>
            <a:r>
              <a:rPr lang="it-IT" sz="2400" dirty="0" smtClean="0"/>
              <a:t> afferma che la cosa è sua per il diritto dei quiriti, e che gli è acquistata attraverso il bronzo pesato sulla bilancia.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45650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smtClean="0"/>
              <a:t>RES CORPORALES </a:t>
            </a:r>
            <a:r>
              <a:rPr lang="it-IT" dirty="0" smtClean="0"/>
              <a:t>E </a:t>
            </a:r>
            <a:r>
              <a:rPr lang="it-IT" i="1" dirty="0" smtClean="0"/>
              <a:t>INCORPORALES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10000" y="2413480"/>
            <a:ext cx="10554574" cy="3636511"/>
          </a:xfrm>
        </p:spPr>
        <p:txBody>
          <a:bodyPr>
            <a:normAutofit lnSpcReduction="10000"/>
          </a:bodyPr>
          <a:lstStyle/>
          <a:p>
            <a:r>
              <a:rPr lang="it-IT" sz="2400" b="1" i="1" u="sng" dirty="0" smtClean="0"/>
              <a:t>Res </a:t>
            </a:r>
            <a:r>
              <a:rPr lang="it-IT" sz="2400" b="1" i="1" u="sng" dirty="0" err="1" smtClean="0"/>
              <a:t>corporales</a:t>
            </a:r>
            <a:r>
              <a:rPr lang="it-IT" sz="2400" b="1" dirty="0" smtClean="0"/>
              <a:t> </a:t>
            </a:r>
            <a:r>
              <a:rPr lang="it-IT" sz="2400" dirty="0" smtClean="0"/>
              <a:t>sono dette le cose </a:t>
            </a:r>
            <a:r>
              <a:rPr lang="it-IT" sz="2400" i="1" dirty="0" err="1" smtClean="0"/>
              <a:t>quae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tangi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possunt</a:t>
            </a:r>
            <a:r>
              <a:rPr lang="it-IT" sz="2400" dirty="0" smtClean="0"/>
              <a:t>, quelle che si possono toccare;</a:t>
            </a:r>
          </a:p>
          <a:p>
            <a:r>
              <a:rPr lang="it-IT" sz="2400" b="1" i="1" u="sng" dirty="0" smtClean="0"/>
              <a:t>Res </a:t>
            </a:r>
            <a:r>
              <a:rPr lang="it-IT" sz="2400" b="1" i="1" u="sng" dirty="0" err="1" smtClean="0"/>
              <a:t>incorporales</a:t>
            </a:r>
            <a:r>
              <a:rPr lang="it-IT" sz="2400" b="1" i="1" dirty="0" smtClean="0"/>
              <a:t> </a:t>
            </a:r>
            <a:r>
              <a:rPr lang="it-IT" sz="2400" dirty="0" smtClean="0"/>
              <a:t>sono quelle che non si possono toccare, e ricomprendono, nella classificazione di Gaio, tutti i rapporti giuridici (obbligazioni, successioni, ecc.).</a:t>
            </a:r>
          </a:p>
          <a:p>
            <a:r>
              <a:rPr lang="it-IT" sz="2400" dirty="0" smtClean="0"/>
              <a:t>Gaio, che è stato definito «giurista da quattro soldi» da Max </a:t>
            </a:r>
            <a:r>
              <a:rPr lang="it-IT" sz="2400" dirty="0" err="1" smtClean="0"/>
              <a:t>Kaser</a:t>
            </a:r>
            <a:r>
              <a:rPr lang="it-IT" sz="2400" dirty="0" smtClean="0"/>
              <a:t>, ha inserito però tra le </a:t>
            </a:r>
            <a:r>
              <a:rPr lang="it-IT" sz="2400" i="1" dirty="0" smtClean="0"/>
              <a:t>res </a:t>
            </a:r>
            <a:r>
              <a:rPr lang="it-IT" sz="2400" i="1" dirty="0" err="1" smtClean="0"/>
              <a:t>corporales</a:t>
            </a:r>
            <a:r>
              <a:rPr lang="it-IT" sz="2400" i="1" dirty="0" smtClean="0"/>
              <a:t> </a:t>
            </a:r>
            <a:r>
              <a:rPr lang="it-IT" sz="2400" dirty="0" smtClean="0"/>
              <a:t>anche la proprietà, </a:t>
            </a:r>
            <a:r>
              <a:rPr lang="it-IT" sz="2400" dirty="0" smtClean="0"/>
              <a:t>sovrapponendola al suo oggetto, mentre gli altri diritti sono considerati </a:t>
            </a:r>
            <a:r>
              <a:rPr lang="it-IT" sz="2400" i="1" dirty="0" smtClean="0"/>
              <a:t>res </a:t>
            </a:r>
            <a:r>
              <a:rPr lang="it-IT" sz="2400" i="1" dirty="0" err="1" smtClean="0"/>
              <a:t>incorporales</a:t>
            </a:r>
            <a:r>
              <a:rPr lang="it-IT" sz="2400" dirty="0" smtClean="0"/>
              <a:t>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505364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zion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Citazione</Template>
  <TotalTime>1359</TotalTime>
  <Words>1102</Words>
  <Application>Microsoft Office PowerPoint</Application>
  <PresentationFormat>Widescreen</PresentationFormat>
  <Paragraphs>50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7" baseType="lpstr">
      <vt:lpstr>Century Gothic</vt:lpstr>
      <vt:lpstr>Wingdings 2</vt:lpstr>
      <vt:lpstr>Citazione</vt:lpstr>
      <vt:lpstr>DISTINZIONI TRA LE COSE</vt:lpstr>
      <vt:lpstr>Le nostre classificazioni e quelle romane</vt:lpstr>
      <vt:lpstr>DIFFERENZE CATEGORIALI</vt:lpstr>
      <vt:lpstr>DISTINZIONI DELLE COSE</vt:lpstr>
      <vt:lpstr>RES DIVINI IURIS</vt:lpstr>
      <vt:lpstr>RES HUMANI IURIS</vt:lpstr>
      <vt:lpstr>RES COMMUNES OMNIUM</vt:lpstr>
      <vt:lpstr>RES MANCIPI E NEC MANCIPI</vt:lpstr>
      <vt:lpstr>RES CORPORALES E INCORPORALES</vt:lpstr>
      <vt:lpstr>COSE FUNGIBILI E INFUNGIBILI</vt:lpstr>
      <vt:lpstr>COSE CONSUMABILI E INCONSUMABILI</vt:lpstr>
      <vt:lpstr>COSE DIVISIBILI E INDIVISIBILI</vt:lpstr>
      <vt:lpstr>COSE SEMPLICI E COMPOSTE</vt:lpstr>
      <vt:lpstr>COSE FRUTTIFERE E INFRUTTIFERE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DIRITTI REALI </dc:title>
  <dc:creator>Utente di Microsoft Office</dc:creator>
  <cp:lastModifiedBy>Falcon Marco</cp:lastModifiedBy>
  <cp:revision>50</cp:revision>
  <dcterms:created xsi:type="dcterms:W3CDTF">2018-11-08T08:05:59Z</dcterms:created>
  <dcterms:modified xsi:type="dcterms:W3CDTF">2021-11-15T11:17:41Z</dcterms:modified>
</cp:coreProperties>
</file>