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74" r:id="rId5"/>
    <p:sldId id="279" r:id="rId6"/>
    <p:sldId id="281" r:id="rId7"/>
    <p:sldId id="260" r:id="rId8"/>
    <p:sldId id="261" r:id="rId9"/>
    <p:sldId id="265" r:id="rId10"/>
    <p:sldId id="262" r:id="rId11"/>
    <p:sldId id="263" r:id="rId12"/>
    <p:sldId id="275" r:id="rId13"/>
    <p:sldId id="266" r:id="rId14"/>
    <p:sldId id="267" r:id="rId15"/>
    <p:sldId id="271" r:id="rId16"/>
    <p:sldId id="276" r:id="rId17"/>
    <p:sldId id="277" r:id="rId18"/>
    <p:sldId id="269" r:id="rId19"/>
    <p:sldId id="270" r:id="rId20"/>
    <p:sldId id="272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14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10/2/21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57310" y="404037"/>
            <a:ext cx="6498158" cy="1982395"/>
          </a:xfrm>
        </p:spPr>
        <p:txBody>
          <a:bodyPr/>
          <a:lstStyle/>
          <a:p>
            <a:pPr algn="just"/>
            <a:r>
              <a:rPr lang="it-IT" b="1" dirty="0"/>
              <a:t>LA MIGLIORE FORMA COSTITUZIONALE? </a:t>
            </a:r>
            <a:br>
              <a:rPr lang="it-IT" dirty="0"/>
            </a:br>
            <a:endParaRPr lang="it-IT" sz="3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57310" y="1928111"/>
            <a:ext cx="6498159" cy="916641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5" name="Segnaposto contenuto 3" descr="polibi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412" r="-34412"/>
          <a:stretch>
            <a:fillRect/>
          </a:stretch>
        </p:blipFill>
        <p:spPr>
          <a:xfrm>
            <a:off x="180754" y="2187404"/>
            <a:ext cx="8410797" cy="4542428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D0826D81-94BB-9E47-A92F-C1C0EA20E442}"/>
              </a:ext>
            </a:extLst>
          </p:cNvPr>
          <p:cNvSpPr/>
          <p:nvPr/>
        </p:nvSpPr>
        <p:spPr>
          <a:xfrm>
            <a:off x="180755" y="3444948"/>
            <a:ext cx="182879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/>
              <a:t>POLIBIO</a:t>
            </a:r>
            <a:r>
              <a:rPr lang="it-IT" dirty="0"/>
              <a:t> (206-124 a.C.)</a:t>
            </a:r>
          </a:p>
        </p:txBody>
      </p:sp>
    </p:spTree>
    <p:extLst>
      <p:ext uri="{BB962C8B-B14F-4D97-AF65-F5344CB8AC3E}">
        <p14:creationId xmlns:p14="http://schemas.microsoft.com/office/powerpoint/2010/main" val="126604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SENATO - ARISTOCRAZIA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2800" dirty="0"/>
              <a:t>Il senato rappresenta l’elemento aristocratico, perché è l’assemblea dei </a:t>
            </a:r>
            <a:r>
              <a:rPr lang="it-IT" sz="2800" i="1" dirty="0" err="1"/>
              <a:t>senes</a:t>
            </a:r>
            <a:r>
              <a:rPr lang="it-IT" sz="2800" i="1" dirty="0"/>
              <a:t> = </a:t>
            </a:r>
            <a:r>
              <a:rPr lang="it-IT" sz="2800" dirty="0"/>
              <a:t>anziani, dei 300 </a:t>
            </a:r>
            <a:r>
              <a:rPr lang="it-IT" sz="2800" i="1" dirty="0" err="1"/>
              <a:t>patres</a:t>
            </a:r>
            <a:r>
              <a:rPr lang="it-IT" sz="2800" dirty="0"/>
              <a:t> delle </a:t>
            </a:r>
            <a:r>
              <a:rPr lang="it-IT" sz="2800" i="1" dirty="0" err="1"/>
              <a:t>gentes</a:t>
            </a:r>
            <a:r>
              <a:rPr lang="it-IT" sz="2800" dirty="0"/>
              <a:t> più importanti, quindi coloro che sono ritenuti i migliori per governare la città. </a:t>
            </a:r>
          </a:p>
          <a:p>
            <a:pPr marL="0" indent="0" algn="just">
              <a:buNone/>
            </a:pPr>
            <a:r>
              <a:rPr lang="it-IT" sz="2800" dirty="0"/>
              <a:t>E’ l’organo più importante del sistema repubblicano, l’unico che può fare delle scelte politiche di lungo periodo in materia finanziaria, militare, di politica estera.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6383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ASSEMBLEE POPOLARI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sz="4000" dirty="0"/>
              <a:t>Sono pazzi questi Romani?</a:t>
            </a:r>
          </a:p>
          <a:p>
            <a:pPr marL="0" indent="0" algn="ctr">
              <a:buNone/>
            </a:pPr>
            <a:endParaRPr lang="it-IT" sz="4000" dirty="0"/>
          </a:p>
          <a:p>
            <a:pPr marL="0" indent="0" algn="ctr">
              <a:buNone/>
            </a:pPr>
            <a:endParaRPr lang="it-IT" sz="4000" i="1" dirty="0"/>
          </a:p>
          <a:p>
            <a:endParaRPr lang="it-IT" i="1" dirty="0"/>
          </a:p>
          <a:p>
            <a:endParaRPr lang="it-IT" dirty="0"/>
          </a:p>
        </p:txBody>
      </p:sp>
      <p:pic>
        <p:nvPicPr>
          <p:cNvPr id="4" name="Immagine 3" descr="\public\59image_previe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803400"/>
            <a:ext cx="38100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09233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it-IT" sz="4400" dirty="0"/>
          </a:p>
          <a:p>
            <a:pPr marL="0" indent="0" algn="ctr">
              <a:buNone/>
            </a:pPr>
            <a:r>
              <a:rPr lang="it-IT" sz="4400" dirty="0"/>
              <a:t> </a:t>
            </a:r>
            <a:r>
              <a:rPr lang="it-IT" sz="4400" i="1" dirty="0"/>
              <a:t>SENATUS </a:t>
            </a:r>
          </a:p>
          <a:p>
            <a:pPr marL="0" indent="0" algn="ctr">
              <a:buNone/>
            </a:pPr>
            <a:r>
              <a:rPr lang="it-IT" sz="4400" i="1" dirty="0"/>
              <a:t>POPULUSQUE ROMANUS</a:t>
            </a:r>
            <a:endParaRPr lang="it-IT" sz="4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81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ASSEMBLEE - DEMOCRAZIA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Le assemblee popolari (comizi centuriati e tributi) rappresentano l’elemento democratico, perché sono composte da tutto il popolo e hanno il potere di:</a:t>
            </a:r>
          </a:p>
          <a:p>
            <a:pPr marL="0" indent="0" algn="just">
              <a:buNone/>
            </a:pPr>
            <a:r>
              <a:rPr lang="it-IT" dirty="0"/>
              <a:t>- APPROVARE LE LEGGI PROPOSTE DA UN MAGISTRATO (fino al 339 a.C. è necessaria anche la successiva approvazione dei Senato) </a:t>
            </a:r>
          </a:p>
          <a:p>
            <a:pPr marL="0" indent="0" algn="just">
              <a:buNone/>
            </a:pPr>
            <a:r>
              <a:rPr lang="it-IT" dirty="0"/>
              <a:t>- ELEGGERE I CONSOLI</a:t>
            </a:r>
          </a:p>
          <a:p>
            <a:pPr marL="0" indent="0" algn="just">
              <a:buNone/>
            </a:pPr>
            <a:r>
              <a:rPr lang="it-IT" dirty="0"/>
              <a:t>- GIUDICARE DEI CRIMINI</a:t>
            </a:r>
          </a:p>
        </p:txBody>
      </p:sp>
    </p:spTree>
    <p:extLst>
      <p:ext uri="{BB962C8B-B14F-4D97-AF65-F5344CB8AC3E}">
        <p14:creationId xmlns:p14="http://schemas.microsoft.com/office/powerpoint/2010/main" val="3749843005"/>
      </p:ext>
    </p:extLst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TUTTO IL POPOLO?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Alle assemblee partecipavano solo i cittadini </a:t>
            </a:r>
            <a:r>
              <a:rPr lang="it-IT" sz="2800" b="1" dirty="0"/>
              <a:t>maschi</a:t>
            </a:r>
            <a:r>
              <a:rPr lang="it-IT" sz="2800" dirty="0"/>
              <a:t> di età compresa</a:t>
            </a:r>
            <a:r>
              <a:rPr lang="it-IT" sz="2800" b="1" dirty="0"/>
              <a:t> tra i 17 e i 60 anni </a:t>
            </a:r>
            <a:r>
              <a:rPr lang="it-IT" sz="2800" dirty="0"/>
              <a:t>(rispecchiavano la composizione dell’</a:t>
            </a:r>
            <a:r>
              <a:rPr lang="it-IT" sz="2800" b="1" dirty="0"/>
              <a:t>esercito</a:t>
            </a:r>
            <a:r>
              <a:rPr lang="it-IT" sz="2800" dirty="0"/>
              <a:t>).</a:t>
            </a:r>
          </a:p>
          <a:p>
            <a:pPr marL="0" indent="0" algn="just">
              <a:buNone/>
            </a:pPr>
            <a:r>
              <a:rPr lang="it-IT" sz="2800" dirty="0"/>
              <a:t>Inoltre si votava per centuria e non per “testa”; l’assemblea era divisa in 194 centurie, all’interno delle quali il numero dei componenti poteva essere molto diverso.</a:t>
            </a:r>
          </a:p>
        </p:txBody>
      </p:sp>
    </p:spTree>
    <p:extLst>
      <p:ext uri="{BB962C8B-B14F-4D97-AF65-F5344CB8AC3E}">
        <p14:creationId xmlns:p14="http://schemas.microsoft.com/office/powerpoint/2010/main" val="70203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COMANDAVANO I RICCHI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600" dirty="0"/>
              <a:t>Il popolo era diviso in 5 classi in base alla ricchezza posseduta:</a:t>
            </a:r>
          </a:p>
          <a:p>
            <a:pPr marL="0" indent="0" algn="just">
              <a:buNone/>
            </a:pPr>
            <a:r>
              <a:rPr lang="it-IT" sz="3600" dirty="0"/>
              <a:t>C’erano 18 centurie di cavalieri che erano al di sopra della prima classe (avevano l’obbligo di procurarsi e mantenere il cavallo).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3958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sz="3000" dirty="0"/>
              <a:t>La </a:t>
            </a:r>
            <a:r>
              <a:rPr lang="it-IT" sz="3000" b="1" dirty="0"/>
              <a:t>prima classe</a:t>
            </a:r>
            <a:r>
              <a:rPr lang="it-IT" sz="3000" dirty="0"/>
              <a:t> (cittadini con più di 100.000 assi) aveva 80 centurie, </a:t>
            </a:r>
          </a:p>
          <a:p>
            <a:pPr marL="0" indent="0" algn="just">
              <a:buNone/>
            </a:pPr>
            <a:r>
              <a:rPr lang="it-IT" sz="3000" dirty="0"/>
              <a:t>La </a:t>
            </a:r>
            <a:r>
              <a:rPr lang="it-IT" sz="3000" b="1" dirty="0"/>
              <a:t>seconda classe </a:t>
            </a:r>
            <a:r>
              <a:rPr lang="it-IT" sz="3000" dirty="0"/>
              <a:t> (cittadini con più di 75.000 assi) aveva 20 centurie</a:t>
            </a:r>
          </a:p>
          <a:p>
            <a:pPr marL="0" indent="0" algn="just">
              <a:buNone/>
            </a:pPr>
            <a:r>
              <a:rPr lang="it-IT" sz="3000" dirty="0"/>
              <a:t>La </a:t>
            </a:r>
            <a:r>
              <a:rPr lang="it-IT" sz="3000" b="1" dirty="0"/>
              <a:t>terza classe</a:t>
            </a:r>
            <a:r>
              <a:rPr lang="it-IT" sz="3000" dirty="0"/>
              <a:t> (cittadini con più di  50.000 assi) aveva 20 centurie</a:t>
            </a:r>
          </a:p>
          <a:p>
            <a:pPr marL="0" indent="0" algn="just">
              <a:buNone/>
            </a:pPr>
            <a:r>
              <a:rPr lang="it-IT" sz="3000" dirty="0"/>
              <a:t>La </a:t>
            </a:r>
            <a:r>
              <a:rPr lang="it-IT" sz="3000" b="1" dirty="0"/>
              <a:t>quarta classe</a:t>
            </a:r>
            <a:r>
              <a:rPr lang="it-IT" sz="3000" dirty="0"/>
              <a:t> (cittadini con più di 25.000 assi) aveva 20 centurie, </a:t>
            </a:r>
          </a:p>
          <a:p>
            <a:pPr marL="0" indent="0" algn="just">
              <a:buNone/>
            </a:pPr>
            <a:r>
              <a:rPr lang="it-IT" sz="3000" dirty="0"/>
              <a:t>La </a:t>
            </a:r>
            <a:r>
              <a:rPr lang="it-IT" sz="3000" b="1" dirty="0"/>
              <a:t>quinta classe (</a:t>
            </a:r>
            <a:r>
              <a:rPr lang="it-IT" sz="3000" dirty="0"/>
              <a:t>cittadini con più di 11.000 assi) aveva 30 centurie,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725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200" dirty="0"/>
              <a:t>C’era poi </a:t>
            </a:r>
            <a:r>
              <a:rPr lang="it-IT" sz="3200" u="sng" dirty="0"/>
              <a:t>un'ultima centuria </a:t>
            </a:r>
            <a:r>
              <a:rPr lang="it-IT" sz="3200" dirty="0"/>
              <a:t>in cui venivano raggruppati tutti coloro che avevano un censo inferiore anche a quello richiesto per far parte della quinta classe (detti </a:t>
            </a:r>
            <a:r>
              <a:rPr lang="it-IT" sz="3200" u="sng" dirty="0"/>
              <a:t>proletari</a:t>
            </a:r>
            <a:r>
              <a:rPr lang="it-IT" sz="3200" dirty="0"/>
              <a:t>: coloro che hanno come beni solo la prole, i figli)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762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QUALE </a:t>
            </a:r>
            <a:r>
              <a:rPr lang="it-IT"/>
              <a:t>ELEMENTO PREVALE?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1386" y="1600201"/>
            <a:ext cx="8750595" cy="4938822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Formalmente ogni potere proviene dal popolo, ma come forza politica prevale l'</a:t>
            </a:r>
            <a:r>
              <a:rPr lang="it-IT" sz="2800" b="1" dirty="0"/>
              <a:t>aristocrazia</a:t>
            </a:r>
            <a:r>
              <a:rPr lang="it-IT" sz="2800" dirty="0"/>
              <a:t>.</a:t>
            </a:r>
          </a:p>
          <a:p>
            <a:pPr algn="just"/>
            <a:r>
              <a:rPr lang="it-IT" sz="2800" u="sng" dirty="0"/>
              <a:t>La classe dirigente romana è ostile sia al regno che alla democrazia</a:t>
            </a:r>
            <a:r>
              <a:rPr lang="it-IT" sz="2800" dirty="0"/>
              <a:t>; costruisce un sistema che in linea di principio riconosce la sovranità popolare, ma vi introduce tanti correttivi da farne in pratica un regime aristocratico.</a:t>
            </a:r>
          </a:p>
        </p:txBody>
      </p:sp>
    </p:spTree>
    <p:extLst>
      <p:ext uri="{BB962C8B-B14F-4D97-AF65-F5344CB8AC3E}">
        <p14:creationId xmlns:p14="http://schemas.microsoft.com/office/powerpoint/2010/main" val="306589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xmlns:p14="http://schemas.microsoft.com/office/powerpoint/2010/main" spd="slow">
        <p:checker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it-IT" dirty="0"/>
            </a:br>
            <a:br>
              <a:rPr lang="it-IT" dirty="0"/>
            </a:br>
            <a:r>
              <a:rPr lang="it-IT" dirty="0"/>
              <a:t>IL JOLLY:</a:t>
            </a:r>
            <a:br>
              <a:rPr lang="it-IT" dirty="0"/>
            </a:br>
            <a:r>
              <a:rPr lang="it-IT" dirty="0"/>
              <a:t>I TRIBUNI DELLA PLEBE</a:t>
            </a:r>
          </a:p>
        </p:txBody>
      </p:sp>
      <p:pic>
        <p:nvPicPr>
          <p:cNvPr id="4" name="Segnaposto contenuto 3" descr="gracchi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091" r="-33091"/>
          <a:stretch>
            <a:fillRect/>
          </a:stretch>
        </p:blipFill>
        <p:spPr>
          <a:xfrm>
            <a:off x="549275" y="1600201"/>
            <a:ext cx="8042276" cy="4343400"/>
          </a:xfrm>
        </p:spPr>
      </p:pic>
    </p:spTree>
    <p:extLst>
      <p:ext uri="{BB962C8B-B14F-4D97-AF65-F5344CB8AC3E}">
        <p14:creationId xmlns:p14="http://schemas.microsoft.com/office/powerpoint/2010/main" val="201390999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COSTITUZIONE MISTA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200" dirty="0"/>
              <a:t>La costituzione romana repubblicana è stata definita dallo storico greco Polibio come il migliore esempio di</a:t>
            </a:r>
            <a:r>
              <a:rPr lang="it-IT" sz="3200" b="1" dirty="0"/>
              <a:t> costituzione mista</a:t>
            </a:r>
            <a:r>
              <a:rPr lang="it-IT" sz="3200" dirty="0"/>
              <a:t>, grazie all’equilibrio esistente fra i tre organi depositari del potere, i </a:t>
            </a:r>
            <a:r>
              <a:rPr lang="it-IT" sz="3200" u="sng" dirty="0"/>
              <a:t>consoli</a:t>
            </a:r>
            <a:r>
              <a:rPr lang="it-IT" sz="3200" dirty="0"/>
              <a:t>, il </a:t>
            </a:r>
            <a:r>
              <a:rPr lang="it-IT" sz="3200" u="sng" dirty="0"/>
              <a:t>senato</a:t>
            </a:r>
            <a:r>
              <a:rPr lang="it-IT" sz="3200" dirty="0"/>
              <a:t> e le </a:t>
            </a:r>
            <a:r>
              <a:rPr lang="it-IT" sz="3200" u="sng" dirty="0"/>
              <a:t>assemblee popolari</a:t>
            </a:r>
            <a:r>
              <a:rPr lang="it-IT" sz="3200" dirty="0"/>
              <a:t>. 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514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ORGANI DELLA PLEBE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/>
              <a:t>Nel 494 a.C. la plebe si ritira sul Monte Aventino e fonda dei propri organi di governo: un’assemblea (</a:t>
            </a:r>
            <a:r>
              <a:rPr lang="it-IT" sz="2800" i="1" dirty="0" err="1"/>
              <a:t>concilium</a:t>
            </a:r>
            <a:r>
              <a:rPr lang="it-IT" sz="2800" i="1" dirty="0"/>
              <a:t> </a:t>
            </a:r>
            <a:r>
              <a:rPr lang="it-IT" sz="2800" i="1" dirty="0" err="1"/>
              <a:t>plebis</a:t>
            </a:r>
            <a:r>
              <a:rPr lang="it-IT" sz="2800" i="1" dirty="0"/>
              <a:t>),</a:t>
            </a:r>
            <a:r>
              <a:rPr lang="it-IT" sz="2800" dirty="0"/>
              <a:t> che avrebbe potuto approvare delle leggi vincolanti per i plebei (plebisciti) e avrebbe eletto dei propri magistrati, i tribuni della plebe.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489122887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85559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16419"/>
            <a:ext cx="9144000" cy="5741581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 I TRIBUNI DELLA PLEBE erano competenti a dirigere l'assemblea plebea e presentarvi le proposte di plebiscito.</a:t>
            </a:r>
          </a:p>
          <a:p>
            <a:pPr algn="just"/>
            <a:r>
              <a:rPr lang="it-IT" dirty="0"/>
              <a:t>Essi avevano soprattutto il compito di </a:t>
            </a:r>
            <a:r>
              <a:rPr lang="it-IT" u="sng" dirty="0"/>
              <a:t>difendere i plebei nella vita della città </a:t>
            </a:r>
            <a:r>
              <a:rPr lang="it-IT" dirty="0"/>
              <a:t>tramite l’</a:t>
            </a:r>
            <a:r>
              <a:rPr lang="it-IT" i="1" dirty="0" err="1"/>
              <a:t>auxilii</a:t>
            </a:r>
            <a:r>
              <a:rPr lang="it-IT" i="1" dirty="0"/>
              <a:t> </a:t>
            </a:r>
            <a:r>
              <a:rPr lang="it-IT" i="1" dirty="0" err="1"/>
              <a:t>latio</a:t>
            </a:r>
            <a:r>
              <a:rPr lang="it-IT" i="1" dirty="0"/>
              <a:t> </a:t>
            </a:r>
            <a:r>
              <a:rPr lang="it-IT" dirty="0"/>
              <a:t>da cui deriva il potere di </a:t>
            </a:r>
            <a:r>
              <a:rPr lang="it-IT" b="1" i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intercessio</a:t>
            </a:r>
            <a:r>
              <a:rPr lang="it-IT" dirty="0"/>
              <a:t>, cioè </a:t>
            </a:r>
            <a:r>
              <a:rPr lang="it-IT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il potere di bloccare qualunque atto degli altri organi repubblicani.</a:t>
            </a:r>
          </a:p>
          <a:p>
            <a:pPr algn="just"/>
            <a:r>
              <a:rPr lang="it-IT" dirty="0"/>
              <a:t>I tribuni a loro volta sarebbero stati protetti contro ogni aggressione perché la plebe giurava di difenderli fino alla morte.</a:t>
            </a:r>
          </a:p>
        </p:txBody>
      </p:sp>
    </p:spTree>
    <p:extLst>
      <p:ext uri="{BB962C8B-B14F-4D97-AF65-F5344CB8AC3E}">
        <p14:creationId xmlns:p14="http://schemas.microsoft.com/office/powerpoint/2010/main" val="1712967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RES PUBLICA</a:t>
            </a:r>
            <a:r>
              <a:rPr lang="it-IT" dirty="0"/>
              <a:t> = COSA DEL POPOLO, da cui STATO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dirty="0"/>
              <a:t>Il sistema di governo della Roma repubblicana aveva in sé elementi tratti dalle tre possibili forme di governo (secondo il pensiero antico), per questo motivo sarebbe stata pressoché perfetta e non rischiava di degenerare nelle corrispondenti forme negative di governo:</a:t>
            </a:r>
          </a:p>
        </p:txBody>
      </p:sp>
    </p:spTree>
    <p:extLst>
      <p:ext uri="{BB962C8B-B14F-4D97-AF65-F5344CB8AC3E}">
        <p14:creationId xmlns:p14="http://schemas.microsoft.com/office/powerpoint/2010/main" val="3112965066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r>
              <a:rPr lang="it-IT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MONARCHIA </a:t>
            </a:r>
            <a:r>
              <a:rPr lang="it-IT" sz="3600" dirty="0"/>
              <a:t>(</a:t>
            </a:r>
            <a:r>
              <a:rPr lang="it-IT" sz="3600" i="1" dirty="0" err="1"/>
              <a:t>monos</a:t>
            </a:r>
            <a:r>
              <a:rPr lang="it-IT" sz="3600" dirty="0"/>
              <a:t>= uno) </a:t>
            </a:r>
            <a:r>
              <a:rPr lang="it-IT" sz="28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endParaRPr lang="it-IT" sz="2800" dirty="0"/>
          </a:p>
          <a:p>
            <a:endParaRPr lang="it-IT" sz="2800" dirty="0">
              <a:latin typeface="Wingdings"/>
              <a:ea typeface="Wingdings"/>
              <a:cs typeface="Wingdings"/>
              <a:sym typeface="Wingdings"/>
            </a:endParaRPr>
          </a:p>
          <a:p>
            <a:pPr marL="0" indent="0">
              <a:buNone/>
            </a:pPr>
            <a:r>
              <a:rPr lang="it-IT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Rischiava di degenerare in</a:t>
            </a:r>
          </a:p>
          <a:p>
            <a:pPr marL="0" indent="0">
              <a:buNone/>
            </a:pPr>
            <a:endParaRPr lang="it-IT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it-IT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dirty="0">
                <a:sym typeface="Wingdings"/>
              </a:rPr>
              <a:t>  </a:t>
            </a:r>
            <a:r>
              <a:rPr lang="it-IT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TIRANNIDE</a:t>
            </a:r>
            <a:r>
              <a:rPr lang="it-IT" dirty="0"/>
              <a:t> (</a:t>
            </a:r>
            <a:r>
              <a:rPr lang="it-IT" i="1" dirty="0" err="1"/>
              <a:t>tirannos</a:t>
            </a:r>
            <a:r>
              <a:rPr lang="it-IT" dirty="0"/>
              <a:t>= dominatore)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348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7687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it-IT" sz="32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ARISTOCRAZIA</a:t>
            </a:r>
            <a:r>
              <a:rPr lang="it-IT" sz="3200" dirty="0"/>
              <a:t> (</a:t>
            </a:r>
            <a:r>
              <a:rPr lang="it-IT" sz="3200" i="1" dirty="0" err="1"/>
              <a:t>aristoi</a:t>
            </a:r>
            <a:r>
              <a:rPr lang="it-IT" sz="3200" dirty="0"/>
              <a:t>= i migliori)  </a:t>
            </a:r>
            <a:r>
              <a:rPr lang="it-IT" sz="32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</a:p>
          <a:p>
            <a:endParaRPr lang="it-IT" sz="3200" dirty="0">
              <a:latin typeface="Wingdings"/>
              <a:sym typeface="Wingdings"/>
            </a:endParaRPr>
          </a:p>
          <a:p>
            <a:r>
              <a:rPr lang="it-IT" sz="32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Rischiava di degenerare in</a:t>
            </a:r>
          </a:p>
          <a:p>
            <a:endParaRPr lang="it-IT" sz="3200" b="1" dirty="0">
              <a:latin typeface="Wingdings"/>
              <a:sym typeface="Wingdings"/>
            </a:endParaRPr>
          </a:p>
          <a:p>
            <a:pPr marL="0" indent="0">
              <a:buNone/>
            </a:pPr>
            <a:endParaRPr lang="it-IT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it-IT" sz="32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OLIGARCHIA</a:t>
            </a:r>
            <a:r>
              <a:rPr lang="it-IT" sz="3200" dirty="0"/>
              <a:t> (</a:t>
            </a:r>
            <a:r>
              <a:rPr lang="it-IT" sz="3200" i="1" dirty="0" err="1"/>
              <a:t>oligoi</a:t>
            </a:r>
            <a:r>
              <a:rPr lang="it-IT" sz="3200" dirty="0"/>
              <a:t>= pochi)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164734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DEMOCRAZIA</a:t>
            </a:r>
            <a:r>
              <a:rPr lang="it-IT" sz="3200" dirty="0"/>
              <a:t> (</a:t>
            </a:r>
            <a:r>
              <a:rPr lang="it-IT" sz="3200" i="1" dirty="0" err="1"/>
              <a:t>demos</a:t>
            </a:r>
            <a:r>
              <a:rPr lang="it-IT" sz="3200" i="1" dirty="0"/>
              <a:t> </a:t>
            </a:r>
            <a:r>
              <a:rPr lang="it-IT" sz="3200" dirty="0"/>
              <a:t>= popolo)     </a:t>
            </a:r>
            <a:r>
              <a:rPr lang="it-IT" sz="32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endParaRPr lang="it-IT" sz="3200" dirty="0"/>
          </a:p>
          <a:p>
            <a:endParaRPr lang="it-IT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it-IT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Rischiava di degenerare in</a:t>
            </a:r>
          </a:p>
          <a:p>
            <a:endParaRPr lang="it-IT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it-IT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OCLOCRAZIA</a:t>
            </a:r>
            <a:r>
              <a:rPr lang="it-IT" dirty="0"/>
              <a:t> (</a:t>
            </a:r>
            <a:r>
              <a:rPr lang="it-IT" i="1" dirty="0" err="1"/>
              <a:t>oclos</a:t>
            </a:r>
            <a:r>
              <a:rPr lang="it-IT" dirty="0"/>
              <a:t>= massa, feccia)</a:t>
            </a:r>
          </a:p>
          <a:p>
            <a:endParaRPr lang="it-IT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6297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CONSOLI</a:t>
            </a:r>
          </a:p>
        </p:txBody>
      </p:sp>
      <p:pic>
        <p:nvPicPr>
          <p:cNvPr id="4" name="Segnaposto contenuto 3" descr="Colonna_traiana_traiano_a_colloquio_con_un_generale_forse_Lucio_Licinio_Sura-249x30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1543" r="-61543"/>
          <a:stretch>
            <a:fillRect/>
          </a:stretch>
        </p:blipFill>
        <p:spPr>
          <a:xfrm>
            <a:off x="549275" y="1600200"/>
            <a:ext cx="8042275" cy="4343400"/>
          </a:xfrm>
        </p:spPr>
      </p:pic>
    </p:spTree>
    <p:extLst>
      <p:ext uri="{BB962C8B-B14F-4D97-AF65-F5344CB8AC3E}">
        <p14:creationId xmlns:p14="http://schemas.microsoft.com/office/powerpoint/2010/main" val="2272469744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CONSOLI - MONARCHIA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sz="3200" dirty="0"/>
              <a:t>I consoli rappresentano l’elemento monarchico, perché hanno il supremo potere di comando, l’</a:t>
            </a:r>
            <a:r>
              <a:rPr lang="it-IT" sz="3200" i="1" dirty="0" err="1"/>
              <a:t>imperium</a:t>
            </a:r>
            <a:r>
              <a:rPr lang="it-IT" sz="3200" dirty="0"/>
              <a:t>. </a:t>
            </a:r>
          </a:p>
          <a:p>
            <a:pPr marL="0" indent="0" algn="just">
              <a:buNone/>
            </a:pPr>
            <a:r>
              <a:rPr lang="it-IT" dirty="0"/>
              <a:t>Ma ci sono importanti elementi di diversità rispetto al re: </a:t>
            </a:r>
          </a:p>
          <a:p>
            <a:pPr marL="457200" indent="-457200">
              <a:buAutoNum type="arabicParenR"/>
            </a:pPr>
            <a:r>
              <a:rPr lang="it-IT" dirty="0"/>
              <a:t>COLLEGIALITA’: sono due</a:t>
            </a:r>
          </a:p>
          <a:p>
            <a:pPr marL="457200" indent="-457200">
              <a:buAutoNum type="arabicParenR"/>
            </a:pPr>
            <a:r>
              <a:rPr lang="it-IT" dirty="0"/>
              <a:t>TEMPORANEITA’: durano in carica un anno</a:t>
            </a:r>
          </a:p>
          <a:p>
            <a:pPr marL="457200" indent="-457200">
              <a:buAutoNum type="arabicParenR"/>
            </a:pPr>
            <a:r>
              <a:rPr lang="it-IT" dirty="0"/>
              <a:t>ELEZIONE POPOLARE: vengono scelti dalle assemblee popolari</a:t>
            </a:r>
          </a:p>
        </p:txBody>
      </p:sp>
    </p:spTree>
    <p:extLst>
      <p:ext uri="{BB962C8B-B14F-4D97-AF65-F5344CB8AC3E}">
        <p14:creationId xmlns:p14="http://schemas.microsoft.com/office/powerpoint/2010/main" val="118843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xmlns:p14="http://schemas.microsoft.com/office/powerpoint/2010/main"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SENATO</a:t>
            </a:r>
          </a:p>
        </p:txBody>
      </p:sp>
      <p:pic>
        <p:nvPicPr>
          <p:cNvPr id="4" name="Segnaposto contenuto 3" descr="senato_romano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7" r="580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10348735"/>
      </p:ext>
    </p:extLst>
  </p:cSld>
  <p:clrMapOvr>
    <a:masterClrMapping/>
  </p:clrMapOvr>
  <p:transition spd="slow"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zz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Brezza.thmx</Template>
  <TotalTime>1540</TotalTime>
  <Words>762</Words>
  <Application>Microsoft Macintosh PowerPoint</Application>
  <PresentationFormat>Presentazione su schermo (4:3)</PresentationFormat>
  <Paragraphs>72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5" baseType="lpstr">
      <vt:lpstr>News Gothic MT</vt:lpstr>
      <vt:lpstr>Wingdings</vt:lpstr>
      <vt:lpstr>Wingdings 2</vt:lpstr>
      <vt:lpstr>Brezza</vt:lpstr>
      <vt:lpstr>LA MIGLIORE FORMA COSTITUZIONALE?  </vt:lpstr>
      <vt:lpstr>COSTITUZIONE MISTA</vt:lpstr>
      <vt:lpstr>RES PUBLICA = COSA DEL POPOLO, da cui STATO</vt:lpstr>
      <vt:lpstr>Presentazione standard di PowerPoint</vt:lpstr>
      <vt:lpstr>Presentazione standard di PowerPoint</vt:lpstr>
      <vt:lpstr>Presentazione standard di PowerPoint</vt:lpstr>
      <vt:lpstr>I CONSOLI</vt:lpstr>
      <vt:lpstr>CONSOLI - MONARCHIA </vt:lpstr>
      <vt:lpstr>IL SENATO</vt:lpstr>
      <vt:lpstr>SENATO - ARISTOCRAZIA</vt:lpstr>
      <vt:lpstr>ASSEMBLEE POPOLARI</vt:lpstr>
      <vt:lpstr>Presentazione standard di PowerPoint</vt:lpstr>
      <vt:lpstr>ASSEMBLEE - DEMOCRAZIA</vt:lpstr>
      <vt:lpstr>TUTTO IL POPOLO?</vt:lpstr>
      <vt:lpstr>COMANDAVANO I RICCHI</vt:lpstr>
      <vt:lpstr>Presentazione standard di PowerPoint</vt:lpstr>
      <vt:lpstr>Presentazione standard di PowerPoint</vt:lpstr>
      <vt:lpstr>QUALE ELEMENTO PREVALE?</vt:lpstr>
      <vt:lpstr>  IL JOLLY: I TRIBUNI DELLA PLEBE</vt:lpstr>
      <vt:lpstr>GLI ORGANI DELLA PLEBE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COSTITUZIONE REPUBBLICANA SECONDO POLIBIO</dc:title>
  <dc:creator>Paola Lambrini</dc:creator>
  <cp:lastModifiedBy>Utente di Microsoft Office</cp:lastModifiedBy>
  <cp:revision>27</cp:revision>
  <dcterms:created xsi:type="dcterms:W3CDTF">2015-04-10T14:29:58Z</dcterms:created>
  <dcterms:modified xsi:type="dcterms:W3CDTF">2021-10-02T09:03:55Z</dcterms:modified>
</cp:coreProperties>
</file>