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20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D603-36C8-034B-89C3-2F508FA933D1}" type="datetimeFigureOut">
              <a:rPr lang="it-IT" smtClean="0"/>
              <a:t>10/10/16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54320-97ED-7740-A7D5-8A506C0FF67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1046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D603-36C8-034B-89C3-2F508FA933D1}" type="datetimeFigureOut">
              <a:rPr lang="it-IT" smtClean="0"/>
              <a:t>10/10/16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54320-97ED-7740-A7D5-8A506C0FF67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294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D603-36C8-034B-89C3-2F508FA933D1}" type="datetimeFigureOut">
              <a:rPr lang="it-IT" smtClean="0"/>
              <a:t>10/10/16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54320-97ED-7740-A7D5-8A506C0FF67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5328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D603-36C8-034B-89C3-2F508FA933D1}" type="datetimeFigureOut">
              <a:rPr lang="it-IT" smtClean="0"/>
              <a:t>10/10/16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54320-97ED-7740-A7D5-8A506C0FF67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4651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D603-36C8-034B-89C3-2F508FA933D1}" type="datetimeFigureOut">
              <a:rPr lang="it-IT" smtClean="0"/>
              <a:t>10/10/16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54320-97ED-7740-A7D5-8A506C0FF67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6836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D603-36C8-034B-89C3-2F508FA933D1}" type="datetimeFigureOut">
              <a:rPr lang="it-IT" smtClean="0"/>
              <a:t>10/10/16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54320-97ED-7740-A7D5-8A506C0FF67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575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D603-36C8-034B-89C3-2F508FA933D1}" type="datetimeFigureOut">
              <a:rPr lang="it-IT" smtClean="0"/>
              <a:t>10/10/16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54320-97ED-7740-A7D5-8A506C0FF67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1659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D603-36C8-034B-89C3-2F508FA933D1}" type="datetimeFigureOut">
              <a:rPr lang="it-IT" smtClean="0"/>
              <a:t>10/10/16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54320-97ED-7740-A7D5-8A506C0FF67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6422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D603-36C8-034B-89C3-2F508FA933D1}" type="datetimeFigureOut">
              <a:rPr lang="it-IT" smtClean="0"/>
              <a:t>10/10/16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54320-97ED-7740-A7D5-8A506C0FF67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9610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D603-36C8-034B-89C3-2F508FA933D1}" type="datetimeFigureOut">
              <a:rPr lang="it-IT" smtClean="0"/>
              <a:t>10/10/16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54320-97ED-7740-A7D5-8A506C0FF67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992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D603-36C8-034B-89C3-2F508FA933D1}" type="datetimeFigureOut">
              <a:rPr lang="it-IT" smtClean="0"/>
              <a:t>10/10/16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54320-97ED-7740-A7D5-8A506C0FF67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0691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1D603-36C8-034B-89C3-2F508FA933D1}" type="datetimeFigureOut">
              <a:rPr lang="it-IT" smtClean="0"/>
              <a:t>10/10/16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54320-97ED-7740-A7D5-8A506C0FF67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614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84367"/>
            <a:ext cx="7772400" cy="1069537"/>
          </a:xfrm>
        </p:spPr>
        <p:txBody>
          <a:bodyPr/>
          <a:lstStyle/>
          <a:p>
            <a:r>
              <a:rPr lang="it-IT" dirty="0" smtClean="0"/>
              <a:t>MATRIMONIO 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67852" y="1513160"/>
            <a:ext cx="7990347" cy="4703534"/>
          </a:xfrm>
        </p:spPr>
        <p:txBody>
          <a:bodyPr/>
          <a:lstStyle/>
          <a:p>
            <a:pPr algn="just"/>
            <a:r>
              <a:rPr lang="it-IT" dirty="0" smtClean="0"/>
              <a:t>E’ un fatto sociale prima e più che giuridico.</a:t>
            </a:r>
          </a:p>
          <a:p>
            <a:pPr algn="just"/>
            <a:r>
              <a:rPr lang="it-IT" dirty="0" smtClean="0"/>
              <a:t>Convivenza stabile tra due persone di sesso diverso con la volontà costante di vivere come marito e moglie (</a:t>
            </a:r>
            <a:r>
              <a:rPr lang="it-IT" i="1" dirty="0" err="1" smtClean="0"/>
              <a:t>affectio</a:t>
            </a:r>
            <a:r>
              <a:rPr lang="it-IT" i="1" dirty="0" smtClean="0"/>
              <a:t> </a:t>
            </a:r>
            <a:r>
              <a:rPr lang="it-IT" i="1" dirty="0" err="1" smtClean="0"/>
              <a:t>maritalis</a:t>
            </a:r>
            <a:r>
              <a:rPr lang="it-IT" dirty="0" smtClean="0"/>
              <a:t>).</a:t>
            </a:r>
          </a:p>
          <a:p>
            <a:pPr algn="just"/>
            <a:endParaRPr lang="it-IT" dirty="0" smtClean="0"/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26498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RETENTIONES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dirty="0" smtClean="0"/>
              <a:t>PROPTER LIBEROS</a:t>
            </a:r>
          </a:p>
          <a:p>
            <a:r>
              <a:rPr lang="it-IT" i="1" dirty="0" smtClean="0"/>
              <a:t>PROPTER MORES</a:t>
            </a:r>
          </a:p>
          <a:p>
            <a:r>
              <a:rPr lang="it-IT" i="1" dirty="0" smtClean="0"/>
              <a:t>PROPTER RES DONATAS</a:t>
            </a:r>
          </a:p>
          <a:p>
            <a:r>
              <a:rPr lang="it-IT" i="1" dirty="0" smtClean="0"/>
              <a:t>PROPTER REA AMOTAS</a:t>
            </a:r>
          </a:p>
          <a:p>
            <a:r>
              <a:rPr lang="it-IT" i="1" smtClean="0"/>
              <a:t>PROPTER IMPENSAS</a:t>
            </a:r>
            <a:endParaRPr lang="it-IT" i="1"/>
          </a:p>
        </p:txBody>
      </p:sp>
    </p:spTree>
    <p:extLst>
      <p:ext uri="{BB962C8B-B14F-4D97-AF65-F5344CB8AC3E}">
        <p14:creationId xmlns:p14="http://schemas.microsoft.com/office/powerpoint/2010/main" val="1534518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IUSTAE NUPTIAE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1) </a:t>
            </a:r>
            <a:r>
              <a:rPr lang="it-IT" i="1" dirty="0" err="1" smtClean="0"/>
              <a:t>connubium</a:t>
            </a:r>
            <a:r>
              <a:rPr lang="it-IT" dirty="0" smtClean="0"/>
              <a:t>: attitudine a vivere in matrimonio legittimo con l’altro coniuge.</a:t>
            </a:r>
          </a:p>
          <a:p>
            <a:r>
              <a:rPr lang="it-IT" dirty="0" smtClean="0"/>
              <a:t>2) età pubere degli sposi.</a:t>
            </a:r>
          </a:p>
          <a:p>
            <a:r>
              <a:rPr lang="it-IT" dirty="0" smtClean="0"/>
              <a:t>3) consenso (se gli sposi erano </a:t>
            </a:r>
            <a:r>
              <a:rPr lang="it-IT" i="1" dirty="0" err="1" smtClean="0"/>
              <a:t>filii</a:t>
            </a:r>
            <a:r>
              <a:rPr lang="it-IT" i="1" dirty="0" smtClean="0"/>
              <a:t> </a:t>
            </a:r>
            <a:r>
              <a:rPr lang="it-IT" i="1" dirty="0" err="1" smtClean="0"/>
              <a:t>familias</a:t>
            </a:r>
            <a:r>
              <a:rPr lang="it-IT" i="1" dirty="0" smtClean="0"/>
              <a:t> </a:t>
            </a:r>
            <a:r>
              <a:rPr lang="it-IT" dirty="0" smtClean="0"/>
              <a:t>era necessario il consenso del </a:t>
            </a:r>
            <a:r>
              <a:rPr lang="it-IT" i="1" dirty="0" smtClean="0"/>
              <a:t>pater </a:t>
            </a:r>
            <a:r>
              <a:rPr lang="it-IT" i="1" dirty="0" err="1" smtClean="0"/>
              <a:t>familias</a:t>
            </a:r>
            <a:r>
              <a:rPr lang="it-IT" i="1" dirty="0" smtClean="0"/>
              <a:t>)</a:t>
            </a:r>
            <a:r>
              <a:rPr lang="it-IT" dirty="0" smtClean="0"/>
              <a:t>.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150848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CONNUBIUM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3600" dirty="0" smtClean="0"/>
              <a:t>Esiste tra cittadini romani (in antico non tra patrizi e plebei: </a:t>
            </a:r>
            <a:r>
              <a:rPr lang="it-IT" sz="3600" i="1" dirty="0" err="1" smtClean="0"/>
              <a:t>lex</a:t>
            </a:r>
            <a:r>
              <a:rPr lang="it-IT" sz="3600" i="1" dirty="0" smtClean="0"/>
              <a:t> </a:t>
            </a:r>
            <a:r>
              <a:rPr lang="it-IT" sz="3600" i="1" dirty="0" err="1" smtClean="0"/>
              <a:t>Canuleia</a:t>
            </a:r>
            <a:r>
              <a:rPr lang="it-IT" sz="3600" i="1" dirty="0" smtClean="0"/>
              <a:t> </a:t>
            </a:r>
            <a:r>
              <a:rPr lang="it-IT" sz="3600" dirty="0" smtClean="0"/>
              <a:t>445).</a:t>
            </a:r>
          </a:p>
          <a:p>
            <a:pPr algn="just"/>
            <a:r>
              <a:rPr lang="it-IT" sz="3600" dirty="0" smtClean="0"/>
              <a:t>Non c’è </a:t>
            </a:r>
            <a:r>
              <a:rPr lang="it-IT" sz="3600" i="1" dirty="0" err="1" smtClean="0"/>
              <a:t>connubium</a:t>
            </a:r>
            <a:r>
              <a:rPr lang="it-IT" sz="3600" dirty="0" smtClean="0"/>
              <a:t> tra parenti stretti.</a:t>
            </a:r>
          </a:p>
          <a:p>
            <a:pPr algn="just"/>
            <a:r>
              <a:rPr lang="it-IT" sz="3600" dirty="0" smtClean="0"/>
              <a:t>Divieti augustei con la </a:t>
            </a:r>
            <a:r>
              <a:rPr lang="it-IT" sz="3600" i="1" dirty="0" err="1" smtClean="0"/>
              <a:t>lex</a:t>
            </a:r>
            <a:r>
              <a:rPr lang="it-IT" sz="3600" i="1" dirty="0" smtClean="0"/>
              <a:t> Iulia de </a:t>
            </a:r>
            <a:r>
              <a:rPr lang="it-IT" sz="3600" i="1" dirty="0" err="1" smtClean="0"/>
              <a:t>maritandis</a:t>
            </a:r>
            <a:r>
              <a:rPr lang="it-IT" sz="3600" i="1" dirty="0" smtClean="0"/>
              <a:t> </a:t>
            </a:r>
            <a:r>
              <a:rPr lang="it-IT" sz="3600" i="1" dirty="0" err="1" smtClean="0"/>
              <a:t>ordinibus</a:t>
            </a:r>
            <a:r>
              <a:rPr lang="it-IT" sz="3600" i="1" dirty="0" smtClean="0"/>
              <a:t>: ingenui </a:t>
            </a:r>
            <a:r>
              <a:rPr lang="it-IT" sz="3600" dirty="0" smtClean="0"/>
              <a:t>non possono sposare donne di cattiva reputazione; senatori non possono sposare liberte e attrici. Concubinato.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29570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EFFETTI DELLE </a:t>
            </a:r>
            <a:r>
              <a:rPr lang="it-IT" i="1" dirty="0" smtClean="0"/>
              <a:t>IUSTAE NUPTIAE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donna acquistava la dignità sociale e giuridica del marito.</a:t>
            </a:r>
          </a:p>
          <a:p>
            <a:r>
              <a:rPr lang="it-IT" dirty="0" smtClean="0"/>
              <a:t>I figli che nascevano erano figli legittimi e cadevano sotto la potestà del </a:t>
            </a:r>
            <a:r>
              <a:rPr lang="it-IT" i="1" dirty="0" smtClean="0"/>
              <a:t>pater </a:t>
            </a:r>
            <a:r>
              <a:rPr lang="it-IT" i="1" dirty="0" err="1" smtClean="0"/>
              <a:t>familias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189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FINE DEL MATRIMONIO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it-IT" dirty="0"/>
              <a:t>I</a:t>
            </a:r>
            <a:r>
              <a:rPr lang="it-IT" dirty="0" smtClean="0"/>
              <a:t>l matrimonio si scioglieva:</a:t>
            </a:r>
          </a:p>
          <a:p>
            <a:r>
              <a:rPr lang="it-IT" dirty="0" smtClean="0"/>
              <a:t>1) per morte di uno dei coniugi</a:t>
            </a:r>
          </a:p>
          <a:p>
            <a:r>
              <a:rPr lang="it-IT" dirty="0" smtClean="0"/>
              <a:t>2) quando veniva meno il </a:t>
            </a:r>
            <a:r>
              <a:rPr lang="it-IT" i="1" dirty="0" err="1" smtClean="0"/>
              <a:t>connubium</a:t>
            </a:r>
            <a:r>
              <a:rPr lang="it-IT" dirty="0" smtClean="0"/>
              <a:t> (perché uno dei coniugi perdeva la libertà o la cittadinanza)</a:t>
            </a:r>
          </a:p>
          <a:p>
            <a:r>
              <a:rPr lang="it-IT" dirty="0" smtClean="0"/>
              <a:t>3) quando veniva meno l’</a:t>
            </a:r>
            <a:r>
              <a:rPr lang="it-IT" i="1" dirty="0" err="1" smtClean="0"/>
              <a:t>affectio</a:t>
            </a:r>
            <a:r>
              <a:rPr lang="it-IT" i="1" dirty="0" smtClean="0"/>
              <a:t> </a:t>
            </a:r>
            <a:r>
              <a:rPr lang="it-IT" i="1" dirty="0" err="1" smtClean="0"/>
              <a:t>maritalis</a:t>
            </a:r>
            <a:r>
              <a:rPr lang="it-IT" dirty="0" smtClean="0"/>
              <a:t> in uno o in entrambi i coniugi: </a:t>
            </a:r>
            <a:r>
              <a:rPr lang="it-IT" i="1" dirty="0" err="1" smtClean="0"/>
              <a:t>divortium</a:t>
            </a:r>
            <a:r>
              <a:rPr lang="it-IT" i="1" dirty="0" smtClean="0"/>
              <a:t> </a:t>
            </a:r>
            <a:r>
              <a:rPr lang="it-IT" dirty="0" smtClean="0"/>
              <a:t>o</a:t>
            </a:r>
            <a:r>
              <a:rPr lang="it-IT" i="1" dirty="0" smtClean="0"/>
              <a:t> </a:t>
            </a:r>
            <a:r>
              <a:rPr lang="it-IT" i="1" dirty="0" err="1" smtClean="0"/>
              <a:t>repudium</a:t>
            </a:r>
            <a:r>
              <a:rPr lang="it-IT" i="1" dirty="0" smtClean="0"/>
              <a:t> </a:t>
            </a:r>
            <a:r>
              <a:rPr lang="it-IT" dirty="0" smtClean="0"/>
              <a:t>(solo per giustificati motivi).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34115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algn="just"/>
            <a:r>
              <a:rPr lang="it-IT" dirty="0" smtClean="0"/>
              <a:t>Uno o più beni che la moglie o il suo </a:t>
            </a:r>
            <a:r>
              <a:rPr lang="it-IT" i="1" dirty="0" smtClean="0"/>
              <a:t>pater </a:t>
            </a:r>
            <a:r>
              <a:rPr lang="it-IT" i="1" dirty="0" err="1" smtClean="0"/>
              <a:t>familias</a:t>
            </a:r>
            <a:r>
              <a:rPr lang="it-IT" dirty="0" smtClean="0"/>
              <a:t> o un terzo conferivano al marito prima o durante il matrimonio.</a:t>
            </a:r>
          </a:p>
          <a:p>
            <a:pPr algn="just"/>
            <a:r>
              <a:rPr lang="it-IT" dirty="0" smtClean="0"/>
              <a:t>Funzione di compensare la figlia delle aspettative ereditarie che perdeva entrando a far parte della famiglia del marito (nei matrimoni </a:t>
            </a:r>
            <a:r>
              <a:rPr lang="it-IT" i="1" dirty="0" err="1" smtClean="0"/>
              <a:t>cum</a:t>
            </a:r>
            <a:r>
              <a:rPr lang="it-IT" i="1" dirty="0" smtClean="0"/>
              <a:t> </a:t>
            </a:r>
            <a:r>
              <a:rPr lang="it-IT" i="1" dirty="0" err="1" smtClean="0"/>
              <a:t>manu</a:t>
            </a:r>
            <a:r>
              <a:rPr lang="it-IT" dirty="0" smtClean="0"/>
              <a:t>) e di contribuire ai pesi del matrimonio.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6422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COSTITUZIONE DELLA DOTE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dirty="0" err="1" smtClean="0"/>
              <a:t>Datio</a:t>
            </a:r>
            <a:r>
              <a:rPr lang="it-IT" i="1" dirty="0" smtClean="0"/>
              <a:t> </a:t>
            </a:r>
            <a:r>
              <a:rPr lang="it-IT" i="1" dirty="0" err="1" smtClean="0"/>
              <a:t>dotis</a:t>
            </a:r>
            <a:r>
              <a:rPr lang="it-IT" dirty="0" smtClean="0"/>
              <a:t>: trasferimento di proprietà. Effetto reale.</a:t>
            </a:r>
          </a:p>
          <a:p>
            <a:r>
              <a:rPr lang="it-IT" i="1" dirty="0" err="1" smtClean="0"/>
              <a:t>Promissio</a:t>
            </a:r>
            <a:r>
              <a:rPr lang="it-IT" i="1" dirty="0" smtClean="0"/>
              <a:t> </a:t>
            </a:r>
            <a:r>
              <a:rPr lang="it-IT" i="1" dirty="0" err="1" smtClean="0"/>
              <a:t>dotis</a:t>
            </a:r>
            <a:r>
              <a:rPr lang="it-IT" dirty="0" smtClean="0"/>
              <a:t>: promessa in forma di </a:t>
            </a:r>
            <a:r>
              <a:rPr lang="it-IT" i="1" dirty="0" err="1" smtClean="0"/>
              <a:t>stipulatio</a:t>
            </a:r>
            <a:r>
              <a:rPr lang="it-IT" dirty="0" smtClean="0"/>
              <a:t>. Effetto obbligatorio</a:t>
            </a:r>
            <a:r>
              <a:rPr lang="it-IT" i="1" dirty="0" smtClean="0"/>
              <a:t>.</a:t>
            </a:r>
          </a:p>
          <a:p>
            <a:r>
              <a:rPr lang="it-IT" i="1" dirty="0" err="1" smtClean="0"/>
              <a:t>Dictio</a:t>
            </a:r>
            <a:r>
              <a:rPr lang="it-IT" i="1" dirty="0" smtClean="0"/>
              <a:t> </a:t>
            </a:r>
            <a:r>
              <a:rPr lang="it-IT" i="1" dirty="0" err="1" smtClean="0"/>
              <a:t>dotis</a:t>
            </a:r>
            <a:r>
              <a:rPr lang="it-IT" dirty="0" smtClean="0"/>
              <a:t>: negozio solenne e causale</a:t>
            </a:r>
            <a:r>
              <a:rPr lang="it-IT" i="1" dirty="0" smtClean="0"/>
              <a:t>. </a:t>
            </a:r>
            <a:r>
              <a:rPr lang="it-IT" dirty="0" smtClean="0"/>
              <a:t>Effetto obbligatorio.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3727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REGIME DELLA DOTE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marito è proprietario dei beni dotali, ma deve restituirli alla moglie al termine del matrimonio.</a:t>
            </a:r>
          </a:p>
          <a:p>
            <a:r>
              <a:rPr lang="it-IT" dirty="0" smtClean="0"/>
              <a:t>La </a:t>
            </a:r>
            <a:r>
              <a:rPr lang="it-IT" i="1" dirty="0" err="1" smtClean="0"/>
              <a:t>lex</a:t>
            </a:r>
            <a:r>
              <a:rPr lang="it-IT" i="1" dirty="0" smtClean="0"/>
              <a:t> Iulia de fundo dotali</a:t>
            </a:r>
            <a:r>
              <a:rPr lang="it-IT" dirty="0" smtClean="0"/>
              <a:t> (18 a.C.) vietò al marito di alienare beni immobili dotali senza il consenso della moglie.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5388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RESTITUZIONE DELLA DOTE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it-IT" i="1" dirty="0" smtClean="0"/>
              <a:t>ACTIO REI UXORIAE:</a:t>
            </a:r>
            <a:r>
              <a:rPr lang="it-IT" dirty="0" smtClean="0"/>
              <a:t> poteva essere esperita dalla moglie o dal di lei </a:t>
            </a:r>
            <a:r>
              <a:rPr lang="it-IT" i="1" dirty="0" smtClean="0"/>
              <a:t>pater </a:t>
            </a:r>
            <a:r>
              <a:rPr lang="it-IT" i="1" dirty="0" err="1" smtClean="0"/>
              <a:t>familias</a:t>
            </a:r>
            <a:r>
              <a:rPr lang="it-IT" dirty="0" smtClean="0"/>
              <a:t> (non però agli eredi) contro l’ex-marito o i suoi eredi.</a:t>
            </a:r>
          </a:p>
          <a:p>
            <a:r>
              <a:rPr lang="it-IT" dirty="0" smtClean="0"/>
              <a:t>Era azione di buona fede.</a:t>
            </a:r>
          </a:p>
          <a:p>
            <a:r>
              <a:rPr lang="it-IT" dirty="0" smtClean="0"/>
              <a:t>Il marito godeva del </a:t>
            </a:r>
            <a:r>
              <a:rPr lang="it-IT" i="1" dirty="0" err="1" smtClean="0"/>
              <a:t>beneficium</a:t>
            </a:r>
            <a:r>
              <a:rPr lang="it-IT" i="1" dirty="0" smtClean="0"/>
              <a:t> </a:t>
            </a:r>
            <a:r>
              <a:rPr lang="it-IT" i="1" dirty="0" err="1" smtClean="0"/>
              <a:t>competentiae</a:t>
            </a:r>
            <a:r>
              <a:rPr lang="it-IT" dirty="0" smtClean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92802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420</Words>
  <Application>Microsoft Macintosh PowerPoint</Application>
  <PresentationFormat>Presentazione su schermo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MATRIMONIO </vt:lpstr>
      <vt:lpstr>IUSTAE NUPTIAE</vt:lpstr>
      <vt:lpstr>CONNUBIUM</vt:lpstr>
      <vt:lpstr>EFFETTI DELLE IUSTAE NUPTIAE</vt:lpstr>
      <vt:lpstr>FINE DEL MATRIMONIO</vt:lpstr>
      <vt:lpstr>DOTE</vt:lpstr>
      <vt:lpstr>COSTITUZIONE DELLA DOTE</vt:lpstr>
      <vt:lpstr>REGIME DELLA DOTE</vt:lpstr>
      <vt:lpstr>RESTITUZIONE DELLA DOTE</vt:lpstr>
      <vt:lpstr>RETENTIONES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MATRIMONIO </dc:title>
  <dc:creator>Paola Lambrini</dc:creator>
  <cp:lastModifiedBy>Paola Lambrini</cp:lastModifiedBy>
  <cp:revision>7</cp:revision>
  <dcterms:created xsi:type="dcterms:W3CDTF">2016-10-10T15:47:51Z</dcterms:created>
  <dcterms:modified xsi:type="dcterms:W3CDTF">2016-10-10T17:35:02Z</dcterms:modified>
</cp:coreProperties>
</file>