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7" r:id="rId8"/>
    <p:sldId id="336" r:id="rId9"/>
    <p:sldId id="335" r:id="rId10"/>
    <p:sldId id="268" r:id="rId11"/>
    <p:sldId id="324" r:id="rId12"/>
    <p:sldId id="269" r:id="rId13"/>
    <p:sldId id="325" r:id="rId14"/>
    <p:sldId id="270" r:id="rId15"/>
    <p:sldId id="271" r:id="rId16"/>
    <p:sldId id="272" r:id="rId17"/>
    <p:sldId id="262" r:id="rId18"/>
    <p:sldId id="333" r:id="rId19"/>
    <p:sldId id="334" r:id="rId20"/>
    <p:sldId id="263" r:id="rId21"/>
    <p:sldId id="264" r:id="rId22"/>
    <p:sldId id="265" r:id="rId23"/>
    <p:sldId id="266" r:id="rId24"/>
    <p:sldId id="273" r:id="rId25"/>
    <p:sldId id="274" r:id="rId26"/>
    <p:sldId id="275" r:id="rId27"/>
    <p:sldId id="277" r:id="rId28"/>
    <p:sldId id="330" r:id="rId29"/>
    <p:sldId id="331" r:id="rId30"/>
    <p:sldId id="332" r:id="rId31"/>
    <p:sldId id="337" r:id="rId32"/>
    <p:sldId id="279" r:id="rId33"/>
    <p:sldId id="338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  <p:sldId id="294" r:id="rId49"/>
    <p:sldId id="295" r:id="rId50"/>
    <p:sldId id="296" r:id="rId51"/>
    <p:sldId id="297" r:id="rId52"/>
    <p:sldId id="322" r:id="rId53"/>
    <p:sldId id="323" r:id="rId54"/>
    <p:sldId id="320" r:id="rId55"/>
    <p:sldId id="339" r:id="rId56"/>
    <p:sldId id="340" r:id="rId57"/>
    <p:sldId id="298" r:id="rId58"/>
    <p:sldId id="342" r:id="rId59"/>
    <p:sldId id="299" r:id="rId60"/>
    <p:sldId id="300" r:id="rId61"/>
    <p:sldId id="301" r:id="rId62"/>
    <p:sldId id="302" r:id="rId63"/>
    <p:sldId id="303" r:id="rId64"/>
    <p:sldId id="304" r:id="rId65"/>
    <p:sldId id="305" r:id="rId66"/>
    <p:sldId id="306" r:id="rId67"/>
    <p:sldId id="307" r:id="rId68"/>
    <p:sldId id="308" r:id="rId69"/>
    <p:sldId id="309" r:id="rId70"/>
    <p:sldId id="310" r:id="rId71"/>
    <p:sldId id="311" r:id="rId72"/>
    <p:sldId id="312" r:id="rId73"/>
    <p:sldId id="313" r:id="rId74"/>
    <p:sldId id="314" r:id="rId75"/>
    <p:sldId id="327" r:id="rId76"/>
    <p:sldId id="343" r:id="rId77"/>
    <p:sldId id="344" r:id="rId78"/>
    <p:sldId id="329" r:id="rId79"/>
    <p:sldId id="328" r:id="rId8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43"/>
    <p:restoredTop sz="94643"/>
  </p:normalViewPr>
  <p:slideViewPr>
    <p:cSldViewPr snapToGrid="0" snapToObjects="1">
      <p:cViewPr varScale="1">
        <p:scale>
          <a:sx n="123" d="100"/>
          <a:sy n="123" d="100"/>
        </p:scale>
        <p:origin x="200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rocardi.it/dizionario/1527.html" TargetMode="External"/><Relationship Id="rId2" Type="http://schemas.openxmlformats.org/officeDocument/2006/relationships/hyperlink" Target="https://www.brocardi.it/dizionario/1526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rocardi.it/dizionario/1528.html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B051952-00FE-F044-928D-40A620542D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DIRITTI DI CREDITO O OBBLIGAZIONI 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D8C34DC8-9EBC-EC4C-9980-83C8BA16976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4027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27F136-2518-6B4E-8305-235853AEE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40845" y="608008"/>
            <a:ext cx="12970390" cy="1136710"/>
          </a:xfrm>
        </p:spPr>
        <p:txBody>
          <a:bodyPr>
            <a:normAutofit/>
          </a:bodyPr>
          <a:lstStyle/>
          <a:p>
            <a:r>
              <a:rPr lang="it-IT" dirty="0"/>
              <a:t>FONTI DELLE OBBLIGAZIONI: Tripartizione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CF38F95-26EC-8D44-B308-96BB086987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9697" y="1891861"/>
            <a:ext cx="12654455" cy="48310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1800" dirty="0"/>
              <a:t>D. 44,7,1 </a:t>
            </a:r>
            <a:r>
              <a:rPr lang="it-IT" sz="1800" dirty="0" err="1"/>
              <a:t>pr</a:t>
            </a:r>
            <a:r>
              <a:rPr lang="it-IT" sz="1800" dirty="0"/>
              <a:t>. </a:t>
            </a:r>
            <a:r>
              <a:rPr lang="it-IT" sz="1800" dirty="0" err="1"/>
              <a:t>Gaius</a:t>
            </a:r>
            <a:r>
              <a:rPr lang="it-IT" sz="1800" dirty="0"/>
              <a:t> 2 </a:t>
            </a:r>
            <a:r>
              <a:rPr lang="it-IT" sz="1800" i="1" dirty="0"/>
              <a:t>Res </a:t>
            </a:r>
            <a:r>
              <a:rPr lang="it-IT" sz="1800" i="1" dirty="0" err="1"/>
              <a:t>cottidianae</a:t>
            </a:r>
            <a:r>
              <a:rPr lang="it-IT" sz="1800" dirty="0"/>
              <a:t>: </a:t>
            </a:r>
            <a:r>
              <a:rPr lang="it-IT" sz="1800" i="1" dirty="0" err="1"/>
              <a:t>Obligationes</a:t>
            </a:r>
            <a:r>
              <a:rPr lang="it-IT" sz="1800" i="1" dirty="0"/>
              <a:t> aut ex </a:t>
            </a:r>
            <a:r>
              <a:rPr lang="it-IT" sz="1800" i="1" dirty="0" err="1"/>
              <a:t>contractu</a:t>
            </a:r>
            <a:r>
              <a:rPr lang="it-IT" sz="1800" i="1" dirty="0"/>
              <a:t> </a:t>
            </a:r>
            <a:r>
              <a:rPr lang="it-IT" sz="1800" i="1" dirty="0" err="1"/>
              <a:t>nascuntur</a:t>
            </a:r>
            <a:r>
              <a:rPr lang="it-IT" sz="1800" i="1" dirty="0"/>
              <a:t> aut ex maleficio aut proprio </a:t>
            </a:r>
            <a:r>
              <a:rPr lang="it-IT" sz="1800" i="1" dirty="0" err="1"/>
              <a:t>quodam</a:t>
            </a:r>
            <a:r>
              <a:rPr lang="it-IT" sz="1800" i="1" dirty="0"/>
              <a:t> iure ex </a:t>
            </a:r>
            <a:r>
              <a:rPr lang="it-IT" sz="1800" i="1" dirty="0" err="1"/>
              <a:t>variis</a:t>
            </a:r>
            <a:r>
              <a:rPr lang="it-IT" sz="1800" i="1" dirty="0"/>
              <a:t> </a:t>
            </a:r>
            <a:r>
              <a:rPr lang="it-IT" sz="1800" i="1" dirty="0" err="1"/>
              <a:t>causarum</a:t>
            </a:r>
            <a:r>
              <a:rPr lang="it-IT" sz="1800" i="1" dirty="0"/>
              <a:t> </a:t>
            </a:r>
            <a:r>
              <a:rPr lang="it-IT" sz="1800" i="1" dirty="0" err="1"/>
              <a:t>figuris</a:t>
            </a:r>
            <a:r>
              <a:rPr lang="it-IT" sz="1800" i="1" dirty="0"/>
              <a:t>. ... </a:t>
            </a:r>
            <a:r>
              <a:rPr lang="it-IT" sz="2400" dirty="0"/>
              <a:t>Le obbligazioni nascono, o da contratto, o da delitto, o, secondo specifiche norme, da cause di diversa struttura. </a:t>
            </a:r>
          </a:p>
          <a:p>
            <a:pPr marL="0" indent="0">
              <a:buNone/>
            </a:pPr>
            <a:r>
              <a:rPr lang="it-IT" sz="3200" dirty="0"/>
              <a:t>           CONTRATTO </a:t>
            </a:r>
          </a:p>
          <a:p>
            <a:pPr marL="0" indent="0">
              <a:buNone/>
            </a:pPr>
            <a:r>
              <a:rPr lang="it-IT" sz="3200" dirty="0"/>
              <a:t>/</a:t>
            </a:r>
            <a:br>
              <a:rPr lang="it-IT" sz="3200" dirty="0"/>
            </a:br>
            <a:r>
              <a:rPr lang="it-IT" sz="3200" dirty="0"/>
              <a:t>------- </a:t>
            </a:r>
            <a:r>
              <a:rPr lang="it-IT" sz="3200" i="1" dirty="0"/>
              <a:t>VARIAE CAUSARUM FIGURAE </a:t>
            </a:r>
            <a:endParaRPr lang="it-IT" sz="3200" dirty="0"/>
          </a:p>
          <a:p>
            <a:pPr marL="0" indent="0">
              <a:buNone/>
            </a:pPr>
            <a:r>
              <a:rPr lang="it-IT" sz="3200" dirty="0"/>
              <a:t>\</a:t>
            </a:r>
          </a:p>
          <a:p>
            <a:pPr marL="0" indent="0">
              <a:buNone/>
            </a:pPr>
            <a:r>
              <a:rPr lang="it-IT" sz="3200" dirty="0"/>
              <a:t>          DELITTO </a:t>
            </a:r>
          </a:p>
          <a:p>
            <a:pPr marL="0" indent="0">
              <a:buNone/>
            </a:pPr>
            <a:r>
              <a:rPr lang="it-IT" sz="3200" dirty="0"/>
              <a:t> </a:t>
            </a: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3248377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C6BB35-7A50-6342-AFFA-8D761F772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Art. 1173 codice civile</a:t>
            </a:r>
            <a:br>
              <a:rPr lang="it-IT" dirty="0"/>
            </a:br>
            <a:r>
              <a:rPr lang="it-IT" dirty="0"/>
              <a:t> fonti delle obbligazioni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0D4546-06B9-3B44-AEB5-53B4C07BA3F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it-IT" sz="2800" dirty="0"/>
              <a:t>Le obbligazioni derivano da </a:t>
            </a:r>
            <a:r>
              <a:rPr lang="it-IT" sz="2800" dirty="0">
                <a:hlinkClick r:id="rId2" tooltip="Dizionario Giuridico: Negozio giuridic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contratto</a:t>
            </a:r>
            <a:r>
              <a:rPr lang="it-IT" sz="2800" dirty="0"/>
              <a:t>, da </a:t>
            </a:r>
            <a:r>
              <a:rPr lang="it-IT" sz="2800" dirty="0">
                <a:hlinkClick r:id="rId3" tooltip="Dizionario Giuridico: Fatto illecit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fatto illecito</a:t>
            </a:r>
            <a:r>
              <a:rPr lang="it-IT" sz="2800" dirty="0"/>
              <a:t>, o da ogni altro atto o fatto idoneo a produrle in conformità dell'</a:t>
            </a:r>
            <a:r>
              <a:rPr lang="it-IT" sz="2800" dirty="0">
                <a:hlinkClick r:id="rId4" tooltip="Dizionario Giuridico: Ordinamento giuridic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ordinamento giuridico</a:t>
            </a:r>
            <a:r>
              <a:rPr lang="it-IT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3082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68757A-69F0-D24D-917C-FD366AC2C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FONTI DELLE OBBLIGAZIONI: quadripartizione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27BA51-37DC-E348-9DDB-5E7697D2C36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2282" y="1713186"/>
            <a:ext cx="11599718" cy="5144814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I. 3,13,2: … </a:t>
            </a:r>
            <a:r>
              <a:rPr lang="fr-FR" i="1" dirty="0" err="1"/>
              <a:t>aut</a:t>
            </a:r>
            <a:r>
              <a:rPr lang="fr-FR" i="1" dirty="0"/>
              <a:t> </a:t>
            </a:r>
            <a:r>
              <a:rPr lang="fr-FR" i="1" dirty="0" err="1"/>
              <a:t>enim</a:t>
            </a:r>
            <a:r>
              <a:rPr lang="fr-FR" i="1" dirty="0"/>
              <a:t> ex </a:t>
            </a:r>
            <a:r>
              <a:rPr lang="fr-FR" i="1" dirty="0" err="1"/>
              <a:t>contractu</a:t>
            </a:r>
            <a:r>
              <a:rPr lang="fr-FR" i="1" dirty="0"/>
              <a:t> </a:t>
            </a:r>
            <a:r>
              <a:rPr lang="fr-FR" i="1" dirty="0" err="1"/>
              <a:t>sunt</a:t>
            </a:r>
            <a:r>
              <a:rPr lang="fr-FR" i="1" dirty="0"/>
              <a:t> </a:t>
            </a:r>
            <a:r>
              <a:rPr lang="fr-FR" i="1" dirty="0" err="1"/>
              <a:t>aut</a:t>
            </a:r>
            <a:r>
              <a:rPr lang="fr-FR" i="1" dirty="0"/>
              <a:t> quasi ex </a:t>
            </a:r>
            <a:r>
              <a:rPr lang="fr-FR" i="1" dirty="0" err="1"/>
              <a:t>contractu</a:t>
            </a:r>
            <a:r>
              <a:rPr lang="fr-FR" i="1" dirty="0"/>
              <a:t> </a:t>
            </a:r>
            <a:r>
              <a:rPr lang="fr-FR" i="1" dirty="0" err="1"/>
              <a:t>aut</a:t>
            </a:r>
            <a:r>
              <a:rPr lang="fr-FR" i="1" dirty="0"/>
              <a:t> ex </a:t>
            </a:r>
            <a:r>
              <a:rPr lang="fr-FR" i="1" dirty="0" err="1"/>
              <a:t>maleficio</a:t>
            </a:r>
            <a:r>
              <a:rPr lang="fr-FR" i="1" dirty="0"/>
              <a:t> </a:t>
            </a:r>
            <a:r>
              <a:rPr lang="fr-FR" i="1" dirty="0" err="1"/>
              <a:t>aut</a:t>
            </a:r>
            <a:r>
              <a:rPr lang="fr-FR" i="1" dirty="0"/>
              <a:t> quasi ex </a:t>
            </a:r>
            <a:r>
              <a:rPr lang="fr-FR" i="1" dirty="0" err="1"/>
              <a:t>maleficio</a:t>
            </a:r>
            <a:r>
              <a:rPr lang="fr-FR" i="1" dirty="0"/>
              <a:t>. </a:t>
            </a:r>
            <a:r>
              <a:rPr lang="fr-FR" i="1" dirty="0" err="1"/>
              <a:t>prius</a:t>
            </a:r>
            <a:r>
              <a:rPr lang="fr-FR" i="1" dirty="0"/>
              <a:t> est, ut de </a:t>
            </a:r>
            <a:r>
              <a:rPr lang="fr-FR" i="1" dirty="0" err="1"/>
              <a:t>his</a:t>
            </a:r>
            <a:r>
              <a:rPr lang="fr-FR" i="1" dirty="0"/>
              <a:t> </a:t>
            </a:r>
            <a:r>
              <a:rPr lang="fr-FR" i="1" dirty="0" err="1"/>
              <a:t>quae</a:t>
            </a:r>
            <a:r>
              <a:rPr lang="fr-FR" i="1" dirty="0"/>
              <a:t> ex </a:t>
            </a:r>
            <a:r>
              <a:rPr lang="fr-FR" i="1" dirty="0" err="1"/>
              <a:t>contractu</a:t>
            </a:r>
            <a:r>
              <a:rPr lang="fr-FR" i="1" dirty="0"/>
              <a:t> </a:t>
            </a:r>
            <a:r>
              <a:rPr lang="fr-FR" i="1" dirty="0" err="1"/>
              <a:t>sunt</a:t>
            </a:r>
            <a:r>
              <a:rPr lang="fr-FR" i="1" dirty="0"/>
              <a:t> </a:t>
            </a:r>
            <a:r>
              <a:rPr lang="fr-FR" i="1" dirty="0" err="1"/>
              <a:t>dispiciamus</a:t>
            </a:r>
            <a:r>
              <a:rPr lang="it-IT" i="1" dirty="0"/>
              <a:t>. </a:t>
            </a:r>
          </a:p>
          <a:p>
            <a:r>
              <a:rPr lang="it-IT" sz="2400" dirty="0"/>
              <a:t>Sono infatti o da contratto o </a:t>
            </a:r>
            <a:r>
              <a:rPr lang="it-IT" sz="2400" u="sng" dirty="0"/>
              <a:t>come da</a:t>
            </a:r>
            <a:r>
              <a:rPr lang="it-IT" sz="2400" dirty="0"/>
              <a:t> contratto o da delitto o </a:t>
            </a:r>
            <a:r>
              <a:rPr lang="it-IT" sz="2400" u="sng" dirty="0"/>
              <a:t>come da</a:t>
            </a:r>
            <a:r>
              <a:rPr lang="it-IT" sz="2400" dirty="0"/>
              <a:t> delitto </a:t>
            </a:r>
            <a:endParaRPr lang="it-IT" sz="2400" i="1" dirty="0"/>
          </a:p>
          <a:p>
            <a:pPr marL="0" indent="0">
              <a:buNone/>
            </a:pPr>
            <a:r>
              <a:rPr lang="it-IT" dirty="0"/>
              <a:t>		</a:t>
            </a:r>
            <a:r>
              <a:rPr lang="it-IT" sz="2800" dirty="0"/>
              <a:t>CONTRATTO </a:t>
            </a:r>
          </a:p>
          <a:p>
            <a:pPr marL="0" indent="0">
              <a:buNone/>
            </a:pPr>
            <a:r>
              <a:rPr lang="it-IT" sz="2800" dirty="0"/>
              <a:t>	/</a:t>
            </a:r>
          </a:p>
          <a:p>
            <a:pPr marL="0" indent="0">
              <a:buNone/>
            </a:pPr>
            <a:r>
              <a:rPr lang="it-IT" sz="2800" dirty="0"/>
              <a:t>	QUASI DA CONTRATTO </a:t>
            </a:r>
          </a:p>
          <a:p>
            <a:pPr marL="0" indent="0">
              <a:buNone/>
            </a:pPr>
            <a:r>
              <a:rPr lang="it-IT" sz="2800" dirty="0"/>
              <a:t>/</a:t>
            </a:r>
          </a:p>
          <a:p>
            <a:pPr marL="0" indent="0">
              <a:buNone/>
            </a:pPr>
            <a:r>
              <a:rPr lang="it-IT" sz="2800" dirty="0"/>
              <a:t>\</a:t>
            </a:r>
          </a:p>
          <a:p>
            <a:pPr marL="0" indent="0">
              <a:buNone/>
            </a:pPr>
            <a:r>
              <a:rPr lang="it-IT" sz="2800" dirty="0"/>
              <a:t>  	QUASI DA DELITTO </a:t>
            </a:r>
          </a:p>
          <a:p>
            <a:pPr marL="0" indent="0">
              <a:buNone/>
            </a:pPr>
            <a:r>
              <a:rPr lang="it-IT" sz="2800" dirty="0"/>
              <a:t>	\</a:t>
            </a:r>
          </a:p>
          <a:p>
            <a:pPr marL="457200" lvl="1" indent="0">
              <a:buNone/>
            </a:pPr>
            <a:r>
              <a:rPr lang="it-IT" sz="2800" dirty="0"/>
              <a:t>		DELITTO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570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277D71-045A-6F49-BC61-D4CB2E6DE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art. 1097 Codice civile italiano del 1865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9BFACB-71CE-7E44-A39A-904F669C8B4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algn="just"/>
            <a:r>
              <a:rPr lang="it-IT" sz="3200" dirty="0"/>
              <a:t>Le obbligazioni derivano dalla legge, da contratto o quasi-contratto, da delitto o quasi-delitto.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44821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717142-2F91-694F-81BA-2BB76E610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94973"/>
          </a:xfrm>
        </p:spPr>
        <p:txBody>
          <a:bodyPr/>
          <a:lstStyle/>
          <a:p>
            <a:r>
              <a:rPr lang="it-IT" b="1" dirty="0"/>
              <a:t>QUASI CONTRATTI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6BF8E6-025D-B64F-BBC2-1E21C3875EA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1434" y="1418898"/>
            <a:ext cx="10836166" cy="5439102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/>
              <a:t>atti leciti produttivi di obbligazione, che non integrano la figura del contratto, </a:t>
            </a:r>
            <a:r>
              <a:rPr lang="it-IT" b="1" dirty="0" err="1"/>
              <a:t>perche</a:t>
            </a:r>
            <a:r>
              <a:rPr lang="it-IT" b="1" dirty="0"/>
              <a:t>́ vi manca l’accordo.</a:t>
            </a:r>
          </a:p>
          <a:p>
            <a:r>
              <a:rPr lang="it-IT" dirty="0"/>
              <a:t>1) </a:t>
            </a:r>
            <a:r>
              <a:rPr lang="it-IT" b="1" i="1" u="sng" dirty="0" err="1"/>
              <a:t>Solutio</a:t>
            </a:r>
            <a:r>
              <a:rPr lang="it-IT" b="1" i="1" u="sng" dirty="0"/>
              <a:t> indebiti</a:t>
            </a:r>
            <a:r>
              <a:rPr lang="it-IT" dirty="0"/>
              <a:t>: si richiede l’ignoranza del </a:t>
            </a:r>
            <a:r>
              <a:rPr lang="it-IT" i="1" dirty="0" err="1"/>
              <a:t>solvens</a:t>
            </a:r>
            <a:r>
              <a:rPr lang="it-IT" i="1" dirty="0"/>
              <a:t> </a:t>
            </a:r>
            <a:r>
              <a:rPr lang="it-IT" dirty="0"/>
              <a:t>e dell’</a:t>
            </a:r>
            <a:r>
              <a:rPr lang="it-IT" i="1" dirty="0" err="1"/>
              <a:t>accipiens</a:t>
            </a:r>
            <a:r>
              <a:rPr lang="it-IT" dirty="0"/>
              <a:t>; l’</a:t>
            </a:r>
            <a:r>
              <a:rPr lang="it-IT" i="1" dirty="0" err="1"/>
              <a:t>accipiens</a:t>
            </a:r>
            <a:r>
              <a:rPr lang="it-IT" i="1" dirty="0"/>
              <a:t> </a:t>
            </a:r>
            <a:r>
              <a:rPr lang="it-IT" dirty="0"/>
              <a:t>è obbligato a ritrasferire al </a:t>
            </a:r>
            <a:r>
              <a:rPr lang="it-IT" i="1" dirty="0" err="1"/>
              <a:t>solvens</a:t>
            </a:r>
            <a:r>
              <a:rPr lang="it-IT" i="1" dirty="0"/>
              <a:t> </a:t>
            </a:r>
            <a:r>
              <a:rPr lang="it-IT" dirty="0"/>
              <a:t>quanto ricevuto indebitamente oppure l’equivalente in denaro. </a:t>
            </a:r>
            <a:r>
              <a:rPr lang="it-IT" i="1" dirty="0" err="1"/>
              <a:t>Condictio</a:t>
            </a:r>
            <a:r>
              <a:rPr lang="it-IT" i="1" dirty="0"/>
              <a:t> indebiti</a:t>
            </a:r>
          </a:p>
          <a:p>
            <a:r>
              <a:rPr lang="it-IT" dirty="0"/>
              <a:t>2) </a:t>
            </a:r>
            <a:r>
              <a:rPr lang="it-IT" b="1" i="1" u="sng" dirty="0" err="1"/>
              <a:t>Negotiorum</a:t>
            </a:r>
            <a:r>
              <a:rPr lang="it-IT" b="1" i="1" u="sng" dirty="0"/>
              <a:t> </a:t>
            </a:r>
            <a:r>
              <a:rPr lang="it-IT" b="1" i="1" u="sng" dirty="0" err="1"/>
              <a:t>gestio</a:t>
            </a:r>
            <a:r>
              <a:rPr lang="it-IT" dirty="0"/>
              <a:t>: quando un soggetto, anche nell’ignoranza dell’interessato, e comunque senza averne ricevuto mandato, cura affari altrui. La gestione deve essere iniziata utilmente. </a:t>
            </a:r>
          </a:p>
          <a:p>
            <a:r>
              <a:rPr lang="it-IT" dirty="0"/>
              <a:t>3) </a:t>
            </a:r>
            <a:r>
              <a:rPr lang="it-IT" b="1" u="sng" dirty="0"/>
              <a:t>Tutela, </a:t>
            </a:r>
            <a:r>
              <a:rPr lang="it-IT" b="1" u="sng" dirty="0" err="1"/>
              <a:t>Comproprieta</a:t>
            </a:r>
            <a:r>
              <a:rPr lang="it-IT" b="1" u="sng" dirty="0"/>
              <a:t>̀, </a:t>
            </a:r>
            <a:r>
              <a:rPr lang="it-IT" b="1" u="sng" dirty="0" err="1"/>
              <a:t>Coeredita</a:t>
            </a:r>
            <a:r>
              <a:rPr lang="it-IT" b="1" u="sng" dirty="0"/>
              <a:t>̀</a:t>
            </a:r>
            <a:r>
              <a:rPr lang="it-IT" dirty="0"/>
              <a:t>: si tratta di ipotesi di gestione di affari qualificata, dalle quali </a:t>
            </a:r>
            <a:r>
              <a:rPr lang="it-IT" dirty="0" err="1"/>
              <a:t>puo</a:t>
            </a:r>
            <a:r>
              <a:rPr lang="it-IT" dirty="0"/>
              <a:t>̀ derivare </a:t>
            </a:r>
            <a:r>
              <a:rPr lang="it-IT" dirty="0" err="1"/>
              <a:t>responsabilita</a:t>
            </a:r>
            <a:r>
              <a:rPr lang="it-IT" dirty="0"/>
              <a:t>̀ al momento della cessazione della situazione di tutela o di comunione </a:t>
            </a:r>
          </a:p>
          <a:p>
            <a:r>
              <a:rPr lang="it-IT" dirty="0"/>
              <a:t>4) </a:t>
            </a:r>
            <a:r>
              <a:rPr lang="it-IT" b="1" u="sng" dirty="0"/>
              <a:t>Legati (e fedecommessi) con effetti obbligatori</a:t>
            </a:r>
            <a:r>
              <a:rPr lang="it-IT" dirty="0"/>
              <a:t>: Disposizioni a titolo particolare contenute nel testamento dalle quali sorgeva, per </a:t>
            </a:r>
            <a:r>
              <a:rPr lang="it-IT" dirty="0" err="1"/>
              <a:t>volonta</a:t>
            </a:r>
            <a:r>
              <a:rPr lang="it-IT" dirty="0"/>
              <a:t>̀ del testatore, un’obbligazione a carico dell’erede e a favore del legatario. 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95229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A15653-DA64-6041-8302-62EB8C4AC7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31228"/>
            <a:ext cx="10364451" cy="1198180"/>
          </a:xfrm>
        </p:spPr>
        <p:txBody>
          <a:bodyPr>
            <a:normAutofit/>
          </a:bodyPr>
          <a:lstStyle/>
          <a:p>
            <a:r>
              <a:rPr lang="it-IT" b="1" dirty="0"/>
              <a:t>QUASI DELITTI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823C893-0F4C-204C-918A-D5E3E256808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87062"/>
            <a:ext cx="10363826" cy="5097517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b="1" dirty="0"/>
              <a:t>atti illeciti in cui si risponde anche per colpa o addirittura per fatto altrui; comprendono anche dei casi in cui la </a:t>
            </a:r>
            <a:r>
              <a:rPr lang="it-IT" b="1" dirty="0" err="1"/>
              <a:t>responsabilita</a:t>
            </a:r>
            <a:r>
              <a:rPr lang="it-IT" b="1" dirty="0"/>
              <a:t>̀ del soggetto passivo si fonda sul suo legame con la cosa o con le persone, da cui proviene il danno.</a:t>
            </a:r>
          </a:p>
          <a:p>
            <a:pPr algn="just"/>
            <a:r>
              <a:rPr lang="it-IT" dirty="0"/>
              <a:t>1) </a:t>
            </a:r>
            <a:r>
              <a:rPr lang="it-IT" b="1" i="1" u="sng" dirty="0" err="1"/>
              <a:t>iudex</a:t>
            </a:r>
            <a:r>
              <a:rPr lang="it-IT" b="1" i="1" u="sng" dirty="0"/>
              <a:t> qui </a:t>
            </a:r>
            <a:r>
              <a:rPr lang="it-IT" b="1" i="1" u="sng" dirty="0" err="1"/>
              <a:t>litem</a:t>
            </a:r>
            <a:r>
              <a:rPr lang="it-IT" b="1" i="1" u="sng" dirty="0"/>
              <a:t> </a:t>
            </a:r>
            <a:r>
              <a:rPr lang="it-IT" b="1" i="1" u="sng" dirty="0" err="1"/>
              <a:t>suam</a:t>
            </a:r>
            <a:r>
              <a:rPr lang="it-IT" b="1" i="1" u="sng" dirty="0"/>
              <a:t> </a:t>
            </a:r>
            <a:r>
              <a:rPr lang="it-IT" b="1" i="1" u="sng" dirty="0" err="1"/>
              <a:t>fecit</a:t>
            </a:r>
            <a:r>
              <a:rPr lang="it-IT" b="1" u="sng" dirty="0"/>
              <a:t>: </a:t>
            </a:r>
            <a:r>
              <a:rPr lang="it-IT" dirty="0"/>
              <a:t>ricomprende qualsiasi omissione, anche procedurale, idonea a danneggiare una delle parti. </a:t>
            </a:r>
          </a:p>
          <a:p>
            <a:pPr algn="just"/>
            <a:r>
              <a:rPr lang="it-IT" dirty="0"/>
              <a:t>2) </a:t>
            </a:r>
            <a:r>
              <a:rPr lang="it-IT" b="1" i="1" u="sng" dirty="0" err="1"/>
              <a:t>actio</a:t>
            </a:r>
            <a:r>
              <a:rPr lang="it-IT" b="1" i="1" u="sng" dirty="0"/>
              <a:t> de </a:t>
            </a:r>
            <a:r>
              <a:rPr lang="it-IT" b="1" i="1" u="sng" dirty="0" err="1"/>
              <a:t>posito</a:t>
            </a:r>
            <a:r>
              <a:rPr lang="it-IT" b="1" i="1" u="sng" dirty="0"/>
              <a:t> </a:t>
            </a:r>
            <a:r>
              <a:rPr lang="it-IT" b="1" i="1" u="sng" dirty="0" err="1"/>
              <a:t>vel</a:t>
            </a:r>
            <a:r>
              <a:rPr lang="it-IT" b="1" i="1" u="sng" dirty="0"/>
              <a:t> </a:t>
            </a:r>
            <a:r>
              <a:rPr lang="it-IT" b="1" i="1" u="sng" dirty="0" err="1"/>
              <a:t>suspenso</a:t>
            </a:r>
            <a:r>
              <a:rPr lang="it-IT" dirty="0"/>
              <a:t>: fatto proprio colposo di chi abbia appeso al cornicione o ad una tettoia o poggiato su di un balcone o qualsiasi altra sporgenza un oggetto che, per il modo in cui è sistemato, possa minacciare di cadere su di un luogo di pubblico passaggio. Illecito di pericolo: è punito indipendentemente dal fatto che si verifichi un danno, appunto allo scopo di evitarlo. </a:t>
            </a:r>
          </a:p>
          <a:p>
            <a:r>
              <a:rPr lang="it-IT" dirty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5692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08BF67-12D9-4343-AF9B-907FDDD1F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1261240"/>
          </a:xfrm>
        </p:spPr>
        <p:txBody>
          <a:bodyPr/>
          <a:lstStyle/>
          <a:p>
            <a:r>
              <a:rPr lang="it-IT" b="1" dirty="0"/>
              <a:t>QUASI DELITTI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38B5A55-4441-2D48-95AC-C737A76C9A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03586"/>
            <a:ext cx="10363826" cy="4687613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400" dirty="0"/>
              <a:t>3) </a:t>
            </a:r>
            <a:r>
              <a:rPr lang="it-IT" sz="2400" b="1" i="1" u="sng" dirty="0" err="1"/>
              <a:t>actio</a:t>
            </a:r>
            <a:r>
              <a:rPr lang="it-IT" sz="2400" b="1" i="1" u="sng" dirty="0"/>
              <a:t> de </a:t>
            </a:r>
            <a:r>
              <a:rPr lang="it-IT" sz="2400" b="1" i="1" u="sng" dirty="0" err="1"/>
              <a:t>effusis</a:t>
            </a:r>
            <a:r>
              <a:rPr lang="it-IT" sz="2400" b="1" i="1" u="sng" dirty="0"/>
              <a:t> et </a:t>
            </a:r>
            <a:r>
              <a:rPr lang="it-IT" sz="2400" b="1" i="1" u="sng" dirty="0" err="1"/>
              <a:t>deiectis</a:t>
            </a:r>
            <a:r>
              <a:rPr lang="it-IT" sz="2400" dirty="0"/>
              <a:t>: </a:t>
            </a:r>
            <a:r>
              <a:rPr lang="it-IT" sz="2400" dirty="0" err="1"/>
              <a:t>responsabilita</a:t>
            </a:r>
            <a:r>
              <a:rPr lang="it-IT" sz="2400" dirty="0"/>
              <a:t>̀ anche per fatto altrui. Chi ha la </a:t>
            </a:r>
            <a:r>
              <a:rPr lang="it-IT" sz="2400" dirty="0" err="1"/>
              <a:t>disponibilita</a:t>
            </a:r>
            <a:r>
              <a:rPr lang="it-IT" sz="2400" dirty="0"/>
              <a:t>̀ della casa (chi vi abita concretamente) risponde per il danno arrecato da una cosa che sia stata gettata o versata dalla casa stessa su un luogo sottostante di pubblico passaggio. </a:t>
            </a:r>
          </a:p>
          <a:p>
            <a:pPr algn="just"/>
            <a:r>
              <a:rPr lang="it-IT" sz="2400" dirty="0"/>
              <a:t>4) </a:t>
            </a:r>
            <a:r>
              <a:rPr lang="it-IT" sz="2400" b="1" i="1" u="sng" dirty="0" err="1"/>
              <a:t>actio</a:t>
            </a:r>
            <a:r>
              <a:rPr lang="it-IT" sz="2400" b="1" i="1" u="sng" dirty="0"/>
              <a:t> furti </a:t>
            </a:r>
            <a:r>
              <a:rPr lang="it-IT" sz="2400" b="1" u="sng" dirty="0"/>
              <a:t>o </a:t>
            </a:r>
            <a:r>
              <a:rPr lang="it-IT" sz="2400" b="1" i="1" u="sng" dirty="0" err="1"/>
              <a:t>damni</a:t>
            </a:r>
            <a:r>
              <a:rPr lang="it-IT" sz="2400" b="1" i="1" u="sng" dirty="0"/>
              <a:t> </a:t>
            </a:r>
            <a:r>
              <a:rPr lang="it-IT" sz="2400" b="1" i="1" u="sng" dirty="0" err="1"/>
              <a:t>adversus</a:t>
            </a:r>
            <a:r>
              <a:rPr lang="it-IT" sz="2400" b="1" i="1" u="sng" dirty="0"/>
              <a:t> </a:t>
            </a:r>
            <a:r>
              <a:rPr lang="it-IT" sz="2400" b="1" i="1" u="sng" dirty="0" err="1"/>
              <a:t>nautas</a:t>
            </a:r>
            <a:r>
              <a:rPr lang="it-IT" sz="2400" b="1" i="1" u="sng" dirty="0"/>
              <a:t> </a:t>
            </a:r>
            <a:r>
              <a:rPr lang="it-IT" sz="2400" dirty="0"/>
              <a:t>(chi gestisce una nave) </a:t>
            </a:r>
            <a:r>
              <a:rPr lang="it-IT" sz="2400" b="1" i="1" u="sng" dirty="0" err="1"/>
              <a:t>caupones</a:t>
            </a:r>
            <a:r>
              <a:rPr lang="it-IT" sz="2400" i="1" dirty="0"/>
              <a:t> </a:t>
            </a:r>
            <a:r>
              <a:rPr lang="it-IT" sz="2400" dirty="0"/>
              <a:t>(chi gestisce una locanda o osteria) </a:t>
            </a:r>
            <a:r>
              <a:rPr lang="it-IT" sz="2400" b="1" i="1" u="sng" dirty="0" err="1"/>
              <a:t>stabulariosque</a:t>
            </a:r>
            <a:r>
              <a:rPr lang="it-IT" sz="2400" b="1" i="1" u="sng" dirty="0"/>
              <a:t> </a:t>
            </a:r>
            <a:r>
              <a:rPr lang="it-IT" sz="2400" b="1" u="sng" dirty="0"/>
              <a:t>(</a:t>
            </a:r>
            <a:r>
              <a:rPr lang="it-IT" sz="2400" dirty="0"/>
              <a:t>chi gestisce una stalla): </a:t>
            </a:r>
            <a:r>
              <a:rPr lang="it-IT" sz="2400" dirty="0" err="1"/>
              <a:t>responsabilita</a:t>
            </a:r>
            <a:r>
              <a:rPr lang="it-IT" sz="2400" dirty="0"/>
              <a:t>̀ per delitto altrui, per il danneggiamento o il furto di beni imbarcati o introdotti nella locanda o nella stalla, commessi dai gestori o dai loro dipendenti.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96020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2E81BFC-8561-7F4C-8199-24604F4B8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68545"/>
          </a:xfrm>
        </p:spPr>
        <p:txBody>
          <a:bodyPr/>
          <a:lstStyle/>
          <a:p>
            <a:r>
              <a:rPr lang="it-IT" b="1" dirty="0"/>
              <a:t>PRESTAZIONE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6E19E0-54AD-CD4B-92EB-985AE66AB7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481960"/>
            <a:ext cx="10363826" cy="4309240"/>
          </a:xfrm>
        </p:spPr>
        <p:txBody>
          <a:bodyPr>
            <a:normAutofit/>
          </a:bodyPr>
          <a:lstStyle/>
          <a:p>
            <a:pPr algn="just"/>
            <a:r>
              <a:rPr lang="it-IT" sz="2400" dirty="0"/>
              <a:t>Si tratta del comportamento che il debitore deve tenere nei confronti del creditore.</a:t>
            </a:r>
          </a:p>
          <a:p>
            <a:pPr algn="just"/>
            <a:r>
              <a:rPr lang="it-IT" sz="2400" dirty="0"/>
              <a:t>Il suo contenuto </a:t>
            </a:r>
            <a:r>
              <a:rPr lang="it-IT" sz="2400" dirty="0" err="1"/>
              <a:t>puo</a:t>
            </a:r>
            <a:r>
              <a:rPr lang="it-IT" sz="2400" dirty="0"/>
              <a:t>̀ essere di vario tipo; nelle fonti si parla di: </a:t>
            </a:r>
          </a:p>
          <a:p>
            <a:pPr marL="0" indent="0" algn="just">
              <a:buNone/>
            </a:pPr>
            <a:r>
              <a:rPr lang="it-IT" sz="2400" dirty="0"/>
              <a:t>1)  </a:t>
            </a:r>
            <a:r>
              <a:rPr lang="it-IT" sz="2400" i="1" u="sng" dirty="0"/>
              <a:t>dare </a:t>
            </a:r>
            <a:r>
              <a:rPr lang="it-IT" sz="2400" u="sng" dirty="0"/>
              <a:t>(</a:t>
            </a:r>
            <a:r>
              <a:rPr lang="it-IT" sz="2400" dirty="0"/>
              <a:t>= trasferire la </a:t>
            </a:r>
            <a:r>
              <a:rPr lang="it-IT" sz="2400" dirty="0" err="1"/>
              <a:t>proprieta</a:t>
            </a:r>
            <a:r>
              <a:rPr lang="it-IT" sz="2400" dirty="0"/>
              <a:t>̀) </a:t>
            </a:r>
          </a:p>
          <a:p>
            <a:pPr marL="0" indent="0" algn="just">
              <a:buNone/>
            </a:pPr>
            <a:r>
              <a:rPr lang="it-IT" sz="2400" dirty="0"/>
              <a:t>2)  </a:t>
            </a:r>
            <a:r>
              <a:rPr lang="it-IT" sz="2400" i="1" u="sng" dirty="0" err="1"/>
              <a:t>facere</a:t>
            </a:r>
            <a:r>
              <a:rPr lang="it-IT" sz="2400" i="1" u="sng" dirty="0"/>
              <a:t> </a:t>
            </a:r>
            <a:r>
              <a:rPr lang="it-IT" sz="2400" dirty="0"/>
              <a:t>(che comprende anche il </a:t>
            </a:r>
            <a:r>
              <a:rPr lang="it-IT" sz="2400" i="1" dirty="0"/>
              <a:t>non </a:t>
            </a:r>
            <a:r>
              <a:rPr lang="it-IT" sz="2400" i="1" dirty="0" err="1"/>
              <a:t>facere</a:t>
            </a:r>
            <a:r>
              <a:rPr lang="it-IT" sz="2400" dirty="0"/>
              <a:t>) </a:t>
            </a:r>
          </a:p>
          <a:p>
            <a:pPr marL="0" indent="0" algn="just">
              <a:buNone/>
            </a:pPr>
            <a:r>
              <a:rPr lang="it-IT" sz="2400" dirty="0"/>
              <a:t>3)  </a:t>
            </a:r>
            <a:r>
              <a:rPr lang="it-IT" sz="2400" i="1" u="sng" dirty="0" err="1"/>
              <a:t>praestare</a:t>
            </a:r>
            <a:r>
              <a:rPr lang="it-IT" sz="2400" i="1" u="sng" dirty="0"/>
              <a:t> </a:t>
            </a:r>
            <a:r>
              <a:rPr lang="it-IT" sz="2400" u="sng" dirty="0"/>
              <a:t>(</a:t>
            </a:r>
            <a:r>
              <a:rPr lang="it-IT" sz="2400" dirty="0"/>
              <a:t>serve a precisare le </a:t>
            </a:r>
            <a:r>
              <a:rPr lang="it-IT" sz="2400" dirty="0" err="1"/>
              <a:t>modalita</a:t>
            </a:r>
            <a:r>
              <a:rPr lang="it-IT" sz="2400" dirty="0"/>
              <a:t>̀ secondo le quali devono essere eseguite le prestazioni di </a:t>
            </a:r>
            <a:r>
              <a:rPr lang="it-IT" sz="2400" i="1" dirty="0"/>
              <a:t>dare </a:t>
            </a:r>
            <a:r>
              <a:rPr lang="it-IT" sz="2400" dirty="0"/>
              <a:t>e </a:t>
            </a:r>
            <a:r>
              <a:rPr lang="it-IT" sz="2400" i="1" dirty="0" err="1"/>
              <a:t>facere</a:t>
            </a:r>
            <a:r>
              <a:rPr lang="it-IT" sz="2400" dirty="0"/>
              <a:t>, permettendo di giudicare se sono state correttamente eseguite). 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76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E85DDD-F254-7D4C-A050-307DD2B22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93519"/>
            <a:ext cx="10364451" cy="1018308"/>
          </a:xfrm>
        </p:spPr>
        <p:txBody>
          <a:bodyPr/>
          <a:lstStyle/>
          <a:p>
            <a:r>
              <a:rPr lang="it-IT" dirty="0"/>
              <a:t>IL CASO DELL’EDIFICIO INCENDIATO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E1D0A71-A6C8-8043-A299-11330C10E4A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13064" y="1111828"/>
            <a:ext cx="10664536" cy="5039590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800" dirty="0"/>
              <a:t>Tizio conclude con Caio un contratto di </a:t>
            </a:r>
            <a:r>
              <a:rPr lang="it-IT" sz="2800" i="1" dirty="0" err="1"/>
              <a:t>emptio</a:t>
            </a:r>
            <a:r>
              <a:rPr lang="it-IT" sz="2800" i="1" dirty="0"/>
              <a:t> </a:t>
            </a:r>
            <a:r>
              <a:rPr lang="it-IT" sz="2800" i="1" dirty="0" err="1"/>
              <a:t>venditio</a:t>
            </a:r>
            <a:r>
              <a:rPr lang="it-IT" sz="2800" i="1" dirty="0"/>
              <a:t> </a:t>
            </a:r>
            <a:r>
              <a:rPr lang="it-IT" sz="2800" dirty="0"/>
              <a:t>della sua casa sita in </a:t>
            </a:r>
            <a:r>
              <a:rPr lang="it-IT" sz="2800" dirty="0" err="1"/>
              <a:t>francia</a:t>
            </a:r>
            <a:r>
              <a:rPr lang="it-IT" sz="2800" dirty="0"/>
              <a:t> per il prezzo di 100.000 sesterzi e versa subito un anticipo di 10.000 sesterzi.</a:t>
            </a:r>
          </a:p>
          <a:p>
            <a:pPr algn="just"/>
            <a:r>
              <a:rPr lang="it-IT" sz="2800" dirty="0"/>
              <a:t>Tizio e caio non sanno che l’edificio in realtà non esiste più, perché è andata completamente bruciata il giorno prima.</a:t>
            </a:r>
          </a:p>
          <a:p>
            <a:pPr algn="just"/>
            <a:r>
              <a:rPr lang="it-IT" sz="2800" dirty="0"/>
              <a:t>Può il venditore tizio esigere il resto del prezzo?</a:t>
            </a:r>
          </a:p>
          <a:p>
            <a:pPr algn="just"/>
            <a:r>
              <a:rPr lang="it-IT" sz="2800" dirty="0"/>
              <a:t>Può il compratore caio chiedere la restituzione dell’anticipo?</a:t>
            </a:r>
          </a:p>
        </p:txBody>
      </p:sp>
    </p:spTree>
    <p:extLst>
      <p:ext uri="{BB962C8B-B14F-4D97-AF65-F5344CB8AC3E}">
        <p14:creationId xmlns:p14="http://schemas.microsoft.com/office/powerpoint/2010/main" val="3342723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0D74BB-162C-AD46-96EE-41AC4358CF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PAOLO libro 5 </a:t>
            </a:r>
            <a:r>
              <a:rPr lang="it-IT" i="1" dirty="0"/>
              <a:t>ad </a:t>
            </a:r>
            <a:r>
              <a:rPr lang="it-IT" i="1" dirty="0" err="1"/>
              <a:t>Plautium</a:t>
            </a:r>
            <a:r>
              <a:rPr lang="it-IT" i="1" dirty="0"/>
              <a:t> </a:t>
            </a:r>
            <a:r>
              <a:rPr lang="it-IT" dirty="0"/>
              <a:t>D. 18.1.57 </a:t>
            </a:r>
            <a:r>
              <a:rPr lang="it-IT" dirty="0" err="1"/>
              <a:t>pr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43C4C41-4E88-624C-B137-172B4A396F9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3200" dirty="0"/>
              <a:t>Comprai una casa, ma sia io che il venditore ignoravamo che essa era bruciata. </a:t>
            </a:r>
            <a:r>
              <a:rPr lang="it-IT" sz="3200" dirty="0" err="1"/>
              <a:t>Nerva</a:t>
            </a:r>
            <a:r>
              <a:rPr lang="it-IT" sz="3200" dirty="0"/>
              <a:t>, Sabino e Cassio ritengono che nulla sia stato venduto, benché rimanga l’area, e perciò dicono che si può chiedere la restituzione del prezzo pagato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43138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ABD4669-23F9-AA4A-B2A1-D4AF4F581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DIRITTI REALI                                  DIRITTI DI CREDITO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4DC255F-EC1E-C542-B954-CEF152ED67C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it-IT" dirty="0"/>
          </a:p>
          <a:p>
            <a:pPr>
              <a:buAutoNum type="arabicParenR"/>
            </a:pPr>
            <a:r>
              <a:rPr lang="it-IT" dirty="0"/>
              <a:t>ASSOLUTI (</a:t>
            </a:r>
            <a:r>
              <a:rPr lang="it-IT" i="1" dirty="0"/>
              <a:t>erga </a:t>
            </a:r>
            <a:r>
              <a:rPr lang="it-IT" i="1" dirty="0" err="1"/>
              <a:t>omnes</a:t>
            </a:r>
            <a:r>
              <a:rPr lang="it-IT" dirty="0"/>
              <a:t>)					 </a:t>
            </a:r>
            <a:r>
              <a:rPr lang="it-IT" b="1" dirty="0"/>
              <a:t>1) RELATIVI</a:t>
            </a:r>
          </a:p>
          <a:p>
            <a:pPr>
              <a:buAutoNum type="arabicParenR"/>
            </a:pPr>
            <a:endParaRPr lang="it-IT" dirty="0"/>
          </a:p>
          <a:p>
            <a:pPr>
              <a:buFont typeface="Wingdings 2" charset="2"/>
              <a:buAutoNum type="arabicParenR"/>
            </a:pPr>
            <a:r>
              <a:rPr lang="it-IT" dirty="0"/>
              <a:t>CONTENUTO NEGATIVO 				</a:t>
            </a:r>
            <a:r>
              <a:rPr lang="it-IT" b="1" dirty="0"/>
              <a:t> 2) CONTENUTO POSITIVO</a:t>
            </a:r>
          </a:p>
          <a:p>
            <a:pPr>
              <a:buFont typeface="Wingdings 2" charset="2"/>
              <a:buAutoNum type="arabicParenR"/>
            </a:pPr>
            <a:endParaRPr lang="it-IT" dirty="0"/>
          </a:p>
          <a:p>
            <a:pPr>
              <a:buAutoNum type="arabicParenR"/>
            </a:pPr>
            <a:r>
              <a:rPr lang="it-IT" dirty="0"/>
              <a:t>TIPICI (</a:t>
            </a:r>
            <a:r>
              <a:rPr lang="it-IT" i="1" dirty="0" err="1"/>
              <a:t>numerusclausus</a:t>
            </a:r>
            <a:r>
              <a:rPr lang="it-IT" dirty="0"/>
              <a:t>) 					  </a:t>
            </a:r>
            <a:r>
              <a:rPr lang="it-IT" b="1" dirty="0"/>
              <a:t>3) ATIPICI 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035327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F7E242-DDCE-CE48-B7DF-F94AF69F3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-117207"/>
            <a:ext cx="10364451" cy="1596177"/>
          </a:xfrm>
        </p:spPr>
        <p:txBody>
          <a:bodyPr/>
          <a:lstStyle/>
          <a:p>
            <a:r>
              <a:rPr lang="it-IT" dirty="0" err="1"/>
              <a:t>Perche</a:t>
            </a:r>
            <a:r>
              <a:rPr lang="it-IT" dirty="0"/>
              <a:t>́ l’obbligazione sia valida, la prestazione deve essere: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6917F8-C7F3-7A4A-B5BA-B4734C02DB2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55532"/>
            <a:ext cx="10363826" cy="4235668"/>
          </a:xfrm>
        </p:spPr>
        <p:txBody>
          <a:bodyPr>
            <a:normAutofit/>
          </a:bodyPr>
          <a:lstStyle/>
          <a:p>
            <a:r>
              <a:rPr lang="it-IT" sz="2800" dirty="0"/>
              <a:t>1)  </a:t>
            </a:r>
            <a:r>
              <a:rPr lang="it-IT" sz="2800" u="sng" dirty="0"/>
              <a:t>DETERMINATA o DETERMINABILE </a:t>
            </a:r>
          </a:p>
          <a:p>
            <a:r>
              <a:rPr lang="it-IT" sz="2800" dirty="0"/>
              <a:t>2)  </a:t>
            </a:r>
            <a:r>
              <a:rPr lang="it-IT" sz="2800" u="sng" dirty="0"/>
              <a:t>POSSIBILE</a:t>
            </a:r>
            <a:r>
              <a:rPr lang="it-IT" sz="2800" dirty="0"/>
              <a:t> (materialmente e giuridicamente) </a:t>
            </a:r>
          </a:p>
          <a:p>
            <a:r>
              <a:rPr lang="it-IT" sz="2800" dirty="0"/>
              <a:t>3)  </a:t>
            </a:r>
            <a:r>
              <a:rPr lang="it-IT" sz="2800" u="sng" dirty="0"/>
              <a:t>LECITA (v. D. </a:t>
            </a:r>
            <a:r>
              <a:rPr lang="it-IT" sz="2800" u="sng"/>
              <a:t>45.1.121.1)</a:t>
            </a:r>
            <a:endParaRPr lang="it-IT" sz="2800" u="sng" dirty="0"/>
          </a:p>
          <a:p>
            <a:r>
              <a:rPr lang="it-IT" sz="2800" dirty="0"/>
              <a:t>4)  </a:t>
            </a:r>
            <a:r>
              <a:rPr lang="it-IT" sz="2800" u="sng" dirty="0"/>
              <a:t>PATRIMONIALE</a:t>
            </a:r>
            <a:r>
              <a:rPr lang="it-IT" sz="2800" dirty="0"/>
              <a:t>: l’interesse del creditore alla prestazione deve essere suscettibile di valutazione in denaro. </a:t>
            </a:r>
          </a:p>
          <a:p>
            <a:r>
              <a:rPr lang="it-IT" sz="2800" dirty="0"/>
              <a:t>5)  </a:t>
            </a:r>
            <a:r>
              <a:rPr lang="it-IT" sz="2800" u="sng" dirty="0"/>
              <a:t>RELATIVA A COMPORTAMENTO DEL DEBITORE</a:t>
            </a:r>
            <a:r>
              <a:rPr lang="it-IT" sz="2800" dirty="0"/>
              <a:t>: debito e </a:t>
            </a:r>
            <a:r>
              <a:rPr lang="it-IT" sz="2800" dirty="0" err="1"/>
              <a:t>responsabilita</a:t>
            </a:r>
            <a:r>
              <a:rPr lang="it-IT" sz="2800" dirty="0"/>
              <a:t>̀ devono far capo alla stessa persona. 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9700365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0BB6E28-8515-114C-8680-2FA4D725A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79055"/>
          </a:xfrm>
        </p:spPr>
        <p:txBody>
          <a:bodyPr/>
          <a:lstStyle/>
          <a:p>
            <a:r>
              <a:rPr lang="it-IT" i="1" dirty="0"/>
              <a:t>STIPULATIO POENAE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9076F9-35FB-534C-AB9A-33E10EE0419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97572"/>
            <a:ext cx="10363826" cy="4193627"/>
          </a:xfrm>
        </p:spPr>
        <p:txBody>
          <a:bodyPr/>
          <a:lstStyle/>
          <a:p>
            <a:pPr algn="just"/>
            <a:r>
              <a:rPr lang="it-IT" sz="2800" dirty="0"/>
              <a:t>si promette una somma di denaro per il caso in cui un comportamento non valutabile economicamente o un comportamento di un terzo non venisse adempiuto.</a:t>
            </a:r>
          </a:p>
          <a:p>
            <a:pPr algn="just"/>
            <a:r>
              <a:rPr lang="it-IT" sz="2800" dirty="0"/>
              <a:t> Giuridicamente la prestazione è data solo dalla somma di denaro e il risultato desiderato si configura come una condizione sospensiva potestativa (è dedotto </a:t>
            </a:r>
            <a:r>
              <a:rPr lang="it-IT" sz="2800" i="1" dirty="0"/>
              <a:t>in condicione </a:t>
            </a:r>
            <a:r>
              <a:rPr lang="it-IT" sz="2800" dirty="0"/>
              <a:t>non </a:t>
            </a:r>
            <a:r>
              <a:rPr lang="it-IT" sz="2800" i="1" dirty="0"/>
              <a:t>in </a:t>
            </a:r>
            <a:r>
              <a:rPr lang="it-IT" sz="2800" i="1" dirty="0" err="1"/>
              <a:t>obligatione</a:t>
            </a:r>
            <a:r>
              <a:rPr lang="it-IT" sz="2800" dirty="0"/>
              <a:t>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94893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D646A0-8CF2-8A40-AEBB-145EBE3E7A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Nemo factum </a:t>
            </a:r>
            <a:r>
              <a:rPr lang="it-IT" i="1" dirty="0" err="1"/>
              <a:t>alienum</a:t>
            </a:r>
            <a:r>
              <a:rPr lang="it-IT" i="1" dirty="0"/>
              <a:t> </a:t>
            </a:r>
            <a:r>
              <a:rPr lang="it-IT" i="1" dirty="0" err="1"/>
              <a:t>promittendo</a:t>
            </a:r>
            <a:r>
              <a:rPr lang="it-IT" i="1" dirty="0"/>
              <a:t> </a:t>
            </a:r>
            <a:r>
              <a:rPr lang="it-IT" i="1" dirty="0" err="1"/>
              <a:t>obligatur</a:t>
            </a:r>
            <a:r>
              <a:rPr lang="it-IT" dirty="0"/>
              <a:t>.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E1E96B7-F47B-EF42-B3A8-C22B1D21E342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sz="3200" b="1" dirty="0"/>
              <a:t>Art. 1381. Promessa dell'obbligazione o del fatto del terzo. </a:t>
            </a:r>
            <a:endParaRPr lang="it-IT" sz="3200" dirty="0"/>
          </a:p>
          <a:p>
            <a:pPr marL="0" indent="0">
              <a:buNone/>
            </a:pPr>
            <a:r>
              <a:rPr lang="it-IT" sz="3200" dirty="0"/>
              <a:t>Colui che ha promesso l'obbligazione o il fatto di un terzo è tenuto a indennizzare l'altro contraente, se il terzo rifiuta di obbligarsi o non compie il fatto promesso.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997139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8C15AF7-FDF2-5E4B-A379-E9792A1E3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79055"/>
          </a:xfrm>
        </p:spPr>
        <p:txBody>
          <a:bodyPr/>
          <a:lstStyle/>
          <a:p>
            <a:r>
              <a:rPr lang="it-IT" i="1" dirty="0"/>
              <a:t>Nemo alteri </a:t>
            </a:r>
            <a:r>
              <a:rPr lang="it-IT" i="1" dirty="0" err="1"/>
              <a:t>stipulari</a:t>
            </a:r>
            <a:r>
              <a:rPr lang="it-IT" i="1" dirty="0"/>
              <a:t> </a:t>
            </a:r>
            <a:r>
              <a:rPr lang="it-IT" i="1" dirty="0" err="1"/>
              <a:t>potest</a:t>
            </a:r>
            <a:r>
              <a:rPr lang="it-IT" i="1" dirty="0"/>
              <a:t>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3082AD-CB75-0D4C-A46A-DD5E60EDC0C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4235" y="1492470"/>
            <a:ext cx="10910455" cy="4887548"/>
          </a:xfrm>
        </p:spPr>
        <p:txBody>
          <a:bodyPr>
            <a:normAutofit/>
          </a:bodyPr>
          <a:lstStyle/>
          <a:p>
            <a:pPr algn="just"/>
            <a:r>
              <a:rPr lang="it-IT" sz="2400" b="1" dirty="0"/>
              <a:t>Art. 1411. Contratto a favore di terzi. </a:t>
            </a:r>
            <a:endParaRPr lang="it-IT" sz="2400" dirty="0"/>
          </a:p>
          <a:p>
            <a:pPr algn="just"/>
            <a:r>
              <a:rPr lang="it-IT" sz="2400" dirty="0"/>
              <a:t>E' valida la stipulazione a favore di un terzo, qualora lo stipulante vi abbia interesse.</a:t>
            </a:r>
          </a:p>
          <a:p>
            <a:pPr algn="just"/>
            <a:r>
              <a:rPr lang="it-IT" sz="2400" dirty="0"/>
              <a:t>Salvo patto contrario, il terzo acquista il diritto contro il promittente per effetto della stipulazione. Questa però </a:t>
            </a:r>
            <a:r>
              <a:rPr lang="it-IT" sz="2400" dirty="0" err="1"/>
              <a:t>puo</a:t>
            </a:r>
            <a:r>
              <a:rPr lang="it-IT" sz="2400" dirty="0"/>
              <a:t>̀ essere revocata o modificata dallo stipulante, finché il terzo non abbia dichiarato, anche in confronto del promittente, di volerne profittare. </a:t>
            </a:r>
          </a:p>
          <a:p>
            <a:pPr algn="just"/>
            <a:r>
              <a:rPr lang="it-IT" sz="2400" dirty="0"/>
              <a:t>In caso di revoca della stipulazione o di rifiuto del terzo di profittarne, la prestazione rimane a beneficio dello stipulante salvo che diversamente risulti dalla </a:t>
            </a:r>
            <a:r>
              <a:rPr lang="it-IT" sz="2400" dirty="0" err="1"/>
              <a:t>volonta</a:t>
            </a:r>
            <a:r>
              <a:rPr lang="it-IT" sz="2400" dirty="0"/>
              <a:t>̀ delle parti o dalla natura. </a:t>
            </a:r>
          </a:p>
        </p:txBody>
      </p:sp>
    </p:spTree>
    <p:extLst>
      <p:ext uri="{BB962C8B-B14F-4D97-AF65-F5344CB8AC3E}">
        <p14:creationId xmlns:p14="http://schemas.microsoft.com/office/powerpoint/2010/main" val="3114650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0507D6-BC18-F14F-BBD9-37DADDFAA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58035"/>
          </a:xfrm>
        </p:spPr>
        <p:txBody>
          <a:bodyPr/>
          <a:lstStyle/>
          <a:p>
            <a:r>
              <a:rPr lang="it-IT" b="1" dirty="0"/>
              <a:t>INADEMPIMENTO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B70C72-0F0F-B443-8DD5-0AF9F19444D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429408"/>
            <a:ext cx="10363826" cy="5428592"/>
          </a:xfrm>
        </p:spPr>
        <p:txBody>
          <a:bodyPr/>
          <a:lstStyle/>
          <a:p>
            <a:pPr algn="just"/>
            <a:r>
              <a:rPr lang="it-IT" sz="2800" dirty="0"/>
              <a:t>Il debitore che non adempie la prestazione viola un obbligo e commette </a:t>
            </a:r>
            <a:r>
              <a:rPr lang="it-IT" sz="2800" dirty="0" err="1"/>
              <a:t>percio</a:t>
            </a:r>
            <a:r>
              <a:rPr lang="it-IT" sz="2800" dirty="0"/>
              <a:t>̀ un illecito: incorre dunque in </a:t>
            </a:r>
            <a:r>
              <a:rPr lang="it-IT" sz="2800" dirty="0" err="1"/>
              <a:t>responsabilita</a:t>
            </a:r>
            <a:r>
              <a:rPr lang="it-IT" sz="2800" dirty="0"/>
              <a:t>̀ ed è assoggettabile all’azione esecutiva, dopo che vi sia stata una sentenza di condanna nel processo di cognizione che abbia accertato: </a:t>
            </a:r>
          </a:p>
          <a:p>
            <a:r>
              <a:rPr lang="it-IT" sz="2800" dirty="0"/>
              <a:t>1) l’esistenza dell’obbligo,</a:t>
            </a:r>
            <a:br>
              <a:rPr lang="it-IT" sz="2800" dirty="0"/>
            </a:br>
            <a:r>
              <a:rPr lang="it-IT" sz="2800" dirty="0"/>
              <a:t>2) l’inadempimento dello stesso,</a:t>
            </a:r>
            <a:br>
              <a:rPr lang="it-IT" sz="2800" dirty="0"/>
            </a:br>
            <a:r>
              <a:rPr lang="it-IT" sz="2800" dirty="0"/>
              <a:t>3) l’</a:t>
            </a:r>
            <a:r>
              <a:rPr lang="it-IT" sz="2800" dirty="0" err="1"/>
              <a:t>imputabilita</a:t>
            </a:r>
            <a:r>
              <a:rPr lang="it-IT" sz="2800" dirty="0"/>
              <a:t>̀ dell’inadempimento al debitore.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17033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890FA6-8754-B343-9435-32CAB0A0D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41739"/>
            <a:ext cx="10364451" cy="1387364"/>
          </a:xfrm>
        </p:spPr>
        <p:txBody>
          <a:bodyPr>
            <a:normAutofit/>
          </a:bodyPr>
          <a:lstStyle/>
          <a:p>
            <a:r>
              <a:rPr lang="it-IT" b="1" dirty="0"/>
              <a:t>INADEMPIMENTO DEFINITIVO, </a:t>
            </a:r>
            <a:br>
              <a:rPr lang="it-IT" b="1" dirty="0"/>
            </a:br>
            <a:r>
              <a:rPr lang="it-IT" dirty="0" err="1"/>
              <a:t>IMPOSSIBILITa</a:t>
            </a:r>
            <a:r>
              <a:rPr lang="it-IT" dirty="0"/>
              <a:t>̀ SOPRAVVENUTA DELLA PRESTAZIONE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C496C9-D6EB-2E43-93B2-15AC7FDE26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975946"/>
            <a:ext cx="10363826" cy="3815254"/>
          </a:xfrm>
        </p:spPr>
        <p:txBody>
          <a:bodyPr>
            <a:normAutofit/>
          </a:bodyPr>
          <a:lstStyle/>
          <a:p>
            <a:pPr algn="just"/>
            <a:r>
              <a:rPr lang="it-IT" sz="3200" dirty="0"/>
              <a:t>Il rapporto di debito scompare e si trasforma in </a:t>
            </a:r>
            <a:r>
              <a:rPr lang="it-IT" sz="3200" dirty="0" err="1"/>
              <a:t>responsabilita</a:t>
            </a:r>
            <a:r>
              <a:rPr lang="it-IT" sz="3200" dirty="0"/>
              <a:t>̀.</a:t>
            </a:r>
          </a:p>
          <a:p>
            <a:pPr algn="just"/>
            <a:r>
              <a:rPr lang="it-IT" sz="3200" dirty="0"/>
              <a:t>Vi rientra anche la SOPRAVVENUTA MANCANZA DI INTERESSE DEL CREDITORE: come per esempio nel caso della scadenza di un termine essenziale. </a:t>
            </a: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845210455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451967-7BAC-EE40-9C56-6EFDAD23D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47828"/>
          </a:xfrm>
        </p:spPr>
        <p:txBody>
          <a:bodyPr/>
          <a:lstStyle/>
          <a:p>
            <a:r>
              <a:rPr lang="it-IT" i="1" dirty="0"/>
              <a:t>PERPETUATIO OBLIGATIONIS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8E3A96-E22F-D846-8A6D-94297E4F000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61242"/>
            <a:ext cx="10363826" cy="5596758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In diritto romano il creditore ha a sua disposizione soltanto l’azione propria del rapporto obbligatorio; anche quando la prestazione originaria non è </a:t>
            </a:r>
            <a:r>
              <a:rPr lang="it-IT" sz="2400" dirty="0" err="1"/>
              <a:t>piu</a:t>
            </a:r>
            <a:r>
              <a:rPr lang="it-IT" sz="2400" dirty="0"/>
              <a:t>̀ possibile e il creditore sa che </a:t>
            </a:r>
            <a:r>
              <a:rPr lang="it-IT" sz="2400" dirty="0" err="1"/>
              <a:t>potra</a:t>
            </a:r>
            <a:r>
              <a:rPr lang="it-IT" sz="2400" dirty="0"/>
              <a:t>̀ ottenere soltanto un equivalente pecuniario, egli </a:t>
            </a:r>
            <a:r>
              <a:rPr lang="it-IT" sz="2400" dirty="0" err="1"/>
              <a:t>puo</a:t>
            </a:r>
            <a:r>
              <a:rPr lang="it-IT" sz="2400" dirty="0"/>
              <a:t>̀ utilizzare solo l’azione che sorge dal rapporto originario (es. </a:t>
            </a:r>
            <a:r>
              <a:rPr lang="it-IT" sz="2400" i="1" dirty="0" err="1"/>
              <a:t>actio</a:t>
            </a:r>
            <a:r>
              <a:rPr lang="it-IT" sz="2400" i="1" dirty="0"/>
              <a:t> ex </a:t>
            </a:r>
            <a:r>
              <a:rPr lang="it-IT" sz="2400" i="1" dirty="0" err="1"/>
              <a:t>stipulatio</a:t>
            </a:r>
            <a:r>
              <a:rPr lang="it-IT" sz="2400" i="1" dirty="0"/>
              <a:t>)</a:t>
            </a:r>
            <a:r>
              <a:rPr lang="it-IT" sz="2400" dirty="0"/>
              <a:t>. </a:t>
            </a:r>
          </a:p>
          <a:p>
            <a:pPr algn="just"/>
            <a:r>
              <a:rPr lang="it-IT" sz="2400" dirty="0"/>
              <a:t>Per permettergli di agire ugualmente, malgrado la sopravvenuta impossibilità, i giuristi elaborarono la regola: </a:t>
            </a:r>
            <a:r>
              <a:rPr lang="it-IT" sz="2400" b="1" i="1" u="sng" dirty="0"/>
              <a:t>si per </a:t>
            </a:r>
            <a:r>
              <a:rPr lang="it-IT" sz="2400" b="1" i="1" u="sng" dirty="0" err="1"/>
              <a:t>debitorem</a:t>
            </a:r>
            <a:r>
              <a:rPr lang="it-IT" sz="2400" b="1" i="1" u="sng" dirty="0"/>
              <a:t> </a:t>
            </a:r>
            <a:r>
              <a:rPr lang="it-IT" sz="2400" b="1" i="1" u="sng" dirty="0" err="1"/>
              <a:t>steterit</a:t>
            </a:r>
            <a:r>
              <a:rPr lang="it-IT" sz="2400" b="1" i="1" u="sng" dirty="0"/>
              <a:t> </a:t>
            </a:r>
            <a:r>
              <a:rPr lang="it-IT" sz="2400" b="1" i="1" u="sng" dirty="0" err="1"/>
              <a:t>quominus</a:t>
            </a:r>
            <a:r>
              <a:rPr lang="it-IT" sz="2400" b="1" i="1" u="sng" dirty="0"/>
              <a:t> res </a:t>
            </a:r>
            <a:r>
              <a:rPr lang="it-IT" sz="2400" b="1" i="1" u="sng" dirty="0" err="1"/>
              <a:t>detur</a:t>
            </a:r>
            <a:r>
              <a:rPr lang="it-IT" sz="2400" b="1" i="1" u="sng" dirty="0"/>
              <a:t>, </a:t>
            </a:r>
            <a:r>
              <a:rPr lang="it-IT" sz="2400" b="1" i="1" u="sng" dirty="0" err="1"/>
              <a:t>perpetuatur</a:t>
            </a:r>
            <a:r>
              <a:rPr lang="it-IT" sz="2400" b="1" i="1" u="sng" dirty="0"/>
              <a:t> </a:t>
            </a:r>
            <a:r>
              <a:rPr lang="it-IT" sz="2400" b="1" i="1" u="sng" dirty="0" err="1"/>
              <a:t>obligatio</a:t>
            </a:r>
            <a:r>
              <a:rPr lang="it-IT" sz="2400" dirty="0"/>
              <a:t>. Grazie a questa finzione il creditore </a:t>
            </a:r>
            <a:r>
              <a:rPr lang="it-IT" sz="2400" dirty="0" err="1"/>
              <a:t>puo</a:t>
            </a:r>
            <a:r>
              <a:rPr lang="it-IT" sz="2400" dirty="0"/>
              <a:t>̀ ancora affermare che il convenuto è debitore di quella cosa e pretenderne il valore, anche se quella cosa non esiste </a:t>
            </a:r>
            <a:r>
              <a:rPr lang="it-IT" sz="2400" dirty="0" err="1"/>
              <a:t>piu</a:t>
            </a:r>
            <a:r>
              <a:rPr lang="it-IT" sz="2400" dirty="0"/>
              <a:t>̀. </a:t>
            </a:r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948396778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3556DD-A5AF-B14A-8BB3-387FCAD93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872359"/>
          </a:xfrm>
        </p:spPr>
        <p:txBody>
          <a:bodyPr/>
          <a:lstStyle/>
          <a:p>
            <a:r>
              <a:rPr lang="it-IT" b="1" dirty="0"/>
              <a:t>CRITERI DI </a:t>
            </a:r>
            <a:r>
              <a:rPr lang="it-IT" b="1" dirty="0" err="1"/>
              <a:t>IMPUTABILITa</a:t>
            </a:r>
            <a:r>
              <a:rPr lang="it-IT" b="1" dirty="0"/>
              <a:t>̀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6B4580-E18E-2744-B0CD-67D5179BC2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872360"/>
            <a:ext cx="10363826" cy="5370786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Bisogna ̀ stabilire quando </a:t>
            </a:r>
            <a:r>
              <a:rPr lang="it-IT" sz="2800" i="1" dirty="0"/>
              <a:t>per </a:t>
            </a:r>
            <a:r>
              <a:rPr lang="it-IT" sz="2800" i="1" dirty="0" err="1"/>
              <a:t>debitorem</a:t>
            </a:r>
            <a:r>
              <a:rPr lang="it-IT" sz="2800" i="1" dirty="0"/>
              <a:t> </a:t>
            </a:r>
            <a:r>
              <a:rPr lang="it-IT" sz="2800" i="1" dirty="0" err="1"/>
              <a:t>steterit</a:t>
            </a:r>
            <a:r>
              <a:rPr lang="it-IT" sz="2800" i="1" dirty="0"/>
              <a:t> </a:t>
            </a:r>
            <a:r>
              <a:rPr lang="it-IT" sz="2800" i="1" dirty="0" err="1"/>
              <a:t>quominus</a:t>
            </a:r>
            <a:r>
              <a:rPr lang="it-IT" sz="2800" i="1" dirty="0"/>
              <a:t> res </a:t>
            </a:r>
            <a:r>
              <a:rPr lang="it-IT" sz="2800" i="1" dirty="0" err="1"/>
              <a:t>detur</a:t>
            </a:r>
            <a:r>
              <a:rPr lang="it-IT" sz="2800" dirty="0"/>
              <a:t>, </a:t>
            </a:r>
            <a:r>
              <a:rPr lang="it-IT" sz="2800" dirty="0" err="1"/>
              <a:t>cioe</a:t>
            </a:r>
            <a:r>
              <a:rPr lang="it-IT" sz="2800" dirty="0"/>
              <a:t>̀ quando l’impossibilità sopravvenuta sia imputabile al debitore; a questo scopo sono stati individuati dei </a:t>
            </a:r>
            <a:r>
              <a:rPr lang="it-IT" sz="2800" b="1" dirty="0"/>
              <a:t>CRITERI DI </a:t>
            </a:r>
            <a:r>
              <a:rPr lang="it-IT" sz="2800" b="1" dirty="0" err="1"/>
              <a:t>IMPUTABILITa</a:t>
            </a:r>
            <a:r>
              <a:rPr lang="it-IT" sz="2800" b="1" dirty="0"/>
              <a:t>̀</a:t>
            </a:r>
            <a:r>
              <a:rPr lang="it-IT" sz="2800" dirty="0"/>
              <a:t>, distinti in SOGGETTIVI E OGGETTIVI. </a:t>
            </a:r>
          </a:p>
          <a:p>
            <a:pPr algn="just"/>
            <a:r>
              <a:rPr lang="it-IT" sz="2800" dirty="0"/>
              <a:t>Essi variano a seconda del tipo di contratto, dell’oggetto della prestazione e del regime dell’azione che tutela il rapporto. </a:t>
            </a:r>
          </a:p>
          <a:p>
            <a:pPr algn="just"/>
            <a:r>
              <a:rPr lang="it-IT" sz="2800" dirty="0"/>
              <a:t>A guidare il giudice nella scelta del criterio da applicare al caso concreto spesso è il principio dell’</a:t>
            </a:r>
            <a:r>
              <a:rPr lang="it-IT" sz="2800" b="1" i="1" u="sng" dirty="0" err="1"/>
              <a:t>utilitas</a:t>
            </a:r>
            <a:r>
              <a:rPr lang="it-IT" sz="2800" b="1" i="1" u="sng" dirty="0"/>
              <a:t> </a:t>
            </a:r>
            <a:r>
              <a:rPr lang="it-IT" sz="2800" b="1" i="1" u="sng" dirty="0" err="1"/>
              <a:t>contrahentium</a:t>
            </a:r>
            <a:r>
              <a:rPr lang="it-IT" sz="2800" dirty="0"/>
              <a:t>. </a:t>
            </a:r>
          </a:p>
          <a:p>
            <a:pPr algn="just"/>
            <a:endParaRPr lang="it-IT" sz="2800" dirty="0"/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321010199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6D0614E-C606-8946-BD3B-68EED197B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37014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CRITERI DI IMPUTABILITA’ DELL’INADEMPIMENTO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DAB798A-DA94-7F46-A180-7442BD5B3A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55532"/>
            <a:ext cx="10363826" cy="4750675"/>
          </a:xfrm>
        </p:spPr>
        <p:txBody>
          <a:bodyPr/>
          <a:lstStyle/>
          <a:p>
            <a:pPr marL="0" indent="0" algn="just">
              <a:buNone/>
            </a:pPr>
            <a:r>
              <a:rPr lang="it-IT" sz="3600" b="1" i="1" u="sng" dirty="0"/>
              <a:t>DOLO</a:t>
            </a:r>
            <a:r>
              <a:rPr lang="it-IT" sz="2800" dirty="0"/>
              <a:t>: </a:t>
            </a:r>
            <a:r>
              <a:rPr lang="it-IT" sz="2800" dirty="0" err="1"/>
              <a:t>volontarieta</a:t>
            </a:r>
            <a:r>
              <a:rPr lang="it-IT" sz="2800" dirty="0"/>
              <a:t>̀ del comportamento e dell’evento dannoso da esso provocato. Tutti i debitori rispondono di dolo; qualcuno risponde solo di dolo (ad esempio il depositario)</a:t>
            </a:r>
          </a:p>
          <a:p>
            <a:pPr marL="0" indent="0" algn="just">
              <a:buNone/>
            </a:pPr>
            <a:r>
              <a:rPr lang="it-IT" sz="3600" b="1" i="1" u="sng" dirty="0"/>
              <a:t>COLPA</a:t>
            </a:r>
            <a:r>
              <a:rPr lang="it-IT" sz="2800" i="1" dirty="0"/>
              <a:t>: </a:t>
            </a:r>
            <a:r>
              <a:rPr lang="it-IT" sz="2800" dirty="0"/>
              <a:t>si ha un difetto di attenzione nel comportamento, ma senza prevedere le conseguenze. Manca la previsione della conseguenza derivante da un comportamento negligente o imprudente. </a:t>
            </a:r>
          </a:p>
          <a:p>
            <a:pPr marL="0" indent="0" algn="just">
              <a:buNone/>
            </a:pP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8245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06D3E0-9680-3949-AAA1-8478661C1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054419"/>
          </a:xfrm>
        </p:spPr>
        <p:txBody>
          <a:bodyPr/>
          <a:lstStyle/>
          <a:p>
            <a:r>
              <a:rPr lang="it-IT" dirty="0"/>
              <a:t>COLPA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86357C-EAA2-C54A-8F24-CA69912C6C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776846"/>
            <a:ext cx="10363826" cy="4821382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800" dirty="0"/>
              <a:t>Un comportamento è </a:t>
            </a:r>
            <a:r>
              <a:rPr lang="it-IT" sz="2800" u="sng" dirty="0"/>
              <a:t>imprudente</a:t>
            </a:r>
            <a:r>
              <a:rPr lang="it-IT" sz="2800" dirty="0"/>
              <a:t> quando il debitore agisce senza rispettare gli standard medi di attenzione e impegno. </a:t>
            </a:r>
          </a:p>
          <a:p>
            <a:pPr algn="just"/>
            <a:r>
              <a:rPr lang="it-IT" sz="2800" dirty="0"/>
              <a:t>è </a:t>
            </a:r>
            <a:r>
              <a:rPr lang="it-IT" sz="2800" u="sng" dirty="0"/>
              <a:t>negligente</a:t>
            </a:r>
            <a:r>
              <a:rPr lang="it-IT" sz="2800" dirty="0"/>
              <a:t>, invece, quando il debitore omette di tenere dei comportamenti di media cura e coscienziosità, che avrebbero impedito l’inadempimento. </a:t>
            </a:r>
          </a:p>
          <a:p>
            <a:pPr algn="just"/>
            <a:r>
              <a:rPr lang="it-IT" sz="2800" dirty="0"/>
              <a:t>Venne considerata colpa anche l’</a:t>
            </a:r>
            <a:r>
              <a:rPr lang="it-IT" sz="2800" u="sng" dirty="0"/>
              <a:t>imperizia</a:t>
            </a:r>
            <a:r>
              <a:rPr lang="it-IT" sz="2800" dirty="0"/>
              <a:t>, cioè la mancanza delle capacità intellettuali e tecniche necessarie per raggiungere un determinato risultato connesso solitamente a un’attività professionale:</a:t>
            </a:r>
          </a:p>
        </p:txBody>
      </p:sp>
    </p:spTree>
    <p:extLst>
      <p:ext uri="{BB962C8B-B14F-4D97-AF65-F5344CB8AC3E}">
        <p14:creationId xmlns:p14="http://schemas.microsoft.com/office/powerpoint/2010/main" val="45563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94B6CE-276B-494D-8723-44E1084BB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DEFINIZIONI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21B777-28D6-A540-B3F8-E8883965A3C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sz="2800" dirty="0"/>
              <a:t>•I. 3.13pr.: </a:t>
            </a:r>
            <a:r>
              <a:rPr lang="it-IT" sz="2800" i="1" dirty="0" err="1"/>
              <a:t>Obligatio</a:t>
            </a:r>
            <a:r>
              <a:rPr lang="it-IT" sz="2800" i="1" dirty="0"/>
              <a:t> est </a:t>
            </a:r>
            <a:r>
              <a:rPr lang="it-IT" sz="2800" i="1" dirty="0" err="1"/>
              <a:t>iuris</a:t>
            </a:r>
            <a:r>
              <a:rPr lang="it-IT" sz="2800" i="1" dirty="0"/>
              <a:t> </a:t>
            </a:r>
            <a:r>
              <a:rPr lang="it-IT" sz="2800" i="1" dirty="0" err="1"/>
              <a:t>vinculum</a:t>
            </a:r>
            <a:r>
              <a:rPr lang="it-IT" sz="2800" i="1" dirty="0"/>
              <a:t>, quo necessitate </a:t>
            </a:r>
            <a:r>
              <a:rPr lang="it-IT" sz="2800" i="1" dirty="0" err="1"/>
              <a:t>adstringimur</a:t>
            </a:r>
            <a:r>
              <a:rPr lang="it-IT" sz="2800" i="1" dirty="0"/>
              <a:t> </a:t>
            </a:r>
            <a:r>
              <a:rPr lang="it-IT" sz="2800" i="1" dirty="0" err="1"/>
              <a:t>alicuius</a:t>
            </a:r>
            <a:r>
              <a:rPr lang="it-IT" sz="2800" i="1" dirty="0"/>
              <a:t> </a:t>
            </a:r>
            <a:r>
              <a:rPr lang="it-IT" sz="2800" i="1" dirty="0" err="1"/>
              <a:t>solvendae</a:t>
            </a:r>
            <a:r>
              <a:rPr lang="it-IT" sz="2800" i="1" dirty="0"/>
              <a:t> rei </a:t>
            </a:r>
            <a:r>
              <a:rPr lang="it-IT" sz="2800" i="1" dirty="0" err="1"/>
              <a:t>secundum</a:t>
            </a:r>
            <a:r>
              <a:rPr lang="it-IT" sz="2800" i="1" dirty="0"/>
              <a:t> </a:t>
            </a:r>
            <a:r>
              <a:rPr lang="it-IT" sz="2800" i="1" dirty="0" err="1"/>
              <a:t>nostrae</a:t>
            </a:r>
            <a:r>
              <a:rPr lang="it-IT" sz="2800" i="1" dirty="0"/>
              <a:t> </a:t>
            </a:r>
            <a:r>
              <a:rPr lang="it-IT" sz="2800" i="1" dirty="0" err="1"/>
              <a:t>civitatis</a:t>
            </a:r>
            <a:r>
              <a:rPr lang="it-IT" sz="2800" i="1" dirty="0"/>
              <a:t> </a:t>
            </a:r>
            <a:r>
              <a:rPr lang="it-IT" sz="2800" i="1" dirty="0" err="1"/>
              <a:t>iura</a:t>
            </a:r>
            <a:r>
              <a:rPr lang="it-IT" sz="2800" i="1" dirty="0"/>
              <a:t> </a:t>
            </a:r>
          </a:p>
          <a:p>
            <a:r>
              <a:rPr lang="it-IT" sz="2800" dirty="0"/>
              <a:t>(L'obbligazione è un vincolo di diritto per mezzo del quale siamo costretti, in base al nostro </a:t>
            </a:r>
            <a:r>
              <a:rPr lang="it-IT" sz="2800" dirty="0" err="1"/>
              <a:t>odinamento</a:t>
            </a:r>
            <a:r>
              <a:rPr lang="it-IT" sz="2800" dirty="0"/>
              <a:t> giuridico, a prestare qualcosa)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28525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2F7D95-3F71-EC49-A018-B8A1D7BD5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66255"/>
            <a:ext cx="10364451" cy="914400"/>
          </a:xfrm>
        </p:spPr>
        <p:txBody>
          <a:bodyPr>
            <a:normAutofit/>
          </a:bodyPr>
          <a:lstStyle/>
          <a:p>
            <a:r>
              <a:rPr lang="it-IT" dirty="0"/>
              <a:t>COLPA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6E6578-A4B9-D24A-8041-564A96DDD25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5" y="1328246"/>
            <a:ext cx="10363826" cy="5457018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In alcuni casi particolari, come in tema di responsabilità dei soci o del tutore, si prende in considerazione la diligenza che il debitore adopera nella gestione dei propri affari (</a:t>
            </a:r>
            <a:r>
              <a:rPr lang="it-IT" sz="2400" i="1" dirty="0" err="1"/>
              <a:t>diligentia</a:t>
            </a:r>
            <a:r>
              <a:rPr lang="it-IT" sz="2400" i="1" dirty="0"/>
              <a:t> </a:t>
            </a:r>
            <a:r>
              <a:rPr lang="it-IT" sz="2400" i="1" dirty="0" err="1"/>
              <a:t>quam</a:t>
            </a:r>
            <a:r>
              <a:rPr lang="it-IT" sz="2400" i="1" dirty="0"/>
              <a:t> in </a:t>
            </a:r>
            <a:r>
              <a:rPr lang="it-IT" sz="2400" i="1" dirty="0" err="1"/>
              <a:t>suis</a:t>
            </a:r>
            <a:r>
              <a:rPr lang="it-IT" sz="2400" dirty="0"/>
              <a:t>), la quale di solito è maggiore rispetto a quella utilizzata per le cose altrui; in proposito si parla di </a:t>
            </a:r>
            <a:r>
              <a:rPr lang="it-IT" sz="2400" b="1" i="1" dirty="0"/>
              <a:t>culpa in concreto</a:t>
            </a:r>
            <a:r>
              <a:rPr lang="it-IT" sz="2400" dirty="0"/>
              <a:t> </a:t>
            </a:r>
          </a:p>
          <a:p>
            <a:pPr algn="just"/>
            <a:r>
              <a:rPr lang="it-IT" sz="2400" dirty="0"/>
              <a:t>Talvolta si parla di </a:t>
            </a:r>
            <a:r>
              <a:rPr lang="it-IT" sz="2400" b="1" i="1" dirty="0"/>
              <a:t>culpa lata</a:t>
            </a:r>
            <a:r>
              <a:rPr lang="it-IT" sz="2400" b="1" dirty="0"/>
              <a:t> </a:t>
            </a:r>
            <a:r>
              <a:rPr lang="it-IT" sz="2400" dirty="0"/>
              <a:t>o grave, identificata con la mancanza dei più elementari standard di diligenza e prudenza: è in colpa grave il debitore </a:t>
            </a:r>
            <a:r>
              <a:rPr lang="it-IT" sz="2400" i="1" dirty="0"/>
              <a:t>non </a:t>
            </a:r>
            <a:r>
              <a:rPr lang="it-IT" sz="2400" i="1" dirty="0" err="1"/>
              <a:t>intellegit</a:t>
            </a:r>
            <a:r>
              <a:rPr lang="it-IT" sz="2400" i="1" dirty="0"/>
              <a:t> id </a:t>
            </a:r>
            <a:r>
              <a:rPr lang="it-IT" sz="2400" i="1" dirty="0" err="1"/>
              <a:t>quod</a:t>
            </a:r>
            <a:r>
              <a:rPr lang="it-IT" sz="2400" i="1" dirty="0"/>
              <a:t> </a:t>
            </a:r>
            <a:r>
              <a:rPr lang="it-IT" sz="2400" i="1" dirty="0" err="1"/>
              <a:t>omnes</a:t>
            </a:r>
            <a:r>
              <a:rPr lang="it-IT" sz="2400" i="1" dirty="0"/>
              <a:t> </a:t>
            </a:r>
            <a:r>
              <a:rPr lang="it-IT" sz="2400" i="1" dirty="0" err="1"/>
              <a:t>intellegunt</a:t>
            </a:r>
            <a:r>
              <a:rPr lang="it-IT" sz="2400" dirty="0"/>
              <a:t>, non intende ciò che chiunque capisce. Essa viene equiparata al dolo, nel senso che le più crasse violazioni del dovere di diligenza vengono imputate anche ai debitori che sono chiamati a rispondere solo per inadempimenti dolosi.</a:t>
            </a:r>
          </a:p>
        </p:txBody>
      </p:sp>
    </p:spTree>
    <p:extLst>
      <p:ext uri="{BB962C8B-B14F-4D97-AF65-F5344CB8AC3E}">
        <p14:creationId xmlns:p14="http://schemas.microsoft.com/office/powerpoint/2010/main" val="19301861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3EBC86-F63D-3343-926C-13549092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83127"/>
            <a:ext cx="10364451" cy="1246909"/>
          </a:xfrm>
        </p:spPr>
        <p:txBody>
          <a:bodyPr/>
          <a:lstStyle/>
          <a:p>
            <a:r>
              <a:rPr lang="it-IT" dirty="0" err="1"/>
              <a:t>Ulpiano</a:t>
            </a:r>
            <a:r>
              <a:rPr lang="it-IT" dirty="0"/>
              <a:t> 28 </a:t>
            </a:r>
            <a:r>
              <a:rPr lang="it-IT" i="1" dirty="0"/>
              <a:t>ad </a:t>
            </a:r>
            <a:r>
              <a:rPr lang="it-IT" i="1" dirty="0" err="1"/>
              <a:t>edictum</a:t>
            </a:r>
            <a:r>
              <a:rPr lang="it-IT" i="1" dirty="0"/>
              <a:t> </a:t>
            </a:r>
            <a:r>
              <a:rPr lang="it-IT" dirty="0"/>
              <a:t>D. 13.6.5.2-3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3006DFC-562A-744A-9949-34906EC4FC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9936" y="1080655"/>
            <a:ext cx="11170228" cy="5320145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Bisogna considerare quale criterio di </a:t>
            </a:r>
            <a:r>
              <a:rPr lang="it-IT" sz="2400" dirty="0" err="1"/>
              <a:t>responsabilita’</a:t>
            </a:r>
            <a:r>
              <a:rPr lang="it-IT" sz="2400" dirty="0"/>
              <a:t> entri in gioco nell’azione di comodato: dolo e anche colpa o anche il caso fortuito. Infatti, nei contratti a volte siamo responsabili solo per dolo, a volte anche per colpa: dolo nel deposito, poiché il depositario non ha alcuna utilità dal contratto … </a:t>
            </a:r>
          </a:p>
          <a:p>
            <a:pPr algn="just"/>
            <a:r>
              <a:rPr lang="it-IT" sz="2400" dirty="0"/>
              <a:t>ma se il vantaggio riguarda entrambe le parti contrattuali, come nella compravendita, nella locazione, … nella società si risponde per dolo e per colpa.</a:t>
            </a:r>
          </a:p>
          <a:p>
            <a:pPr algn="just"/>
            <a:r>
              <a:rPr lang="it-IT" sz="2400" dirty="0"/>
              <a:t>Nel contratto di comodato per lo più l’utilità è solo del comodatario e pertanto appare del tutto veritiera l’opinione di quinto </a:t>
            </a:r>
            <a:r>
              <a:rPr lang="it-IT" sz="2400" dirty="0" err="1"/>
              <a:t>Mucio</a:t>
            </a:r>
            <a:r>
              <a:rPr lang="it-IT" sz="2400" dirty="0"/>
              <a:t> secondo il quale egli risponde per colpa e diligenza e, qualora le cose comodate fossero state consegnate previa stima, anche per caso fortuito.</a:t>
            </a:r>
          </a:p>
        </p:txBody>
      </p:sp>
    </p:spTree>
    <p:extLst>
      <p:ext uri="{BB962C8B-B14F-4D97-AF65-F5344CB8AC3E}">
        <p14:creationId xmlns:p14="http://schemas.microsoft.com/office/powerpoint/2010/main" val="42163362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39FBF2-3ADE-8E47-B918-7F664FB7D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76645"/>
            <a:ext cx="10364451" cy="1163782"/>
          </a:xfrm>
        </p:spPr>
        <p:txBody>
          <a:bodyPr>
            <a:normAutofit/>
          </a:bodyPr>
          <a:lstStyle/>
          <a:p>
            <a:r>
              <a:rPr lang="it-IT" b="1" i="1" u="sng" dirty="0"/>
              <a:t>CUSTODIA </a:t>
            </a:r>
            <a:r>
              <a:rPr lang="it-IT" i="1" dirty="0"/>
              <a:t>= </a:t>
            </a:r>
            <a:r>
              <a:rPr lang="it-IT" dirty="0"/>
              <a:t>caso fortuito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2D4D38-C3E8-CF4A-A3BA-B9C29A89CBD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56442"/>
            <a:ext cx="10363826" cy="5129048"/>
          </a:xfrm>
        </p:spPr>
        <p:txBody>
          <a:bodyPr>
            <a:noAutofit/>
          </a:bodyPr>
          <a:lstStyle/>
          <a:p>
            <a:pPr algn="just"/>
            <a:endParaRPr lang="it-IT" sz="3200" i="1" dirty="0"/>
          </a:p>
          <a:p>
            <a:pPr algn="just"/>
            <a:r>
              <a:rPr lang="it-IT" sz="3200" dirty="0"/>
              <a:t>Nei casi in cui il debitore tiene a proprio vantaggio una cosa altrui ed è obbligato a restituirla </a:t>
            </a:r>
            <a:r>
              <a:rPr lang="it-IT" sz="3200" dirty="0" err="1"/>
              <a:t>puo</a:t>
            </a:r>
            <a:r>
              <a:rPr lang="it-IT" sz="3200" dirty="0"/>
              <a:t>̀ essere chiamato a rispondere anche di fatti che non dipendano da lui, ma che sarebbero stati oggettivamente nella sua sfera di controllo, come un furto o un danneggiamento. </a:t>
            </a:r>
          </a:p>
          <a:p>
            <a:pPr algn="just"/>
            <a:endParaRPr lang="it-IT" sz="3200" dirty="0"/>
          </a:p>
          <a:p>
            <a:pPr algn="just"/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05399730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C72B799-D605-8341-A7F3-28C54CBA5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3686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80B55FE-CFB2-E747-8730-4377B690815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3291" y="987136"/>
            <a:ext cx="10924309" cy="5548746"/>
          </a:xfrm>
        </p:spPr>
        <p:txBody>
          <a:bodyPr>
            <a:normAutofit fontScale="92500"/>
          </a:bodyPr>
          <a:lstStyle/>
          <a:p>
            <a:pPr algn="just"/>
            <a:r>
              <a:rPr lang="it-IT" dirty="0"/>
              <a:t>D. 13,6,5,10 (</a:t>
            </a:r>
            <a:r>
              <a:rPr lang="it-IT" dirty="0" err="1"/>
              <a:t>Ulpianus</a:t>
            </a:r>
            <a:r>
              <a:rPr lang="it-IT" dirty="0"/>
              <a:t> 28 </a:t>
            </a:r>
            <a:r>
              <a:rPr lang="it-IT" i="1" dirty="0"/>
              <a:t>ad </a:t>
            </a:r>
            <a:r>
              <a:rPr lang="it-IT" i="1" dirty="0" err="1"/>
              <a:t>edictum</a:t>
            </a:r>
            <a:r>
              <a:rPr lang="it-IT" dirty="0"/>
              <a:t>): </a:t>
            </a:r>
            <a:r>
              <a:rPr lang="it-IT" i="1" dirty="0" err="1"/>
              <a:t>Interdum</a:t>
            </a:r>
            <a:r>
              <a:rPr lang="it-IT" i="1" dirty="0"/>
              <a:t> </a:t>
            </a:r>
            <a:r>
              <a:rPr lang="it-IT" i="1" dirty="0" err="1"/>
              <a:t>plane</a:t>
            </a:r>
            <a:r>
              <a:rPr lang="it-IT" i="1" dirty="0"/>
              <a:t> </a:t>
            </a:r>
            <a:r>
              <a:rPr lang="it-IT" i="1" dirty="0" err="1"/>
              <a:t>dolum</a:t>
            </a:r>
            <a:r>
              <a:rPr lang="it-IT" i="1" dirty="0"/>
              <a:t> </a:t>
            </a:r>
            <a:r>
              <a:rPr lang="it-IT" i="1" dirty="0" err="1"/>
              <a:t>solum</a:t>
            </a:r>
            <a:r>
              <a:rPr lang="it-IT" i="1" dirty="0"/>
              <a:t> in re </a:t>
            </a:r>
            <a:r>
              <a:rPr lang="it-IT" i="1" dirty="0" err="1"/>
              <a:t>commodata</a:t>
            </a:r>
            <a:r>
              <a:rPr lang="it-IT" i="1" dirty="0"/>
              <a:t> qui </a:t>
            </a:r>
            <a:r>
              <a:rPr lang="it-IT" i="1" dirty="0" err="1"/>
              <a:t>rogavit</a:t>
            </a:r>
            <a:r>
              <a:rPr lang="it-IT" i="1" dirty="0"/>
              <a:t> </a:t>
            </a:r>
            <a:r>
              <a:rPr lang="it-IT" i="1" dirty="0" err="1"/>
              <a:t>praestabit</a:t>
            </a:r>
            <a:r>
              <a:rPr lang="it-IT" i="1" dirty="0"/>
              <a:t>, ut puta si </a:t>
            </a:r>
            <a:r>
              <a:rPr lang="it-IT" i="1" dirty="0" err="1"/>
              <a:t>quis</a:t>
            </a:r>
            <a:r>
              <a:rPr lang="it-IT" i="1" dirty="0"/>
              <a:t> ita </a:t>
            </a:r>
            <a:r>
              <a:rPr lang="it-IT" i="1" dirty="0" err="1"/>
              <a:t>convenit</a:t>
            </a:r>
            <a:r>
              <a:rPr lang="it-IT" i="1" dirty="0"/>
              <a:t>: </a:t>
            </a:r>
            <a:r>
              <a:rPr lang="it-IT" i="1" dirty="0" err="1"/>
              <a:t>vel</a:t>
            </a:r>
            <a:r>
              <a:rPr lang="it-IT" i="1" dirty="0"/>
              <a:t> si sua </a:t>
            </a:r>
            <a:r>
              <a:rPr lang="it-IT" i="1" dirty="0" err="1"/>
              <a:t>dumtaxat</a:t>
            </a:r>
            <a:r>
              <a:rPr lang="it-IT" i="1" dirty="0"/>
              <a:t> causa </a:t>
            </a:r>
            <a:r>
              <a:rPr lang="it-IT" i="1" dirty="0" err="1"/>
              <a:t>commodavit</a:t>
            </a:r>
            <a:r>
              <a:rPr lang="it-IT" i="1" dirty="0"/>
              <a:t>, </a:t>
            </a:r>
            <a:r>
              <a:rPr lang="it-IT" i="1" dirty="0" err="1"/>
              <a:t>sponsae</a:t>
            </a:r>
            <a:r>
              <a:rPr lang="it-IT" i="1" dirty="0"/>
              <a:t> forte </a:t>
            </a:r>
            <a:r>
              <a:rPr lang="it-IT" i="1" dirty="0" err="1"/>
              <a:t>suae</a:t>
            </a:r>
            <a:r>
              <a:rPr lang="it-IT" i="1" dirty="0"/>
              <a:t> </a:t>
            </a:r>
            <a:r>
              <a:rPr lang="it-IT" i="1" dirty="0" err="1"/>
              <a:t>vel</a:t>
            </a:r>
            <a:r>
              <a:rPr lang="it-IT" i="1" dirty="0"/>
              <a:t> uxori, quo </a:t>
            </a:r>
            <a:r>
              <a:rPr lang="it-IT" i="1" dirty="0" err="1"/>
              <a:t>honestius</a:t>
            </a:r>
            <a:r>
              <a:rPr lang="it-IT" i="1" dirty="0"/>
              <a:t> culta ad se </a:t>
            </a:r>
            <a:r>
              <a:rPr lang="it-IT" i="1" dirty="0" err="1"/>
              <a:t>deduceretur</a:t>
            </a:r>
            <a:r>
              <a:rPr lang="it-IT" i="1" dirty="0"/>
              <a:t>, </a:t>
            </a:r>
            <a:r>
              <a:rPr lang="it-IT" i="1" dirty="0" err="1"/>
              <a:t>vel</a:t>
            </a:r>
            <a:r>
              <a:rPr lang="it-IT" i="1" dirty="0"/>
              <a:t> si </a:t>
            </a:r>
            <a:r>
              <a:rPr lang="it-IT" i="1" dirty="0" err="1"/>
              <a:t>quis</a:t>
            </a:r>
            <a:r>
              <a:rPr lang="it-IT" i="1" dirty="0"/>
              <a:t> </a:t>
            </a:r>
            <a:r>
              <a:rPr lang="it-IT" i="1" dirty="0" err="1"/>
              <a:t>ludos</a:t>
            </a:r>
            <a:r>
              <a:rPr lang="it-IT" i="1" dirty="0"/>
              <a:t> </a:t>
            </a:r>
            <a:r>
              <a:rPr lang="it-IT" i="1" dirty="0" err="1"/>
              <a:t>edens</a:t>
            </a:r>
            <a:r>
              <a:rPr lang="it-IT" i="1" dirty="0"/>
              <a:t> </a:t>
            </a:r>
            <a:r>
              <a:rPr lang="it-IT" i="1" dirty="0" err="1"/>
              <a:t>praetor</a:t>
            </a:r>
            <a:r>
              <a:rPr lang="it-IT" i="1" dirty="0"/>
              <a:t> </a:t>
            </a:r>
            <a:r>
              <a:rPr lang="it-IT" i="1" dirty="0" err="1"/>
              <a:t>scaenicis</a:t>
            </a:r>
            <a:r>
              <a:rPr lang="it-IT" i="1" dirty="0"/>
              <a:t> </a:t>
            </a:r>
            <a:r>
              <a:rPr lang="it-IT" i="1" dirty="0" err="1"/>
              <a:t>commodavit</a:t>
            </a:r>
            <a:r>
              <a:rPr lang="it-IT" i="1" dirty="0"/>
              <a:t>.</a:t>
            </a:r>
            <a:endParaRPr lang="it-IT" dirty="0"/>
          </a:p>
          <a:p>
            <a:pPr algn="just"/>
            <a:r>
              <a:rPr lang="it-IT" sz="2800" dirty="0"/>
              <a:t>A volte risponde solo di dolo il comodatario, se ad esempio l’accordo era di questo tipo: se abbia dato in comodato soltanto per il proprio interesse, come quando il comodante abbia dato a prestito qualcosa al padre della propria sposa, per far apparire più elevata la condizione di questa quando effettuava la </a:t>
            </a:r>
            <a:r>
              <a:rPr lang="it-IT" sz="2800" i="1" dirty="0" err="1"/>
              <a:t>deductio</a:t>
            </a:r>
            <a:r>
              <a:rPr lang="it-IT" sz="2800" i="1" dirty="0"/>
              <a:t> in </a:t>
            </a:r>
            <a:r>
              <a:rPr lang="it-IT" sz="2800" i="1" dirty="0" err="1"/>
              <a:t>domum</a:t>
            </a:r>
            <a:r>
              <a:rPr lang="it-IT" sz="2800" dirty="0"/>
              <a:t>; oppure se il pretore avesse prestato a degli attori i propri mobili (per rendere più decorosa la scena e più apprezzabile la rappresentazione).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911600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6AB513-ACA6-F143-AA68-B0DD9BE72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26124"/>
            <a:ext cx="10364451" cy="1450428"/>
          </a:xfrm>
        </p:spPr>
        <p:txBody>
          <a:bodyPr>
            <a:normAutofit/>
          </a:bodyPr>
          <a:lstStyle/>
          <a:p>
            <a:r>
              <a:rPr lang="it-IT" b="1" dirty="0"/>
              <a:t>RITARDO NELL’ADEMPIMENTO, </a:t>
            </a:r>
            <a:br>
              <a:rPr lang="it-IT" b="1" dirty="0"/>
            </a:br>
            <a:r>
              <a:rPr lang="it-IT" dirty="0"/>
              <a:t>OMISSIONE O SCORRETTEZZA DELLA PRESTAZIONE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8092552-4973-3243-9F63-D325EA421DE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76552"/>
            <a:ext cx="10363826" cy="4897820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è ancora possibile un corretto adempimento. </a:t>
            </a:r>
          </a:p>
          <a:p>
            <a:pPr algn="just"/>
            <a:r>
              <a:rPr lang="it-IT" sz="2800" i="1" dirty="0"/>
              <a:t>Mora </a:t>
            </a:r>
            <a:r>
              <a:rPr lang="it-IT" sz="2800" i="1" dirty="0" err="1"/>
              <a:t>solvendi</a:t>
            </a:r>
            <a:r>
              <a:rPr lang="it-IT" sz="2800" i="1" dirty="0"/>
              <a:t> o </a:t>
            </a:r>
            <a:r>
              <a:rPr lang="it-IT" sz="2800" i="1" dirty="0" err="1"/>
              <a:t>debitoris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Il debitore in mora risponde di una successiva impossibilità sopravvenuta della prestazione sempre col criterio della </a:t>
            </a:r>
            <a:r>
              <a:rPr lang="it-IT" sz="2800" i="1" dirty="0"/>
              <a:t>custodia</a:t>
            </a:r>
            <a:r>
              <a:rPr lang="it-IT" sz="2800" dirty="0"/>
              <a:t>. </a:t>
            </a:r>
          </a:p>
          <a:p>
            <a:pPr algn="just"/>
            <a:r>
              <a:rPr lang="it-IT" sz="2800" b="1" i="1" dirty="0"/>
              <a:t>ex persona </a:t>
            </a:r>
            <a:r>
              <a:rPr lang="it-IT" sz="2800" dirty="0"/>
              <a:t>: occorre l’</a:t>
            </a:r>
            <a:r>
              <a:rPr lang="it-IT" sz="2800" i="1" dirty="0" err="1"/>
              <a:t>interpellatio</a:t>
            </a:r>
            <a:r>
              <a:rPr lang="it-IT" sz="2800" i="1" dirty="0"/>
              <a:t> </a:t>
            </a:r>
            <a:endParaRPr lang="it-IT" sz="2800" dirty="0"/>
          </a:p>
          <a:p>
            <a:pPr lvl="3" algn="just"/>
            <a:r>
              <a:rPr lang="it-IT" sz="2800" dirty="0"/>
              <a:t>obbligazioni da delitto </a:t>
            </a:r>
            <a:endParaRPr lang="it-IT" sz="2800" b="1" i="1" dirty="0"/>
          </a:p>
          <a:p>
            <a:pPr algn="just"/>
            <a:r>
              <a:rPr lang="it-IT" sz="2800" b="1" i="1" dirty="0"/>
              <a:t>ex re </a:t>
            </a:r>
            <a:endParaRPr lang="it-IT" sz="2800" dirty="0"/>
          </a:p>
          <a:p>
            <a:pPr lvl="3" algn="just"/>
            <a:r>
              <a:rPr lang="it-IT" sz="2800" dirty="0"/>
              <a:t>obbligazioni sottoposte a termine iniziale </a:t>
            </a:r>
          </a:p>
          <a:p>
            <a:pPr algn="just"/>
            <a:endParaRPr lang="it-IT" sz="2800" dirty="0"/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474519760"/>
      </p:ext>
    </p:extLst>
  </p:cSld>
  <p:clrMapOvr>
    <a:masterClrMapping/>
  </p:clrMapOvr>
  <p:transition spd="slow">
    <p:randomBar dir="vert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6166F4-A657-174E-BED7-5D492AB6E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788276"/>
          </a:xfrm>
        </p:spPr>
        <p:txBody>
          <a:bodyPr/>
          <a:lstStyle/>
          <a:p>
            <a:r>
              <a:rPr lang="it-IT" b="1" dirty="0"/>
              <a:t>RISARCIMENTO DEL DANNO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FCD46B-665A-914D-B03E-1F66924E0E2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1228" y="882869"/>
            <a:ext cx="11708524" cy="5675585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Le parti possono stabilire l’ammontare del risarcimento del danno tramite una </a:t>
            </a:r>
            <a:r>
              <a:rPr lang="it-IT" sz="2800" i="1" dirty="0" err="1"/>
              <a:t>stipulatio</a:t>
            </a:r>
            <a:r>
              <a:rPr lang="it-IT" sz="2800" i="1" dirty="0"/>
              <a:t> </a:t>
            </a:r>
            <a:r>
              <a:rPr lang="it-IT" sz="2800" dirty="0"/>
              <a:t>condizionata (</a:t>
            </a:r>
            <a:r>
              <a:rPr lang="it-IT" sz="2800" i="1" dirty="0" err="1"/>
              <a:t>stipulatio</a:t>
            </a:r>
            <a:r>
              <a:rPr lang="it-IT" sz="2800" i="1" dirty="0"/>
              <a:t> </a:t>
            </a:r>
            <a:r>
              <a:rPr lang="it-IT" sz="2800" i="1" dirty="0" err="1"/>
              <a:t>poenae</a:t>
            </a:r>
            <a:r>
              <a:rPr lang="it-IT" sz="2800" i="1" dirty="0"/>
              <a:t> </a:t>
            </a:r>
            <a:r>
              <a:rPr lang="it-IT" sz="2800" dirty="0"/>
              <a:t>propria): si promette una somma di denaro per il caso in cui resti inadempiuta la prestazione primaria. In tal modo si </a:t>
            </a:r>
            <a:r>
              <a:rPr lang="it-IT" sz="2800" dirty="0" err="1"/>
              <a:t>predermina</a:t>
            </a:r>
            <a:r>
              <a:rPr lang="it-IT" sz="2800" dirty="0"/>
              <a:t> la somma da pagare e non occorre dare prova del danno. Oggi si parla di clausola penale (v. art. 1382). </a:t>
            </a:r>
          </a:p>
          <a:p>
            <a:pPr algn="just"/>
            <a:r>
              <a:rPr lang="it-IT" sz="2800" dirty="0"/>
              <a:t>Negli altri casi la determinazione del risarcimento varia a seconda del tipo di obbligazione e la struttura formulare dell’originaria azione. </a:t>
            </a:r>
          </a:p>
          <a:p>
            <a:pPr algn="just"/>
            <a:r>
              <a:rPr lang="it-IT" sz="2800" dirty="0"/>
              <a:t>I due criteri principali sono: 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500418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13149C5-ED83-6144-B2EE-6E905B201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u="sng" dirty="0"/>
              <a:t>1) </a:t>
            </a:r>
            <a:r>
              <a:rPr lang="it-IT" b="1" i="1" u="sng" dirty="0"/>
              <a:t>QUANTI EA RES FUIT-EST-ERIT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8352132-DBAF-904A-84C2-7E58B7BB406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671146"/>
            <a:ext cx="10363826" cy="4120054"/>
          </a:xfrm>
        </p:spPr>
        <p:txBody>
          <a:bodyPr/>
          <a:lstStyle/>
          <a:p>
            <a:pPr algn="just"/>
            <a:r>
              <a:rPr lang="it-IT" sz="2800" dirty="0"/>
              <a:t>poteva essere commisurato al valore di mercato (senza tener conto dell’interesse concreto dell’attore ad avere la cosa) della cosa oggetto della prestazione al momento della </a:t>
            </a:r>
            <a:r>
              <a:rPr lang="it-IT" sz="2800" i="1" dirty="0" err="1"/>
              <a:t>litis</a:t>
            </a:r>
            <a:r>
              <a:rPr lang="it-IT" sz="2800" i="1" dirty="0"/>
              <a:t> </a:t>
            </a:r>
            <a:r>
              <a:rPr lang="it-IT" sz="2800" i="1" dirty="0" err="1"/>
              <a:t>contestatio</a:t>
            </a:r>
            <a:r>
              <a:rPr lang="it-IT" sz="2800" i="1" dirty="0"/>
              <a:t> </a:t>
            </a:r>
            <a:r>
              <a:rPr lang="it-IT" sz="2800" dirty="0"/>
              <a:t>(es. </a:t>
            </a:r>
            <a:r>
              <a:rPr lang="it-IT" sz="2800" i="1" dirty="0" err="1"/>
              <a:t>condictio</a:t>
            </a:r>
            <a:r>
              <a:rPr lang="it-IT" sz="2800" dirty="0"/>
              <a:t>) o in un momento precedente (es. </a:t>
            </a:r>
            <a:r>
              <a:rPr lang="it-IT" sz="2800" i="1" dirty="0" err="1"/>
              <a:t>actio</a:t>
            </a:r>
            <a:r>
              <a:rPr lang="it-IT" sz="2800" i="1" dirty="0"/>
              <a:t> furti</a:t>
            </a:r>
            <a:r>
              <a:rPr lang="it-IT" sz="2800" dirty="0"/>
              <a:t>) o anche al momento della sentenza (es. </a:t>
            </a:r>
            <a:r>
              <a:rPr lang="it-IT" sz="2800" i="1" dirty="0" err="1"/>
              <a:t>actio</a:t>
            </a:r>
            <a:r>
              <a:rPr lang="it-IT" sz="2800" i="1" dirty="0"/>
              <a:t> depositi in factum</a:t>
            </a:r>
            <a:r>
              <a:rPr lang="it-IT" sz="2800" dirty="0"/>
              <a:t>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5224343"/>
      </p:ext>
    </p:extLst>
  </p:cSld>
  <p:clrMapOvr>
    <a:masterClrMapping/>
  </p:clrMapOvr>
  <p:transition spd="slow">
    <p:wip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D90142-8111-204A-8CDF-6D104D533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26125"/>
            <a:ext cx="10364451" cy="914399"/>
          </a:xfrm>
        </p:spPr>
        <p:txBody>
          <a:bodyPr/>
          <a:lstStyle/>
          <a:p>
            <a:r>
              <a:rPr lang="it-IT" b="1" u="sng" dirty="0"/>
              <a:t>2) </a:t>
            </a:r>
            <a:r>
              <a:rPr lang="it-IT" b="1" i="1" u="sng" dirty="0"/>
              <a:t>ID QUOD INTEREST </a:t>
            </a:r>
            <a:endParaRPr lang="it-IT" b="1" u="sng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38C1036-5D81-014D-BB99-636F5A47591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87670"/>
            <a:ext cx="10363826" cy="5402316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800" dirty="0"/>
              <a:t>nei giudizi di buona fede poteva essere valutato l’interesse che il creditore aveva a quella prestazione, desunto dalla differenza tra la sua effettiva situazione patrimoniale e quella in cui si sarebbe trovato in seguito all’adempimento. Si ottiene così un vero e proprio risarcimento del danno. Questo criterio tende ad essere poi esteso a tutti i rapporti obbligatori. </a:t>
            </a:r>
          </a:p>
          <a:p>
            <a:pPr algn="just"/>
            <a:r>
              <a:rPr lang="it-IT" sz="2800" dirty="0"/>
              <a:t>Si parla di </a:t>
            </a:r>
            <a:r>
              <a:rPr lang="it-IT" sz="2800" b="1" dirty="0"/>
              <a:t>interesse (positivo</a:t>
            </a:r>
            <a:r>
              <a:rPr lang="it-IT" sz="2800" dirty="0"/>
              <a:t>), nel quale rientrano sia le perdite sofferte (danno emergente) sia, seppur con maggior prudenza, il mancato guadagno (lucro cessante). </a:t>
            </a:r>
          </a:p>
          <a:p>
            <a:pPr algn="just"/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72563169"/>
      </p:ext>
    </p:extLst>
  </p:cSld>
  <p:clrMapOvr>
    <a:masterClrMapping/>
  </p:clrMapOvr>
  <p:transition spd="slow">
    <p:wip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CC2F47-C102-0641-BDD3-990595CBD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73573"/>
            <a:ext cx="10364451" cy="1061544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CLASSIFICAZIONI DEI CONTRATTI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F2C73F-5674-A34E-B7C4-830E2F7DE1E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35422"/>
            <a:ext cx="10363826" cy="6327226"/>
          </a:xfrm>
        </p:spPr>
        <p:txBody>
          <a:bodyPr>
            <a:normAutofit lnSpcReduction="10000"/>
          </a:bodyPr>
          <a:lstStyle/>
          <a:p>
            <a:pPr algn="ctr"/>
            <a:r>
              <a:rPr lang="it-IT" sz="3000" b="1" dirty="0"/>
              <a:t>1° classificazione basata sugli effetti </a:t>
            </a:r>
          </a:p>
          <a:p>
            <a:pPr algn="ctr"/>
            <a:endParaRPr lang="it-IT" sz="2400" dirty="0"/>
          </a:p>
          <a:p>
            <a:pPr algn="just"/>
            <a:r>
              <a:rPr lang="it-IT" sz="2400" b="1" u="sng" dirty="0"/>
              <a:t>UNILATERALI:</a:t>
            </a:r>
            <a:r>
              <a:rPr lang="it-IT" sz="2400" b="1" dirty="0"/>
              <a:t> </a:t>
            </a:r>
            <a:r>
              <a:rPr lang="it-IT" sz="2400" dirty="0"/>
              <a:t>l’obbligazione nasce a carico di una parte soltanto. Vi è un’unica azione a disposizione dell’unico creditore (mutuo, </a:t>
            </a:r>
            <a:r>
              <a:rPr lang="it-IT" sz="2400" i="1" dirty="0" err="1"/>
              <a:t>stipulatio</a:t>
            </a:r>
            <a:r>
              <a:rPr lang="it-IT" sz="2400" dirty="0"/>
              <a:t>). </a:t>
            </a:r>
          </a:p>
          <a:p>
            <a:pPr algn="just"/>
            <a:r>
              <a:rPr lang="it-IT" sz="2400" b="1" u="sng" dirty="0"/>
              <a:t>BILATERALI</a:t>
            </a:r>
            <a:r>
              <a:rPr lang="it-IT" sz="2400" b="1" dirty="0"/>
              <a:t> (</a:t>
            </a:r>
            <a:r>
              <a:rPr lang="it-IT" sz="2400" dirty="0"/>
              <a:t>detti anche </a:t>
            </a:r>
            <a:r>
              <a:rPr lang="it-IT" sz="2400" b="1" dirty="0"/>
              <a:t>a prestazioni corrispettive </a:t>
            </a:r>
            <a:r>
              <a:rPr lang="it-IT" sz="2400" dirty="0"/>
              <a:t>o </a:t>
            </a:r>
            <a:r>
              <a:rPr lang="it-IT" sz="2400" b="1" dirty="0"/>
              <a:t>sinallagmatici</a:t>
            </a:r>
            <a:r>
              <a:rPr lang="it-IT" sz="2400" dirty="0"/>
              <a:t>): entrambe le parti sono reciprocamente obbligate e vi sono due azioni autonome a disposizione dei due creditori (</a:t>
            </a:r>
            <a:r>
              <a:rPr lang="it-IT" sz="2400" i="1" dirty="0" err="1"/>
              <a:t>emptio</a:t>
            </a:r>
            <a:r>
              <a:rPr lang="it-IT" sz="2400" i="1" dirty="0"/>
              <a:t> </a:t>
            </a:r>
            <a:r>
              <a:rPr lang="it-IT" sz="2400" i="1" dirty="0" err="1"/>
              <a:t>venditio</a:t>
            </a:r>
            <a:r>
              <a:rPr lang="it-IT" sz="2400" i="1" dirty="0"/>
              <a:t>; </a:t>
            </a:r>
            <a:r>
              <a:rPr lang="it-IT" sz="2400" i="1" dirty="0" err="1"/>
              <a:t>locatio</a:t>
            </a:r>
            <a:r>
              <a:rPr lang="it-IT" sz="2400" i="1" dirty="0"/>
              <a:t> </a:t>
            </a:r>
            <a:r>
              <a:rPr lang="it-IT" sz="2400" i="1" dirty="0" err="1"/>
              <a:t>conductio</a:t>
            </a:r>
            <a:r>
              <a:rPr lang="it-IT" sz="2400" dirty="0"/>
              <a:t>). </a:t>
            </a:r>
          </a:p>
          <a:p>
            <a:pPr algn="just"/>
            <a:r>
              <a:rPr lang="it-IT" sz="2400" b="1" u="sng" dirty="0"/>
              <a:t>BILATERALI IMPERFETTI</a:t>
            </a:r>
            <a:r>
              <a:rPr lang="it-IT" sz="2400" dirty="0"/>
              <a:t>: sorge un’obbligazione a carico di una delle due parti, Eventualmente un’obbligazione anche a carico dell’altra parte. Non vi è comunque un nesso tra le due obbligazioni.</a:t>
            </a:r>
          </a:p>
          <a:p>
            <a:pPr algn="just"/>
            <a:br>
              <a:rPr lang="it-IT" dirty="0"/>
            </a:br>
            <a:endParaRPr lang="it-IT" dirty="0"/>
          </a:p>
          <a:p>
            <a:pPr algn="just"/>
            <a:endParaRPr lang="it-IT" dirty="0"/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39397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4CDD19-4BEE-8649-BC55-AE1AC85E4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202365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EDC3232-8DA4-9A44-AD89-1D3A4A48E46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97528"/>
            <a:ext cx="10363826" cy="5560928"/>
          </a:xfrm>
        </p:spPr>
        <p:txBody>
          <a:bodyPr/>
          <a:lstStyle/>
          <a:p>
            <a:pPr algn="just"/>
            <a:r>
              <a:rPr lang="it-IT" sz="2800" dirty="0"/>
              <a:t>Nei </a:t>
            </a:r>
            <a:r>
              <a:rPr lang="it-IT" sz="2800" u="sng" dirty="0"/>
              <a:t>contratti bilaterali imperfetti </a:t>
            </a:r>
            <a:r>
              <a:rPr lang="it-IT" sz="2800" dirty="0"/>
              <a:t>Vi è un’azione (diretta), a tutela dell’obbligazione la cui esistenza è necessaria per l’integrazione della fattispecie, e un’azione (contraria) per il caso in cui sorga anche l’obbligazione eventuale, la quale ha sempre per contenuto il rimborso di spese o il risarcimento di danni (es.: deposito, comodato, mandato e </a:t>
            </a:r>
            <a:r>
              <a:rPr lang="it-IT" sz="2800" i="1" dirty="0" err="1"/>
              <a:t>negotiorum</a:t>
            </a:r>
            <a:r>
              <a:rPr lang="it-IT" sz="2800" i="1" dirty="0"/>
              <a:t> </a:t>
            </a:r>
            <a:r>
              <a:rPr lang="it-IT" sz="2800" i="1" dirty="0" err="1"/>
              <a:t>gestio</a:t>
            </a:r>
            <a:r>
              <a:rPr lang="it-IT" sz="2800" dirty="0"/>
              <a:t>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711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78F165-BB0F-B34E-B627-939347B49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DEFINIZIONI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B55FB1F-7C24-2240-8A77-A3208894053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18290"/>
            <a:ext cx="10363826" cy="4445876"/>
          </a:xfrm>
        </p:spPr>
        <p:txBody>
          <a:bodyPr>
            <a:noAutofit/>
          </a:bodyPr>
          <a:lstStyle/>
          <a:p>
            <a:r>
              <a:rPr lang="it-IT" sz="2800" dirty="0"/>
              <a:t>D. 44.7.3pr.: </a:t>
            </a:r>
            <a:r>
              <a:rPr lang="it-IT" sz="2800" i="1" dirty="0" err="1"/>
              <a:t>Obligationum</a:t>
            </a:r>
            <a:r>
              <a:rPr lang="it-IT" sz="2800" i="1" dirty="0"/>
              <a:t> </a:t>
            </a:r>
            <a:r>
              <a:rPr lang="it-IT" sz="2800" i="1" dirty="0" err="1"/>
              <a:t>substantia</a:t>
            </a:r>
            <a:r>
              <a:rPr lang="it-IT" sz="2800" i="1" dirty="0"/>
              <a:t> non in </a:t>
            </a:r>
            <a:r>
              <a:rPr lang="it-IT" sz="2800" i="1" dirty="0" err="1"/>
              <a:t>eo</a:t>
            </a:r>
            <a:r>
              <a:rPr lang="it-IT" sz="2800" i="1" dirty="0"/>
              <a:t> </a:t>
            </a:r>
            <a:r>
              <a:rPr lang="it-IT" sz="2800" i="1" dirty="0" err="1"/>
              <a:t>consistit</a:t>
            </a:r>
            <a:r>
              <a:rPr lang="it-IT" sz="2800" i="1" dirty="0"/>
              <a:t>, ut </a:t>
            </a:r>
            <a:r>
              <a:rPr lang="it-IT" sz="2800" i="1" dirty="0" err="1"/>
              <a:t>aliquod</a:t>
            </a:r>
            <a:r>
              <a:rPr lang="it-IT" sz="2800" i="1" dirty="0"/>
              <a:t> corpus nostrum aut </a:t>
            </a:r>
            <a:r>
              <a:rPr lang="it-IT" sz="2800" i="1" dirty="0" err="1"/>
              <a:t>servitutem</a:t>
            </a:r>
            <a:r>
              <a:rPr lang="it-IT" sz="2800" i="1" dirty="0"/>
              <a:t> </a:t>
            </a:r>
            <a:r>
              <a:rPr lang="it-IT" sz="2800" i="1" dirty="0" err="1"/>
              <a:t>nostram</a:t>
            </a:r>
            <a:r>
              <a:rPr lang="it-IT" sz="2800" i="1" dirty="0"/>
              <a:t> </a:t>
            </a:r>
            <a:r>
              <a:rPr lang="it-IT" sz="2800" i="1" dirty="0" err="1"/>
              <a:t>faciat</a:t>
            </a:r>
            <a:r>
              <a:rPr lang="it-IT" sz="2800" i="1" dirty="0"/>
              <a:t>, </a:t>
            </a:r>
            <a:r>
              <a:rPr lang="it-IT" sz="2800" i="1" dirty="0" err="1"/>
              <a:t>sed</a:t>
            </a:r>
            <a:r>
              <a:rPr lang="it-IT" sz="2800" i="1" dirty="0"/>
              <a:t> ut </a:t>
            </a:r>
            <a:r>
              <a:rPr lang="it-IT" sz="2800" i="1" dirty="0" err="1"/>
              <a:t>alium</a:t>
            </a:r>
            <a:r>
              <a:rPr lang="it-IT" sz="2800" i="1" dirty="0"/>
              <a:t> </a:t>
            </a:r>
            <a:r>
              <a:rPr lang="it-IT" sz="2800" i="1" dirty="0" err="1"/>
              <a:t>nobis</a:t>
            </a:r>
            <a:r>
              <a:rPr lang="it-IT" sz="2800" i="1" dirty="0"/>
              <a:t> </a:t>
            </a:r>
            <a:r>
              <a:rPr lang="it-IT" sz="2800" i="1" dirty="0" err="1"/>
              <a:t>obstringat</a:t>
            </a:r>
            <a:r>
              <a:rPr lang="it-IT" sz="2800" i="1" dirty="0"/>
              <a:t> ad </a:t>
            </a:r>
            <a:r>
              <a:rPr lang="it-IT" sz="2800" i="1" dirty="0" err="1"/>
              <a:t>dandum</a:t>
            </a:r>
            <a:r>
              <a:rPr lang="it-IT" sz="2800" i="1" dirty="0"/>
              <a:t> </a:t>
            </a:r>
            <a:r>
              <a:rPr lang="it-IT" sz="2800" i="1" dirty="0" err="1"/>
              <a:t>vel</a:t>
            </a:r>
            <a:r>
              <a:rPr lang="it-IT" sz="2800" i="1" dirty="0"/>
              <a:t> </a:t>
            </a:r>
            <a:r>
              <a:rPr lang="it-IT" sz="2800" i="1" dirty="0" err="1"/>
              <a:t>faciendum</a:t>
            </a:r>
            <a:r>
              <a:rPr lang="it-IT" sz="2800" i="1" dirty="0"/>
              <a:t> </a:t>
            </a:r>
            <a:r>
              <a:rPr lang="it-IT" sz="2800" i="1" dirty="0" err="1"/>
              <a:t>vel</a:t>
            </a:r>
            <a:r>
              <a:rPr lang="it-IT" sz="2800" i="1" dirty="0"/>
              <a:t> </a:t>
            </a:r>
            <a:r>
              <a:rPr lang="it-IT" sz="2800" i="1" dirty="0" err="1"/>
              <a:t>praestandum</a:t>
            </a:r>
            <a:r>
              <a:rPr lang="it-IT" sz="2800" i="1" dirty="0"/>
              <a:t> </a:t>
            </a:r>
          </a:p>
          <a:p>
            <a:r>
              <a:rPr lang="it-IT" sz="2800" dirty="0"/>
              <a:t>(L’essenza delle obbligazioni non si trova nella circostanza che ci rendano titolari di un diritto di </a:t>
            </a:r>
            <a:r>
              <a:rPr lang="it-IT" sz="2800" dirty="0" err="1"/>
              <a:t>proprieta</a:t>
            </a:r>
            <a:r>
              <a:rPr lang="it-IT" sz="2800" dirty="0"/>
              <a:t>̀ o di </a:t>
            </a:r>
            <a:r>
              <a:rPr lang="it-IT" sz="2800" dirty="0" err="1"/>
              <a:t>servitu</a:t>
            </a:r>
            <a:r>
              <a:rPr lang="it-IT" sz="2800" dirty="0"/>
              <a:t>̀, </a:t>
            </a:r>
            <a:r>
              <a:rPr lang="it-IT" sz="2800" dirty="0" err="1"/>
              <a:t>bensi</a:t>
            </a:r>
            <a:r>
              <a:rPr lang="it-IT" sz="2800" dirty="0"/>
              <a:t>̀ nel fatto che vincolino taluno a dare, fare o prestare) 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7657469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63AFF0-888E-9847-9AC6-68612CEF2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20718"/>
            <a:ext cx="10364451" cy="1324304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2° classificazione basata </a:t>
            </a:r>
            <a:br>
              <a:rPr lang="it-IT" b="1" dirty="0"/>
            </a:br>
            <a:r>
              <a:rPr lang="it-IT" b="1" dirty="0"/>
              <a:t>sull’elemento che genera l’obbligo.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60B67B-E669-8F41-A7A6-8B1792EE58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19200"/>
            <a:ext cx="10363826" cy="4571999"/>
          </a:xfrm>
        </p:spPr>
        <p:txBody>
          <a:bodyPr>
            <a:normAutofit/>
          </a:bodyPr>
          <a:lstStyle/>
          <a:p>
            <a:pPr algn="ctr"/>
            <a:r>
              <a:rPr lang="it-IT" sz="3200" b="1" i="1" dirty="0"/>
              <a:t>OBLIGATIO CONTRACTA</a:t>
            </a:r>
            <a:r>
              <a:rPr lang="it-IT" sz="2800" b="1" i="1" dirty="0"/>
              <a:t>:</a:t>
            </a:r>
          </a:p>
          <a:p>
            <a:r>
              <a:rPr lang="it-IT" sz="2800" b="1" i="1" dirty="0"/>
              <a:t>- RE</a:t>
            </a:r>
            <a:r>
              <a:rPr lang="it-IT" sz="2800" dirty="0"/>
              <a:t>: CONTRATTO REALE </a:t>
            </a:r>
          </a:p>
          <a:p>
            <a:r>
              <a:rPr lang="it-IT" sz="2800" b="1" i="1" dirty="0"/>
              <a:t>- VERBIS</a:t>
            </a:r>
            <a:r>
              <a:rPr lang="it-IT" sz="2800" dirty="0"/>
              <a:t>: CONTRATTO VERBALE </a:t>
            </a:r>
          </a:p>
          <a:p>
            <a:r>
              <a:rPr lang="it-IT" sz="2800" b="1" i="1" dirty="0"/>
              <a:t>- LITTERIS</a:t>
            </a:r>
            <a:r>
              <a:rPr lang="it-IT" sz="2800" dirty="0"/>
              <a:t>: CONTRATTO LETTERALE </a:t>
            </a:r>
          </a:p>
          <a:p>
            <a:r>
              <a:rPr lang="it-IT" sz="2800" b="1" i="1" dirty="0"/>
              <a:t>- CONSENSU</a:t>
            </a:r>
            <a:r>
              <a:rPr lang="it-IT" sz="2800" b="1" dirty="0"/>
              <a:t>: </a:t>
            </a:r>
            <a:r>
              <a:rPr lang="it-IT" sz="2800" dirty="0"/>
              <a:t>CONTRATTO CONSENSUALE 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807580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87218E-8BB0-C446-B443-3C23CABA2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99697"/>
            <a:ext cx="10364451" cy="1156137"/>
          </a:xfrm>
        </p:spPr>
        <p:txBody>
          <a:bodyPr>
            <a:normAutofit fontScale="90000"/>
          </a:bodyPr>
          <a:lstStyle/>
          <a:p>
            <a:r>
              <a:rPr lang="it-IT" dirty="0"/>
              <a:t>SINGOLI CONTRATTI REALI</a:t>
            </a:r>
            <a:br>
              <a:rPr lang="it-IT" dirty="0"/>
            </a:br>
            <a:r>
              <a:rPr lang="it-IT" b="1" dirty="0"/>
              <a:t>1) MUTUO: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CACDF1-3B12-E944-94EB-4C7D3FEA95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40222"/>
            <a:ext cx="10363826" cy="4550978"/>
          </a:xfrm>
        </p:spPr>
        <p:txBody>
          <a:bodyPr>
            <a:normAutofit/>
          </a:bodyPr>
          <a:lstStyle/>
          <a:p>
            <a:pPr algn="just"/>
            <a:r>
              <a:rPr lang="it-IT" sz="2400" dirty="0"/>
              <a:t>Prestito di consumo di cose fungibili. Passa la </a:t>
            </a:r>
            <a:r>
              <a:rPr lang="it-IT" sz="2400" dirty="0" err="1"/>
              <a:t>proprieta</a:t>
            </a:r>
            <a:r>
              <a:rPr lang="it-IT" sz="2400" dirty="0"/>
              <a:t>̀. </a:t>
            </a:r>
          </a:p>
          <a:p>
            <a:pPr algn="just"/>
            <a:r>
              <a:rPr lang="it-IT" sz="2400" dirty="0"/>
              <a:t>Deve essere restituito il </a:t>
            </a:r>
            <a:r>
              <a:rPr lang="it-IT" sz="2400" i="1" dirty="0" err="1"/>
              <a:t>tantudem</a:t>
            </a:r>
            <a:r>
              <a:rPr lang="it-IT" sz="2400" i="1" dirty="0"/>
              <a:t> </a:t>
            </a:r>
            <a:r>
              <a:rPr lang="it-IT" sz="2400" i="1" dirty="0" err="1"/>
              <a:t>eiusdem</a:t>
            </a:r>
            <a:r>
              <a:rPr lang="it-IT" sz="2400" i="1" dirty="0"/>
              <a:t> generis.</a:t>
            </a:r>
          </a:p>
          <a:p>
            <a:pPr algn="just"/>
            <a:r>
              <a:rPr lang="it-IT" sz="2400" i="1" dirty="0" err="1"/>
              <a:t>Actio</a:t>
            </a:r>
            <a:r>
              <a:rPr lang="it-IT" sz="2400" i="1" dirty="0"/>
              <a:t> </a:t>
            </a:r>
            <a:r>
              <a:rPr lang="it-IT" sz="2400" i="1" dirty="0" err="1"/>
              <a:t>certae</a:t>
            </a:r>
            <a:r>
              <a:rPr lang="it-IT" sz="2400" i="1" dirty="0"/>
              <a:t> </a:t>
            </a:r>
            <a:r>
              <a:rPr lang="it-IT" sz="2400" i="1" dirty="0" err="1"/>
              <a:t>creditae</a:t>
            </a:r>
            <a:r>
              <a:rPr lang="it-IT" sz="2400" i="1" dirty="0"/>
              <a:t> </a:t>
            </a:r>
            <a:r>
              <a:rPr lang="it-IT" sz="2400" i="1" dirty="0" err="1"/>
              <a:t>pecuniae</a:t>
            </a:r>
            <a:r>
              <a:rPr lang="it-IT" sz="2400" i="1" dirty="0"/>
              <a:t> </a:t>
            </a:r>
            <a:r>
              <a:rPr lang="it-IT" sz="2400" dirty="0"/>
              <a:t>o </a:t>
            </a:r>
            <a:r>
              <a:rPr lang="it-IT" sz="2400" i="1" dirty="0" err="1"/>
              <a:t>certae</a:t>
            </a:r>
            <a:r>
              <a:rPr lang="it-IT" sz="2400" i="1" dirty="0"/>
              <a:t> rei</a:t>
            </a:r>
            <a:r>
              <a:rPr lang="it-IT" sz="2400" dirty="0"/>
              <a:t>: il mutuatario non </a:t>
            </a:r>
            <a:r>
              <a:rPr lang="it-IT" sz="2400" dirty="0" err="1"/>
              <a:t>puo</a:t>
            </a:r>
            <a:r>
              <a:rPr lang="it-IT" sz="2400" dirty="0"/>
              <a:t>̀ mai essere liberato per impossibilità sopravvenuta della prestazione </a:t>
            </a:r>
            <a:r>
              <a:rPr lang="it-IT" sz="2400" dirty="0" err="1"/>
              <a:t>perche</a:t>
            </a:r>
            <a:r>
              <a:rPr lang="it-IT" sz="2400" dirty="0"/>
              <a:t>́ l’oggetto della sua prestazione è fungibile, non </a:t>
            </a:r>
            <a:r>
              <a:rPr lang="it-IT" sz="2400" dirty="0" err="1"/>
              <a:t>percio</a:t>
            </a:r>
            <a:r>
              <a:rPr lang="it-IT" sz="2400" dirty="0"/>
              <a:t>̀ soggetto al perimento. </a:t>
            </a:r>
          </a:p>
          <a:p>
            <a:pPr algn="just"/>
            <a:r>
              <a:rPr lang="it-IT" sz="2400" dirty="0"/>
              <a:t>Contratto unilaterale, causale, a titolo gratuito.</a:t>
            </a:r>
            <a:br>
              <a:rPr lang="it-IT" sz="2400" dirty="0"/>
            </a:br>
            <a:endParaRPr lang="it-IT" sz="2400" dirty="0"/>
          </a:p>
          <a:p>
            <a:pPr algn="just"/>
            <a:r>
              <a:rPr lang="it-IT" sz="2400" i="1" dirty="0" err="1"/>
              <a:t>Fenus</a:t>
            </a:r>
            <a:r>
              <a:rPr lang="it-IT" sz="2400" i="1" dirty="0"/>
              <a:t> </a:t>
            </a:r>
            <a:r>
              <a:rPr lang="it-IT" sz="2400" i="1" dirty="0" err="1"/>
              <a:t>nauticum</a:t>
            </a:r>
            <a:r>
              <a:rPr lang="it-IT" sz="2400" i="1" dirty="0"/>
              <a:t> </a:t>
            </a:r>
            <a:r>
              <a:rPr lang="it-IT" sz="2400" dirty="0"/>
              <a:t>o </a:t>
            </a:r>
            <a:r>
              <a:rPr lang="it-IT" sz="2400" i="1" dirty="0"/>
              <a:t>pecunia </a:t>
            </a:r>
            <a:r>
              <a:rPr lang="it-IT" sz="2400" i="1" dirty="0" err="1"/>
              <a:t>traiecticia</a:t>
            </a:r>
            <a:r>
              <a:rPr lang="it-IT" sz="2400" i="1" dirty="0"/>
              <a:t> </a:t>
            </a:r>
            <a:r>
              <a:rPr lang="it-IT" sz="2400" dirty="0"/>
              <a:t>(prestito marittimo). </a:t>
            </a:r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35052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A49D86-06AE-334C-A2B8-1A40280A6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78677"/>
            <a:ext cx="10364451" cy="1103586"/>
          </a:xfrm>
        </p:spPr>
        <p:txBody>
          <a:bodyPr>
            <a:normAutofit fontScale="90000"/>
          </a:bodyPr>
          <a:lstStyle/>
          <a:p>
            <a:pPr algn="l"/>
            <a:br>
              <a:rPr lang="it-IT" b="1" dirty="0"/>
            </a:br>
            <a:br>
              <a:rPr lang="it-IT" b="1" dirty="0"/>
            </a:br>
            <a:r>
              <a:rPr lang="it-IT" b="1" dirty="0"/>
              <a:t>2) COMODATO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AC28E8-35D4-CE40-93F0-F5D0668817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08690"/>
            <a:ext cx="10363826" cy="4582509"/>
          </a:xfrm>
        </p:spPr>
        <p:txBody>
          <a:bodyPr>
            <a:normAutofit fontScale="92500" lnSpcReduction="10000"/>
          </a:bodyPr>
          <a:lstStyle/>
          <a:p>
            <a:r>
              <a:rPr lang="it-IT" sz="2800" dirty="0"/>
              <a:t>Prestito d’uso di cosa infungibile e inconsumabile. Passa la detenzione. </a:t>
            </a:r>
          </a:p>
          <a:p>
            <a:r>
              <a:rPr lang="it-IT" sz="2800" dirty="0"/>
              <a:t>Contratto bilaterale imperfetto, causale, a titolo gratuito. </a:t>
            </a:r>
          </a:p>
          <a:p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commodati</a:t>
            </a:r>
            <a:r>
              <a:rPr lang="it-IT" sz="2800" i="1" dirty="0"/>
              <a:t> </a:t>
            </a:r>
            <a:r>
              <a:rPr lang="it-IT" sz="2800" i="1" dirty="0" err="1"/>
              <a:t>directa</a:t>
            </a:r>
            <a:r>
              <a:rPr lang="it-IT" sz="2800" i="1" dirty="0"/>
              <a:t> </a:t>
            </a:r>
            <a:r>
              <a:rPr lang="it-IT" sz="2800" dirty="0"/>
              <a:t>a favore del comodante; il comodatario risponde fino alla </a:t>
            </a:r>
            <a:r>
              <a:rPr lang="it-IT" sz="2800" i="1" dirty="0"/>
              <a:t>custodia</a:t>
            </a:r>
            <a:r>
              <a:rPr lang="it-IT" sz="2800" dirty="0"/>
              <a:t>. </a:t>
            </a:r>
          </a:p>
          <a:p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commodati</a:t>
            </a:r>
            <a:r>
              <a:rPr lang="it-IT" sz="2800" i="1" dirty="0"/>
              <a:t> contraria </a:t>
            </a:r>
            <a:r>
              <a:rPr lang="it-IT" sz="2800" dirty="0"/>
              <a:t>a favore del comodatario per il risarcimento di eventuali danni prodotti dalla cosa, per difetti di cui era a conoscenza o il rimborso di spese necessarie straordinarie.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28518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4C704F-B154-7C42-B405-8B667606B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05786"/>
          </a:xfrm>
        </p:spPr>
        <p:txBody>
          <a:bodyPr/>
          <a:lstStyle/>
          <a:p>
            <a:pPr algn="l"/>
            <a:r>
              <a:rPr lang="it-IT" dirty="0"/>
              <a:t>3) </a:t>
            </a:r>
            <a:r>
              <a:rPr lang="it-IT" b="1" dirty="0"/>
              <a:t>DEPOSITO: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82B2992-FF18-494E-AE23-760250D4D06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0717" y="1324304"/>
            <a:ext cx="11603421" cy="5381296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400" dirty="0"/>
              <a:t>Passa solo la detenzione di una cosa mobile e infungibile dal deponente al depositario. </a:t>
            </a:r>
          </a:p>
          <a:p>
            <a:pPr algn="just"/>
            <a:r>
              <a:rPr lang="it-IT" sz="2400" dirty="0"/>
              <a:t>Contratto bilaterale imperfetto, causale, a titolo gratuito. </a:t>
            </a:r>
          </a:p>
          <a:p>
            <a:pPr algn="just"/>
            <a:r>
              <a:rPr lang="it-IT" sz="2400" i="1" dirty="0" err="1"/>
              <a:t>Actio</a:t>
            </a:r>
            <a:r>
              <a:rPr lang="it-IT" sz="2400" i="1" dirty="0"/>
              <a:t> depositi </a:t>
            </a:r>
            <a:r>
              <a:rPr lang="it-IT" sz="2400" i="1" dirty="0" err="1"/>
              <a:t>directa</a:t>
            </a:r>
            <a:r>
              <a:rPr lang="it-IT" sz="2400" i="1" dirty="0"/>
              <a:t> </a:t>
            </a:r>
            <a:r>
              <a:rPr lang="it-IT" sz="2400" dirty="0"/>
              <a:t>a favore del deponente; il depositario risponde solo per dolo (e per colpa grave, che è ad esso equiparata), in quanto l’</a:t>
            </a:r>
            <a:r>
              <a:rPr lang="it-IT" sz="2400" i="1" dirty="0" err="1"/>
              <a:t>utilitas</a:t>
            </a:r>
            <a:r>
              <a:rPr lang="it-IT" sz="2400" i="1" dirty="0"/>
              <a:t> </a:t>
            </a:r>
            <a:r>
              <a:rPr lang="it-IT" sz="2400" dirty="0"/>
              <a:t>è tutta del deponente. Tuttavia la condanna nell’azione di deposito comporta l’infamia. </a:t>
            </a:r>
          </a:p>
          <a:p>
            <a:pPr algn="just"/>
            <a:r>
              <a:rPr lang="it-IT" sz="2400" i="1" dirty="0" err="1"/>
              <a:t>Actio</a:t>
            </a:r>
            <a:r>
              <a:rPr lang="it-IT" sz="2400" i="1" dirty="0"/>
              <a:t> depositi contraria </a:t>
            </a:r>
            <a:r>
              <a:rPr lang="it-IT" sz="2400" dirty="0"/>
              <a:t>a favore del depositario per il risarcimento di eventuali danni prodotti dalla cosa o il rimborso di spese necessarie. </a:t>
            </a:r>
          </a:p>
          <a:p>
            <a:pPr algn="just"/>
            <a:r>
              <a:rPr lang="it-IT" sz="2400" dirty="0"/>
              <a:t>Deposito irregolare: ha per oggetto una somma di denaro e sorge l’obbligo di restituire il </a:t>
            </a:r>
            <a:r>
              <a:rPr lang="it-IT" sz="2400" i="1" dirty="0" err="1"/>
              <a:t>tantudem</a:t>
            </a:r>
            <a:r>
              <a:rPr lang="it-IT" sz="2400" i="1" dirty="0"/>
              <a:t> </a:t>
            </a:r>
            <a:r>
              <a:rPr lang="it-IT" sz="2400" i="1" dirty="0" err="1"/>
              <a:t>eiusdem</a:t>
            </a:r>
            <a:r>
              <a:rPr lang="it-IT" sz="2400" i="1" dirty="0"/>
              <a:t> generis</a:t>
            </a:r>
            <a:r>
              <a:rPr lang="it-IT" sz="2400" dirty="0"/>
              <a:t>. Simile al mutuo, ma ha causa diversa e diversa tutela. 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428492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789B06-029F-1548-8921-A29DEF6594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863442"/>
          </a:xfrm>
        </p:spPr>
        <p:txBody>
          <a:bodyPr>
            <a:normAutofit/>
          </a:bodyPr>
          <a:lstStyle/>
          <a:p>
            <a:pPr algn="l"/>
            <a:r>
              <a:rPr lang="it-IT" dirty="0"/>
              <a:t>4) </a:t>
            </a:r>
            <a:r>
              <a:rPr lang="it-IT" b="1" dirty="0"/>
              <a:t>PEGNO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96E71B-839B-1746-BEAD-2C81E4C6B6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681656"/>
            <a:ext cx="10363826" cy="4771696"/>
          </a:xfrm>
        </p:spPr>
        <p:txBody>
          <a:bodyPr>
            <a:normAutofit/>
          </a:bodyPr>
          <a:lstStyle/>
          <a:p>
            <a:r>
              <a:rPr lang="it-IT" dirty="0"/>
              <a:t>Passa solo il possesso </a:t>
            </a:r>
            <a:r>
              <a:rPr lang="it-IT" dirty="0" err="1"/>
              <a:t>interdittale</a:t>
            </a:r>
            <a:r>
              <a:rPr lang="it-IT" dirty="0"/>
              <a:t> di una cosa mobile e infungibile dal debitore pignorante al creditore pignoratizio. </a:t>
            </a:r>
          </a:p>
          <a:p>
            <a:r>
              <a:rPr lang="it-IT" dirty="0"/>
              <a:t>Contratto bilaterale imperfetto, causale, a titolo gratuito. </a:t>
            </a:r>
          </a:p>
          <a:p>
            <a:r>
              <a:rPr lang="it-IT" b="1" i="1" dirty="0" err="1"/>
              <a:t>Actio</a:t>
            </a:r>
            <a:r>
              <a:rPr lang="it-IT" b="1" i="1" dirty="0"/>
              <a:t> </a:t>
            </a:r>
            <a:r>
              <a:rPr lang="it-IT" b="1" i="1" dirty="0" err="1"/>
              <a:t>pigneraticia</a:t>
            </a:r>
            <a:r>
              <a:rPr lang="it-IT" b="1" i="1" dirty="0"/>
              <a:t> (in </a:t>
            </a:r>
            <a:r>
              <a:rPr lang="it-IT" b="1" i="1" dirty="0" err="1"/>
              <a:t>personam</a:t>
            </a:r>
            <a:r>
              <a:rPr lang="it-IT" b="1" i="1" dirty="0"/>
              <a:t>) </a:t>
            </a:r>
            <a:r>
              <a:rPr lang="it-IT" b="1" i="1" dirty="0" err="1"/>
              <a:t>directa</a:t>
            </a:r>
            <a:r>
              <a:rPr lang="it-IT" b="1" i="1" dirty="0"/>
              <a:t> </a:t>
            </a:r>
            <a:r>
              <a:rPr lang="it-IT" dirty="0"/>
              <a:t>a favore del debitore pignorante che abbia adempiuto al debito garantito e chieda la restituzione della cosa oppure che non abbia adempiuto e chieda la restituzione del </a:t>
            </a:r>
            <a:r>
              <a:rPr lang="it-IT" i="1" dirty="0" err="1"/>
              <a:t>superfluum</a:t>
            </a:r>
            <a:r>
              <a:rPr lang="it-IT" i="1" dirty="0"/>
              <a:t> </a:t>
            </a:r>
            <a:r>
              <a:rPr lang="it-IT" dirty="0"/>
              <a:t>residuato dalla vendita della cosa. </a:t>
            </a:r>
          </a:p>
          <a:p>
            <a:r>
              <a:rPr lang="it-IT" dirty="0"/>
              <a:t>Risponde fino alla </a:t>
            </a:r>
            <a:r>
              <a:rPr lang="it-IT" i="1" dirty="0"/>
              <a:t>custodia </a:t>
            </a:r>
            <a:r>
              <a:rPr lang="it-IT" dirty="0" err="1"/>
              <a:t>perche</a:t>
            </a:r>
            <a:r>
              <a:rPr lang="it-IT" dirty="0"/>
              <a:t>́ il contratto è concluso nel suo interesse. </a:t>
            </a:r>
          </a:p>
          <a:p>
            <a:r>
              <a:rPr lang="it-IT" b="1" i="1" dirty="0" err="1"/>
              <a:t>Actio</a:t>
            </a:r>
            <a:r>
              <a:rPr lang="it-IT" b="1" i="1" dirty="0"/>
              <a:t> </a:t>
            </a:r>
            <a:r>
              <a:rPr lang="it-IT" b="1" i="1" dirty="0" err="1"/>
              <a:t>pigneraticia</a:t>
            </a:r>
            <a:r>
              <a:rPr lang="it-IT" b="1" i="1" dirty="0"/>
              <a:t> (in </a:t>
            </a:r>
            <a:r>
              <a:rPr lang="it-IT" b="1" i="1" dirty="0" err="1"/>
              <a:t>personam</a:t>
            </a:r>
            <a:r>
              <a:rPr lang="it-IT" b="1" i="1" dirty="0"/>
              <a:t>) contraria </a:t>
            </a:r>
            <a:r>
              <a:rPr lang="it-IT" dirty="0"/>
              <a:t>a favore del creditore pignoratizio che abbia sostenuto delle spese necessarie per la conservazione della cosa oppure abbia subito dei danni dalla cosa.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7014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23073E-D0D9-3B42-BE89-22E1BB27F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05104"/>
            <a:ext cx="10364451" cy="956441"/>
          </a:xfrm>
        </p:spPr>
        <p:txBody>
          <a:bodyPr>
            <a:normAutofit/>
          </a:bodyPr>
          <a:lstStyle/>
          <a:p>
            <a:r>
              <a:rPr lang="it-IT" b="1" dirty="0"/>
              <a:t>FIDUCIA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31C46E8-B51E-B541-A06A-98488CDB560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061545"/>
            <a:ext cx="10363826" cy="5360275"/>
          </a:xfrm>
        </p:spPr>
        <p:txBody>
          <a:bodyPr/>
          <a:lstStyle/>
          <a:p>
            <a:r>
              <a:rPr lang="it-IT" dirty="0"/>
              <a:t>Si tratta di un atto solenne di alienazione, effettuata con </a:t>
            </a:r>
            <a:r>
              <a:rPr lang="it-IT" i="1" dirty="0" err="1"/>
              <a:t>mancipatio</a:t>
            </a:r>
            <a:r>
              <a:rPr lang="it-IT" i="1" dirty="0"/>
              <a:t> </a:t>
            </a:r>
            <a:r>
              <a:rPr lang="it-IT" dirty="0"/>
              <a:t>o </a:t>
            </a:r>
            <a:r>
              <a:rPr lang="it-IT" i="1" dirty="0"/>
              <a:t>in iure </a:t>
            </a:r>
            <a:r>
              <a:rPr lang="it-IT" i="1" dirty="0" err="1"/>
              <a:t>cessio</a:t>
            </a:r>
            <a:r>
              <a:rPr lang="it-IT" dirty="0"/>
              <a:t>, cui è aggiunto un </a:t>
            </a:r>
            <a:r>
              <a:rPr lang="it-IT" i="1" dirty="0" err="1"/>
              <a:t>pactum</a:t>
            </a:r>
            <a:r>
              <a:rPr lang="it-IT" i="1" dirty="0"/>
              <a:t> </a:t>
            </a:r>
            <a:r>
              <a:rPr lang="it-IT" i="1" dirty="0" err="1"/>
              <a:t>fiduciae</a:t>
            </a:r>
            <a:r>
              <a:rPr lang="it-IT" i="1" dirty="0"/>
              <a:t> </a:t>
            </a:r>
            <a:r>
              <a:rPr lang="it-IT" dirty="0"/>
              <a:t>(qui il patto ha efficacia vincolante </a:t>
            </a:r>
            <a:r>
              <a:rPr lang="it-IT" dirty="0" err="1"/>
              <a:t>perche</a:t>
            </a:r>
            <a:r>
              <a:rPr lang="it-IT" dirty="0"/>
              <a:t>́ è aggiunto alla </a:t>
            </a:r>
            <a:r>
              <a:rPr lang="it-IT" i="1" dirty="0" err="1"/>
              <a:t>mancipatio</a:t>
            </a:r>
            <a:r>
              <a:rPr lang="it-IT" i="1" dirty="0"/>
              <a:t> </a:t>
            </a:r>
            <a:r>
              <a:rPr lang="it-IT" dirty="0"/>
              <a:t>e ne individua la funzione), patto col quale il fiduciario si impegna a restituire il bene quando lo scopo sia stato soddisfatto. </a:t>
            </a:r>
          </a:p>
          <a:p>
            <a:r>
              <a:rPr lang="it-IT" dirty="0"/>
              <a:t>Vi è la </a:t>
            </a:r>
            <a:r>
              <a:rPr lang="it-IT" i="1" dirty="0"/>
              <a:t>fiducia </a:t>
            </a:r>
            <a:r>
              <a:rPr lang="it-IT" i="1" dirty="0" err="1"/>
              <a:t>cum</a:t>
            </a:r>
            <a:r>
              <a:rPr lang="it-IT" i="1" dirty="0"/>
              <a:t> amico </a:t>
            </a:r>
            <a:r>
              <a:rPr lang="it-IT" dirty="0"/>
              <a:t>che si concludeva in antico per vari scopi, che trovano poi autonoma tutela. </a:t>
            </a:r>
          </a:p>
          <a:p>
            <a:r>
              <a:rPr lang="it-IT" dirty="0"/>
              <a:t>Vi è anche la </a:t>
            </a:r>
            <a:r>
              <a:rPr lang="it-IT" i="1" dirty="0"/>
              <a:t>fiducia </a:t>
            </a:r>
            <a:r>
              <a:rPr lang="it-IT" i="1" dirty="0" err="1"/>
              <a:t>cum</a:t>
            </a:r>
            <a:r>
              <a:rPr lang="it-IT" i="1" dirty="0"/>
              <a:t> creditore</a:t>
            </a:r>
            <a:r>
              <a:rPr lang="it-IT" dirty="0"/>
              <a:t>, che è la </a:t>
            </a:r>
            <a:r>
              <a:rPr lang="it-IT" dirty="0" err="1"/>
              <a:t>piu</a:t>
            </a:r>
            <a:r>
              <a:rPr lang="it-IT" dirty="0"/>
              <a:t>̀ antica forma di garanzia reale. </a:t>
            </a:r>
          </a:p>
          <a:p>
            <a:r>
              <a:rPr lang="it-IT" b="1" i="1" dirty="0" err="1"/>
              <a:t>Actio</a:t>
            </a:r>
            <a:r>
              <a:rPr lang="it-IT" b="1" i="1" dirty="0"/>
              <a:t> </a:t>
            </a:r>
            <a:r>
              <a:rPr lang="it-IT" b="1" i="1" dirty="0" err="1"/>
              <a:t>fiduciae</a:t>
            </a:r>
            <a:r>
              <a:rPr lang="it-IT" b="1" i="1" dirty="0"/>
              <a:t> </a:t>
            </a:r>
            <a:r>
              <a:rPr lang="it-IT" b="1" i="1" dirty="0" err="1"/>
              <a:t>directa</a:t>
            </a:r>
            <a:r>
              <a:rPr lang="it-IT" b="1" i="1" dirty="0"/>
              <a:t> </a:t>
            </a:r>
            <a:r>
              <a:rPr lang="it-IT" dirty="0"/>
              <a:t>a favore del fiduciante per la restituzione della cosa una volta realizzato lo scopo. </a:t>
            </a:r>
          </a:p>
          <a:p>
            <a:r>
              <a:rPr lang="it-IT" b="1" i="1" dirty="0" err="1"/>
              <a:t>Actio</a:t>
            </a:r>
            <a:r>
              <a:rPr lang="it-IT" b="1" i="1" dirty="0"/>
              <a:t> </a:t>
            </a:r>
            <a:r>
              <a:rPr lang="it-IT" b="1" i="1" dirty="0" err="1"/>
              <a:t>fiduciae</a:t>
            </a:r>
            <a:r>
              <a:rPr lang="it-IT" b="1" i="1" dirty="0"/>
              <a:t> contraria</a:t>
            </a:r>
            <a:r>
              <a:rPr lang="it-IT" i="1" dirty="0"/>
              <a:t> </a:t>
            </a:r>
            <a:r>
              <a:rPr lang="it-IT" dirty="0"/>
              <a:t>a favore del fiduciario per il risarcimento di eventuali danni prodotti dalla cosa o il rimborso di spese necessarie.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009853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4F6421-478A-3C4D-9062-54B82B1CA9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52248"/>
            <a:ext cx="10364451" cy="1177160"/>
          </a:xfrm>
        </p:spPr>
        <p:txBody>
          <a:bodyPr/>
          <a:lstStyle/>
          <a:p>
            <a:r>
              <a:rPr lang="it-IT" dirty="0"/>
              <a:t>CONTRATTI LETTERALI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746408-4E15-2E48-A38A-23B8ED4569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92772"/>
            <a:ext cx="10363826" cy="5213131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i="1" dirty="0"/>
              <a:t>NOMEN TRANSCRIPTICIUM</a:t>
            </a:r>
            <a:r>
              <a:rPr lang="it-IT" dirty="0"/>
              <a:t>: annotazioni compiute dal </a:t>
            </a:r>
            <a:r>
              <a:rPr lang="it-IT" i="1" dirty="0"/>
              <a:t>pater </a:t>
            </a:r>
            <a:r>
              <a:rPr lang="it-IT" i="1" dirty="0" err="1"/>
              <a:t>familias</a:t>
            </a:r>
            <a:r>
              <a:rPr lang="it-IT" i="1" dirty="0"/>
              <a:t> </a:t>
            </a:r>
            <a:r>
              <a:rPr lang="it-IT" dirty="0"/>
              <a:t>nel </a:t>
            </a:r>
            <a:r>
              <a:rPr lang="it-IT" i="1" dirty="0" err="1"/>
              <a:t>codex</a:t>
            </a:r>
            <a:r>
              <a:rPr lang="it-IT" i="1" dirty="0"/>
              <a:t> </a:t>
            </a:r>
            <a:r>
              <a:rPr lang="it-IT" i="1" dirty="0" err="1"/>
              <a:t>accepti</a:t>
            </a:r>
            <a:r>
              <a:rPr lang="it-IT" i="1" dirty="0"/>
              <a:t> et </a:t>
            </a:r>
            <a:r>
              <a:rPr lang="it-IT" i="1" dirty="0" err="1"/>
              <a:t>expensi</a:t>
            </a:r>
            <a:r>
              <a:rPr lang="it-IT" dirty="0"/>
              <a:t>; in </a:t>
            </a:r>
            <a:r>
              <a:rPr lang="it-IT" dirty="0" err="1"/>
              <a:t>realta</a:t>
            </a:r>
            <a:r>
              <a:rPr lang="it-IT" dirty="0"/>
              <a:t>̀ si tratta di registrazioni fittizie, nel senso che non si ha alcun movimento di denaro. </a:t>
            </a:r>
          </a:p>
          <a:p>
            <a:pPr algn="just"/>
            <a:r>
              <a:rPr lang="it-IT" dirty="0"/>
              <a:t>Si estingue un precedente credito e se ne sorge </a:t>
            </a:r>
            <a:r>
              <a:rPr lang="it-IT" i="1" dirty="0" err="1"/>
              <a:t>letteris</a:t>
            </a:r>
            <a:r>
              <a:rPr lang="it-IT" i="1" dirty="0"/>
              <a:t> </a:t>
            </a:r>
            <a:r>
              <a:rPr lang="it-IT" dirty="0"/>
              <a:t>uno nuovo, di </a:t>
            </a:r>
            <a:r>
              <a:rPr lang="it-IT" dirty="0" err="1"/>
              <a:t>piu</a:t>
            </a:r>
            <a:r>
              <a:rPr lang="it-IT" dirty="0"/>
              <a:t>̀ facile prova e tutela giudiziaria </a:t>
            </a:r>
            <a:r>
              <a:rPr lang="it-IT" dirty="0" err="1"/>
              <a:t>piu</a:t>
            </a:r>
            <a:r>
              <a:rPr lang="it-IT" dirty="0"/>
              <a:t>̀ rigorosa (</a:t>
            </a:r>
            <a:r>
              <a:rPr lang="it-IT" i="1" dirty="0" err="1"/>
              <a:t>actio</a:t>
            </a:r>
            <a:r>
              <a:rPr lang="it-IT" i="1" dirty="0"/>
              <a:t> </a:t>
            </a:r>
            <a:r>
              <a:rPr lang="it-IT" i="1" dirty="0" err="1"/>
              <a:t>certae</a:t>
            </a:r>
            <a:r>
              <a:rPr lang="it-IT" i="1" dirty="0"/>
              <a:t> </a:t>
            </a:r>
            <a:r>
              <a:rPr lang="it-IT" i="1" dirty="0" err="1"/>
              <a:t>creditae</a:t>
            </a:r>
            <a:r>
              <a:rPr lang="it-IT" i="1" dirty="0"/>
              <a:t> </a:t>
            </a:r>
            <a:r>
              <a:rPr lang="it-IT" i="1" dirty="0" err="1"/>
              <a:t>pecuniae</a:t>
            </a:r>
            <a:r>
              <a:rPr lang="it-IT" dirty="0"/>
              <a:t>). </a:t>
            </a:r>
          </a:p>
          <a:p>
            <a:pPr algn="just"/>
            <a:r>
              <a:rPr lang="it-IT" dirty="0"/>
              <a:t>Contratto unilaterale, astratto. </a:t>
            </a:r>
          </a:p>
          <a:p>
            <a:pPr algn="just"/>
            <a:r>
              <a:rPr lang="it-IT" b="1" i="1" dirty="0"/>
              <a:t>A re in </a:t>
            </a:r>
            <a:r>
              <a:rPr lang="it-IT" b="1" i="1" dirty="0" err="1"/>
              <a:t>personam</a:t>
            </a:r>
            <a:r>
              <a:rPr lang="it-IT" dirty="0"/>
              <a:t>: registrazione di un credito </a:t>
            </a:r>
            <a:r>
              <a:rPr lang="it-IT" dirty="0" err="1"/>
              <a:t>gia</a:t>
            </a:r>
            <a:r>
              <a:rPr lang="it-IT" dirty="0"/>
              <a:t>̀ esistente con oggetto una somma di denaro. Viene registrato come incassato (</a:t>
            </a:r>
            <a:r>
              <a:rPr lang="it-IT" i="1" dirty="0" err="1"/>
              <a:t>acceptum</a:t>
            </a:r>
            <a:r>
              <a:rPr lang="it-IT" i="1" dirty="0"/>
              <a:t> </a:t>
            </a:r>
            <a:r>
              <a:rPr lang="it-IT" i="1" dirty="0" err="1"/>
              <a:t>ferre</a:t>
            </a:r>
            <a:r>
              <a:rPr lang="it-IT" dirty="0"/>
              <a:t>) e come dato a prestito alla stessa persona (</a:t>
            </a:r>
            <a:r>
              <a:rPr lang="it-IT" i="1" dirty="0" err="1"/>
              <a:t>expensum</a:t>
            </a:r>
            <a:r>
              <a:rPr lang="it-IT" i="1" dirty="0"/>
              <a:t> </a:t>
            </a:r>
            <a:r>
              <a:rPr lang="it-IT" i="1" dirty="0" err="1"/>
              <a:t>ferre</a:t>
            </a:r>
            <a:r>
              <a:rPr lang="it-IT" dirty="0"/>
              <a:t>). Nei registri del debitore vi sono le corrispondenti annotazioni contrarie. </a:t>
            </a:r>
          </a:p>
          <a:p>
            <a:pPr algn="just"/>
            <a:r>
              <a:rPr lang="it-IT" b="1" i="1" dirty="0"/>
              <a:t>A persona in </a:t>
            </a:r>
            <a:r>
              <a:rPr lang="it-IT" b="1" i="1" dirty="0" err="1"/>
              <a:t>personam</a:t>
            </a:r>
            <a:r>
              <a:rPr lang="it-IT" dirty="0"/>
              <a:t>: registrazione di un credito </a:t>
            </a:r>
            <a:r>
              <a:rPr lang="it-IT" dirty="0" err="1"/>
              <a:t>gia</a:t>
            </a:r>
            <a:r>
              <a:rPr lang="it-IT" dirty="0"/>
              <a:t>̀ esistente con oggetto una somma di denaro. Registrato come incassato dal precedente debitore e dato in prestito a un terzo. Nei registri del precedente e del nuovo debitore vi sono le corrispondenti annotazioni contrarie. 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43107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35D663-B8E8-8941-87FF-CBFFE4821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62760"/>
            <a:ext cx="10364451" cy="851338"/>
          </a:xfrm>
        </p:spPr>
        <p:txBody>
          <a:bodyPr>
            <a:normAutofit fontScale="90000"/>
          </a:bodyPr>
          <a:lstStyle/>
          <a:p>
            <a:r>
              <a:rPr lang="it-IT" dirty="0"/>
              <a:t>CONTRATTI VERBALI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DC6A72-B3F7-3C4A-8617-5336BAD76C0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840828"/>
            <a:ext cx="10363826" cy="5370786"/>
          </a:xfrm>
        </p:spPr>
        <p:txBody>
          <a:bodyPr>
            <a:noAutofit/>
          </a:bodyPr>
          <a:lstStyle/>
          <a:p>
            <a:pPr algn="just"/>
            <a:r>
              <a:rPr lang="it-IT" sz="2800" b="1" dirty="0"/>
              <a:t>- </a:t>
            </a:r>
            <a:r>
              <a:rPr lang="it-IT" sz="2800" b="1" i="1" dirty="0"/>
              <a:t>DOTIS DICTIO </a:t>
            </a:r>
          </a:p>
          <a:p>
            <a:pPr algn="just"/>
            <a:r>
              <a:rPr lang="it-IT" sz="2800" b="1" i="1" dirty="0"/>
              <a:t>- PROMISSIO IURATA LIBERTI </a:t>
            </a:r>
            <a:endParaRPr lang="it-IT" sz="2800" dirty="0"/>
          </a:p>
          <a:p>
            <a:pPr algn="just"/>
            <a:r>
              <a:rPr lang="it-IT" sz="2800" b="1" dirty="0"/>
              <a:t>- </a:t>
            </a:r>
            <a:r>
              <a:rPr lang="it-IT" sz="2800" b="1" i="1" dirty="0"/>
              <a:t>SPONSIO</a:t>
            </a:r>
            <a:r>
              <a:rPr lang="it-IT" sz="2800" b="1" dirty="0"/>
              <a:t>: </a:t>
            </a:r>
            <a:r>
              <a:rPr lang="it-IT" sz="2800" dirty="0"/>
              <a:t>in origine è un giuramento promissorio. Rimane riservata ai </a:t>
            </a:r>
            <a:r>
              <a:rPr lang="it-IT" sz="2800" i="1" dirty="0" err="1"/>
              <a:t>cives</a:t>
            </a:r>
            <a:r>
              <a:rPr lang="it-IT" sz="2800" i="1" dirty="0"/>
              <a:t>. </a:t>
            </a:r>
            <a:endParaRPr lang="it-IT" sz="2800" dirty="0"/>
          </a:p>
          <a:p>
            <a:pPr algn="just"/>
            <a:r>
              <a:rPr lang="it-IT" sz="2800" b="1" dirty="0"/>
              <a:t>- </a:t>
            </a:r>
            <a:r>
              <a:rPr lang="it-IT" sz="2800" b="1" i="1" dirty="0"/>
              <a:t>STIPULATIO</a:t>
            </a:r>
            <a:r>
              <a:rPr lang="it-IT" sz="2800" b="1" dirty="0"/>
              <a:t>: </a:t>
            </a:r>
            <a:r>
              <a:rPr lang="it-IT" sz="2800" dirty="0"/>
              <a:t>si </a:t>
            </a:r>
            <a:r>
              <a:rPr lang="it-IT" sz="2800" dirty="0" err="1"/>
              <a:t>puo</a:t>
            </a:r>
            <a:r>
              <a:rPr lang="it-IT" sz="2800" dirty="0"/>
              <a:t>̀ concludere con parole idonee ad esprimere l’assunzione di un obbligo: domanda e risposta, contestuali, devono coincidere. Occorre che le parti siano presenti (un soggetto a </a:t>
            </a:r>
            <a:r>
              <a:rPr lang="it-IT" sz="2800" dirty="0" err="1"/>
              <a:t>potesta</a:t>
            </a:r>
            <a:r>
              <a:rPr lang="it-IT" sz="2800" dirty="0"/>
              <a:t>̀ </a:t>
            </a:r>
            <a:r>
              <a:rPr lang="it-IT" sz="2800" dirty="0" err="1"/>
              <a:t>puo</a:t>
            </a:r>
            <a:r>
              <a:rPr lang="it-IT" sz="2800" dirty="0"/>
              <a:t>̀ sostituire lo stipulante). Non possono farla il muto e il sordo. </a:t>
            </a:r>
          </a:p>
          <a:p>
            <a:pPr algn="just"/>
            <a:r>
              <a:rPr lang="it-IT" sz="2800" dirty="0"/>
              <a:t>È contratto unilaterale, astratto, tutelato con azione di stretto diritto, l’</a:t>
            </a:r>
            <a:r>
              <a:rPr lang="it-IT" sz="2800" i="1" dirty="0" err="1"/>
              <a:t>actio</a:t>
            </a:r>
            <a:r>
              <a:rPr lang="it-IT" sz="2800" i="1" dirty="0"/>
              <a:t> ex </a:t>
            </a:r>
            <a:r>
              <a:rPr lang="it-IT" sz="2800" i="1" dirty="0" err="1"/>
              <a:t>stipulatu</a:t>
            </a:r>
            <a:r>
              <a:rPr lang="it-IT" sz="2800" i="1" dirty="0"/>
              <a:t> certi </a:t>
            </a:r>
            <a:r>
              <a:rPr lang="it-IT" sz="2800" dirty="0"/>
              <a:t>o </a:t>
            </a:r>
            <a:r>
              <a:rPr lang="it-IT" sz="2800" i="1" dirty="0"/>
              <a:t>incerti</a:t>
            </a:r>
            <a:r>
              <a:rPr lang="it-IT" sz="2800" dirty="0"/>
              <a:t>.</a:t>
            </a:r>
          </a:p>
          <a:p>
            <a:pPr marL="0" indent="0" algn="just">
              <a:buNone/>
            </a:pPr>
            <a:br>
              <a:rPr lang="it-IT" sz="2800" dirty="0"/>
            </a:br>
            <a:endParaRPr lang="it-IT" sz="2800" dirty="0"/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151572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02A88F-3044-D847-B169-B92498E8B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977461"/>
          </a:xfrm>
        </p:spPr>
        <p:txBody>
          <a:bodyPr>
            <a:normAutofit/>
          </a:bodyPr>
          <a:lstStyle/>
          <a:p>
            <a:r>
              <a:rPr lang="it-IT" sz="2400" b="1" u="sng" dirty="0"/>
              <a:t>STIPULAZIONI DI GARANZIA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4A075C-3E90-E54A-BBBA-53A87B257B5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1641" y="1114097"/>
            <a:ext cx="11330151" cy="5139557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Tra le varie applicazioni della </a:t>
            </a:r>
            <a:r>
              <a:rPr lang="it-IT" sz="2400" i="1" dirty="0" err="1"/>
              <a:t>stipulatio</a:t>
            </a:r>
            <a:r>
              <a:rPr lang="it-IT" sz="2400" i="1" dirty="0"/>
              <a:t> </a:t>
            </a:r>
            <a:r>
              <a:rPr lang="it-IT" sz="2400" dirty="0"/>
              <a:t>vanno ricordate in particolare le STIPULAZIONI DI GARANZIA effettuate con </a:t>
            </a:r>
            <a:r>
              <a:rPr lang="it-IT" sz="2400" i="1" dirty="0" err="1"/>
              <a:t>adpromissio</a:t>
            </a:r>
            <a:r>
              <a:rPr lang="it-IT" sz="2400" dirty="0"/>
              <a:t>, </a:t>
            </a:r>
            <a:r>
              <a:rPr lang="it-IT" sz="2400" dirty="0" err="1"/>
              <a:t>cioe</a:t>
            </a:r>
            <a:r>
              <a:rPr lang="it-IT" sz="2400" dirty="0"/>
              <a:t>̀ una seconda persona promette contestualmente di prestare quanto </a:t>
            </a:r>
            <a:r>
              <a:rPr lang="it-IT" sz="2400" dirty="0" err="1"/>
              <a:t>gia</a:t>
            </a:r>
            <a:r>
              <a:rPr lang="it-IT" sz="2400" dirty="0"/>
              <a:t>̀ promesso dal debitore principale: “</a:t>
            </a:r>
            <a:r>
              <a:rPr lang="it-IT" sz="2400" i="1" dirty="0"/>
              <a:t>Idem </a:t>
            </a:r>
            <a:r>
              <a:rPr lang="it-IT" sz="2400" i="1" dirty="0" err="1"/>
              <a:t>dari</a:t>
            </a:r>
            <a:r>
              <a:rPr lang="it-IT" sz="2400" i="1" dirty="0"/>
              <a:t> </a:t>
            </a:r>
            <a:r>
              <a:rPr lang="it-IT" sz="2400" i="1" dirty="0" err="1"/>
              <a:t>spondes</a:t>
            </a:r>
            <a:r>
              <a:rPr lang="it-IT" sz="2400" i="1" dirty="0"/>
              <a:t>?”</a:t>
            </a:r>
          </a:p>
          <a:p>
            <a:pPr algn="just"/>
            <a:r>
              <a:rPr lang="it-IT" sz="2400" dirty="0"/>
              <a:t>Si vengono così ad avere </a:t>
            </a:r>
            <a:r>
              <a:rPr lang="it-IT" sz="2400" dirty="0" err="1"/>
              <a:t>piu</a:t>
            </a:r>
            <a:r>
              <a:rPr lang="it-IT" sz="2400" dirty="0"/>
              <a:t>̀ debitori obbligati in modo solidale elettivo. </a:t>
            </a:r>
          </a:p>
          <a:p>
            <a:pPr algn="just"/>
            <a:r>
              <a:rPr lang="it-IT" sz="2400" dirty="0"/>
              <a:t>Esistono tre forme di stipulazioni di garanzia:</a:t>
            </a:r>
          </a:p>
          <a:p>
            <a:pPr algn="just"/>
            <a:r>
              <a:rPr lang="it-IT" sz="2400" dirty="0"/>
              <a:t>a) </a:t>
            </a:r>
            <a:r>
              <a:rPr lang="it-IT" sz="2400" b="1" i="1" dirty="0"/>
              <a:t>SPONSIO (</a:t>
            </a:r>
            <a:r>
              <a:rPr lang="it-IT" sz="2400" b="1" i="1" dirty="0" err="1"/>
              <a:t>actio</a:t>
            </a:r>
            <a:r>
              <a:rPr lang="it-IT" sz="2400" b="1" i="1" dirty="0"/>
              <a:t> </a:t>
            </a:r>
            <a:r>
              <a:rPr lang="it-IT" sz="2400" b="1" i="1" dirty="0" err="1"/>
              <a:t>depensi</a:t>
            </a:r>
            <a:r>
              <a:rPr lang="it-IT" sz="2400" b="1" i="1" dirty="0"/>
              <a:t>)</a:t>
            </a:r>
          </a:p>
          <a:p>
            <a:pPr algn="just"/>
            <a:r>
              <a:rPr lang="it-IT" sz="2400" dirty="0"/>
              <a:t>b) </a:t>
            </a:r>
            <a:r>
              <a:rPr lang="it-IT" sz="2400" b="1" i="1" dirty="0"/>
              <a:t>FIDEPROMISSIO</a:t>
            </a:r>
          </a:p>
          <a:p>
            <a:pPr algn="just"/>
            <a:r>
              <a:rPr lang="it-IT" sz="2400" dirty="0"/>
              <a:t>c) </a:t>
            </a:r>
            <a:r>
              <a:rPr lang="it-IT" sz="2400" b="1" i="1" dirty="0"/>
              <a:t>FIDEIUSSIO</a:t>
            </a:r>
            <a:r>
              <a:rPr lang="it-IT" sz="2400" dirty="0"/>
              <a:t>: </a:t>
            </a:r>
            <a:r>
              <a:rPr lang="it-IT" sz="2400" dirty="0" err="1"/>
              <a:t>puo</a:t>
            </a:r>
            <a:r>
              <a:rPr lang="it-IT" sz="2400" dirty="0"/>
              <a:t>̀ garantire anche obbligazioni non verbali </a:t>
            </a:r>
          </a:p>
          <a:p>
            <a:pPr algn="just"/>
            <a:endParaRPr lang="it-IT" sz="2400" dirty="0"/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36323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C26419F-E40D-7742-BE4B-CD0274905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1416604"/>
          </a:xfrm>
        </p:spPr>
        <p:txBody>
          <a:bodyPr/>
          <a:lstStyle/>
          <a:p>
            <a:r>
              <a:rPr lang="it-IT" b="1" dirty="0"/>
              <a:t>Principio dell’ACCESSORIETA’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BEB0F42-1226-4C41-8A2D-BBE5C812A97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9297" y="966953"/>
            <a:ext cx="10804634" cy="5421046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3200" dirty="0"/>
              <a:t>le stipulazioni di garanzia accedono al debito principale, nel senso che</a:t>
            </a:r>
            <a:br>
              <a:rPr lang="it-IT" sz="3200" dirty="0"/>
            </a:br>
            <a:r>
              <a:rPr lang="it-IT" sz="3200" dirty="0"/>
              <a:t>1) se questo non è valido, non vale neppure la garanzia</a:t>
            </a:r>
            <a:br>
              <a:rPr lang="it-IT" sz="3200" dirty="0"/>
            </a:br>
            <a:r>
              <a:rPr lang="it-IT" sz="3200" dirty="0"/>
              <a:t>2) il garante non </a:t>
            </a:r>
            <a:r>
              <a:rPr lang="it-IT" sz="3200" dirty="0" err="1"/>
              <a:t>puo</a:t>
            </a:r>
            <a:r>
              <a:rPr lang="it-IT" sz="3200" dirty="0"/>
              <a:t>̀ obbligarsi a </a:t>
            </a:r>
            <a:r>
              <a:rPr lang="it-IT" sz="3200" dirty="0" err="1"/>
              <a:t>piu</a:t>
            </a:r>
            <a:r>
              <a:rPr lang="it-IT" sz="3200" dirty="0"/>
              <a:t>̀ di quanto dovuto dal debitore principale (a meno sì);</a:t>
            </a:r>
            <a:br>
              <a:rPr lang="it-IT" sz="3200" dirty="0"/>
            </a:br>
            <a:r>
              <a:rPr lang="it-IT" sz="3200" dirty="0"/>
              <a:t>3) se si estingue il debito principale, si estingue anche la garanzia e</a:t>
            </a:r>
            <a:br>
              <a:rPr lang="it-IT" sz="3200" dirty="0"/>
            </a:br>
            <a:r>
              <a:rPr lang="it-IT" sz="3200" dirty="0"/>
              <a:t>4) il garante </a:t>
            </a:r>
            <a:r>
              <a:rPr lang="it-IT" sz="3200" dirty="0" err="1"/>
              <a:t>puo</a:t>
            </a:r>
            <a:r>
              <a:rPr lang="it-IT" sz="3200" dirty="0"/>
              <a:t>̀ far valere contro il creditore tutte le eccezioni relative al rapporto principale. 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5106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5008CC-4F2A-D842-A73C-4548AE37B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i="1" dirty="0"/>
              <a:t>OBLIGATIO CIVILIS </a:t>
            </a:r>
            <a:r>
              <a:rPr lang="it-IT" dirty="0"/>
              <a:t>e </a:t>
            </a:r>
            <a:r>
              <a:rPr lang="it-IT" i="1" dirty="0"/>
              <a:t>OBLIGATIO NATURALIS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E35B67-F13F-7441-B911-73BCCF7F44F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it-IT" sz="2800" dirty="0"/>
              <a:t>OBBLIGAZIONE = DEBITO (</a:t>
            </a:r>
            <a:r>
              <a:rPr lang="it-IT" sz="2800" dirty="0" err="1"/>
              <a:t>Schuld</a:t>
            </a:r>
            <a:r>
              <a:rPr lang="it-IT" sz="2800" dirty="0"/>
              <a:t>) + RESPONSABILITA’ (</a:t>
            </a:r>
            <a:r>
              <a:rPr lang="it-IT" sz="2800" dirty="0" err="1"/>
              <a:t>Haftung</a:t>
            </a:r>
            <a:r>
              <a:rPr lang="it-IT" sz="2800" dirty="0"/>
              <a:t>) </a:t>
            </a:r>
          </a:p>
          <a:p>
            <a:r>
              <a:rPr lang="it-IT" sz="2800" i="1" u="sng" dirty="0"/>
              <a:t>OBLIGATIO CIVILIS </a:t>
            </a:r>
            <a:r>
              <a:rPr lang="it-IT" sz="2800" i="1" dirty="0"/>
              <a:t>---------</a:t>
            </a:r>
            <a:r>
              <a:rPr lang="it-IT" sz="2800" dirty="0"/>
              <a:t> </a:t>
            </a:r>
            <a:r>
              <a:rPr lang="it-IT" sz="2800" i="1" dirty="0"/>
              <a:t>ACTIO IN PERSONAM </a:t>
            </a:r>
            <a:endParaRPr lang="it-IT" sz="2800" dirty="0"/>
          </a:p>
          <a:p>
            <a:r>
              <a:rPr lang="it-IT" sz="2800" i="1" u="sng" dirty="0"/>
              <a:t>OBLIGATIO NATURALIS </a:t>
            </a:r>
            <a:r>
              <a:rPr lang="it-IT" sz="2800" dirty="0"/>
              <a:t>= non c’è azione, </a:t>
            </a:r>
          </a:p>
          <a:p>
            <a:r>
              <a:rPr lang="it-IT" sz="2800" dirty="0"/>
              <a:t>non c’è </a:t>
            </a:r>
            <a:r>
              <a:rPr lang="it-IT" sz="2800" dirty="0" err="1"/>
              <a:t>responsabilita</a:t>
            </a:r>
            <a:r>
              <a:rPr lang="it-IT" sz="2800" dirty="0"/>
              <a:t>̀, ma c’è il debito: c’è la </a:t>
            </a:r>
            <a:r>
              <a:rPr lang="it-IT" sz="2800" i="1" dirty="0"/>
              <a:t>soluti </a:t>
            </a:r>
            <a:r>
              <a:rPr lang="it-IT" sz="2800" i="1" dirty="0" err="1"/>
              <a:t>retentio</a:t>
            </a:r>
            <a:r>
              <a:rPr lang="it-IT" sz="2800" i="1" dirty="0"/>
              <a:t> </a:t>
            </a:r>
            <a:r>
              <a:rPr lang="it-IT" sz="2800" dirty="0"/>
              <a:t>di </a:t>
            </a:r>
            <a:r>
              <a:rPr lang="it-IT" sz="2800" dirty="0" err="1"/>
              <a:t>cio</a:t>
            </a:r>
            <a:r>
              <a:rPr lang="it-IT" sz="2800" dirty="0"/>
              <a:t>̀ che sia stato pagato spontaneamente. </a:t>
            </a:r>
          </a:p>
          <a:p>
            <a:endParaRPr lang="it-IT" sz="2800" dirty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02447329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E129B3-3878-864F-8897-4B780FE38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99698"/>
            <a:ext cx="10364451" cy="861848"/>
          </a:xfrm>
        </p:spPr>
        <p:txBody>
          <a:bodyPr/>
          <a:lstStyle/>
          <a:p>
            <a:r>
              <a:rPr lang="it-IT" dirty="0"/>
              <a:t>DIRITTO DI REGRESSO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CC57D70-2A2B-7849-A40B-D387F73223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3173" y="1061546"/>
            <a:ext cx="10857186" cy="5796454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In caso di </a:t>
            </a:r>
            <a:r>
              <a:rPr lang="it-IT" sz="2400" i="1" dirty="0" err="1"/>
              <a:t>fidepromissio</a:t>
            </a:r>
            <a:r>
              <a:rPr lang="it-IT" sz="2400" i="1" dirty="0"/>
              <a:t> </a:t>
            </a:r>
            <a:r>
              <a:rPr lang="it-IT" sz="2400" dirty="0"/>
              <a:t>e </a:t>
            </a:r>
            <a:r>
              <a:rPr lang="it-IT" sz="2400" i="1" dirty="0" err="1"/>
              <a:t>fideiussio</a:t>
            </a:r>
            <a:r>
              <a:rPr lang="it-IT" sz="2400" i="1" dirty="0"/>
              <a:t> </a:t>
            </a:r>
            <a:r>
              <a:rPr lang="it-IT" sz="2400" dirty="0"/>
              <a:t>non esiste un’azione generale per chiedere al debitore garantito la restituzione di quanto pagato. </a:t>
            </a:r>
          </a:p>
          <a:p>
            <a:pPr algn="just"/>
            <a:r>
              <a:rPr lang="it-IT" sz="2400" dirty="0"/>
              <a:t>Vi sono varie </a:t>
            </a:r>
            <a:r>
              <a:rPr lang="it-IT" sz="2400" dirty="0" err="1"/>
              <a:t>possibilita</a:t>
            </a:r>
            <a:r>
              <a:rPr lang="it-IT" sz="2400" dirty="0"/>
              <a:t>̀:</a:t>
            </a:r>
          </a:p>
          <a:p>
            <a:pPr marL="457200" indent="-457200" algn="just">
              <a:buAutoNum type="arabicParenR"/>
            </a:pPr>
            <a:r>
              <a:rPr lang="it-IT" sz="2400" dirty="0"/>
              <a:t>apposita </a:t>
            </a:r>
            <a:r>
              <a:rPr lang="it-IT" sz="2400" i="1" dirty="0" err="1"/>
              <a:t>stipulatio</a:t>
            </a:r>
            <a:r>
              <a:rPr lang="it-IT" sz="2400" i="1" dirty="0"/>
              <a:t> </a:t>
            </a:r>
            <a:r>
              <a:rPr lang="it-IT" sz="2400" dirty="0"/>
              <a:t>tra garante e debitore;</a:t>
            </a:r>
          </a:p>
          <a:p>
            <a:pPr marL="0" indent="0" algn="just">
              <a:buNone/>
            </a:pPr>
            <a:r>
              <a:rPr lang="it-IT" sz="2400" dirty="0"/>
              <a:t>2) </a:t>
            </a:r>
            <a:r>
              <a:rPr lang="it-IT" sz="2400" i="1" dirty="0" err="1"/>
              <a:t>actio</a:t>
            </a:r>
            <a:r>
              <a:rPr lang="it-IT" sz="2400" i="1" dirty="0"/>
              <a:t> mandati contraria </a:t>
            </a:r>
            <a:r>
              <a:rPr lang="it-IT" sz="2400" dirty="0"/>
              <a:t>(quando si possa individuare un mandato del debitore al garante)</a:t>
            </a:r>
          </a:p>
          <a:p>
            <a:pPr marL="0" indent="0" algn="just">
              <a:buNone/>
            </a:pPr>
            <a:r>
              <a:rPr lang="it-IT" sz="2400" dirty="0"/>
              <a:t>3) azione di divisione di un rapporto di </a:t>
            </a:r>
            <a:r>
              <a:rPr lang="it-IT" sz="2400" dirty="0" err="1"/>
              <a:t>coeredita</a:t>
            </a:r>
            <a:r>
              <a:rPr lang="it-IT" sz="2400" dirty="0"/>
              <a:t>̀, condominio, </a:t>
            </a:r>
            <a:r>
              <a:rPr lang="it-IT" sz="2400" dirty="0" err="1"/>
              <a:t>societa</a:t>
            </a:r>
            <a:r>
              <a:rPr lang="it-IT" sz="2400" dirty="0"/>
              <a:t>̀</a:t>
            </a:r>
          </a:p>
          <a:p>
            <a:pPr marL="0" indent="0" algn="just">
              <a:buNone/>
            </a:pPr>
            <a:r>
              <a:rPr lang="it-IT" sz="2400" dirty="0"/>
              <a:t>4) </a:t>
            </a:r>
            <a:r>
              <a:rPr lang="it-IT" sz="2400" i="1" dirty="0" err="1"/>
              <a:t>beneficium</a:t>
            </a:r>
            <a:r>
              <a:rPr lang="it-IT" sz="2400" i="1" dirty="0"/>
              <a:t> </a:t>
            </a:r>
            <a:r>
              <a:rPr lang="it-IT" sz="2400" i="1" dirty="0" err="1"/>
              <a:t>cedendarum</a:t>
            </a:r>
            <a:r>
              <a:rPr lang="it-IT" sz="2400" i="1" dirty="0"/>
              <a:t> </a:t>
            </a:r>
            <a:r>
              <a:rPr lang="it-IT" sz="2400" i="1" dirty="0" err="1"/>
              <a:t>actionum</a:t>
            </a:r>
            <a:r>
              <a:rPr lang="it-IT" sz="2400" dirty="0"/>
              <a:t>: al garante che si fosse detto pronto a pagare prima della </a:t>
            </a:r>
            <a:r>
              <a:rPr lang="it-IT" sz="2400" i="1" dirty="0" err="1"/>
              <a:t>litis</a:t>
            </a:r>
            <a:r>
              <a:rPr lang="it-IT" sz="2400" i="1" dirty="0"/>
              <a:t> </a:t>
            </a:r>
            <a:r>
              <a:rPr lang="it-IT" sz="2400" i="1" dirty="0" err="1"/>
              <a:t>contestatio</a:t>
            </a:r>
            <a:r>
              <a:rPr lang="it-IT" sz="2400" dirty="0"/>
              <a:t>, il creditore avrebbe ceduto l'azione contro il debitore principale (il garante si fa </a:t>
            </a:r>
            <a:r>
              <a:rPr lang="it-IT" sz="2400" dirty="0" err="1"/>
              <a:t>cioe</a:t>
            </a:r>
            <a:r>
              <a:rPr lang="it-IT" sz="2400" dirty="0"/>
              <a:t>̀ nominare </a:t>
            </a:r>
            <a:r>
              <a:rPr lang="it-IT" sz="2400" i="1" dirty="0"/>
              <a:t>cognitor </a:t>
            </a:r>
            <a:r>
              <a:rPr lang="it-IT" sz="2400" dirty="0"/>
              <a:t>o </a:t>
            </a:r>
            <a:r>
              <a:rPr lang="it-IT" sz="2400" i="1" dirty="0"/>
              <a:t>procurator in rem </a:t>
            </a:r>
            <a:r>
              <a:rPr lang="it-IT" sz="2400" i="1" dirty="0" err="1"/>
              <a:t>suam</a:t>
            </a:r>
            <a:r>
              <a:rPr lang="it-IT" sz="2400" i="1" dirty="0"/>
              <a:t> </a:t>
            </a:r>
            <a:r>
              <a:rPr lang="it-IT" sz="2400" dirty="0"/>
              <a:t>in modo da poter agire contro il debitore principale)</a:t>
            </a:r>
          </a:p>
          <a:p>
            <a:pPr marL="0" indent="0" algn="just">
              <a:buNone/>
            </a:pPr>
            <a:r>
              <a:rPr lang="it-IT" sz="2400" dirty="0"/>
              <a:t>.</a:t>
            </a:r>
            <a:br>
              <a:rPr lang="it-IT" sz="2400" dirty="0"/>
            </a:br>
            <a:endParaRPr lang="it-IT" sz="2400" dirty="0"/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533863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8DF82E-27CA-6F46-921F-8C417F0DB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78676"/>
            <a:ext cx="10364451" cy="851338"/>
          </a:xfrm>
        </p:spPr>
        <p:txBody>
          <a:bodyPr/>
          <a:lstStyle/>
          <a:p>
            <a:r>
              <a:rPr lang="it-IT" dirty="0"/>
              <a:t>CONTRATTI CONSENSUALI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482302-2D5F-C84A-B801-48829335CF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56138"/>
            <a:ext cx="10363826" cy="5701862"/>
          </a:xfrm>
        </p:spPr>
        <p:txBody>
          <a:bodyPr>
            <a:noAutofit/>
          </a:bodyPr>
          <a:lstStyle/>
          <a:p>
            <a:pPr algn="just"/>
            <a:r>
              <a:rPr lang="it-IT" sz="2800" b="1" u="sng" dirty="0"/>
              <a:t>1) </a:t>
            </a:r>
            <a:r>
              <a:rPr lang="it-IT" sz="2800" b="1" i="1" u="sng" dirty="0"/>
              <a:t>EMPTIO-VENDITIO </a:t>
            </a:r>
            <a:endParaRPr lang="it-IT" sz="2800" u="sng" dirty="0"/>
          </a:p>
          <a:p>
            <a:pPr algn="just"/>
            <a:r>
              <a:rPr lang="it-IT" sz="2800" dirty="0"/>
              <a:t>Contratto bilaterale, causale, a titolo oneroso, tutelato con azioni di buona fede, </a:t>
            </a:r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empti</a:t>
            </a:r>
            <a:r>
              <a:rPr lang="it-IT" sz="2800" i="1" dirty="0"/>
              <a:t> </a:t>
            </a:r>
            <a:r>
              <a:rPr lang="it-IT" sz="2800" dirty="0"/>
              <a:t>e </a:t>
            </a:r>
            <a:r>
              <a:rPr lang="it-IT" sz="2800" i="1" dirty="0" err="1"/>
              <a:t>actio</a:t>
            </a:r>
            <a:r>
              <a:rPr lang="it-IT" sz="2800" i="1" dirty="0"/>
              <a:t> venditi</a:t>
            </a:r>
            <a:r>
              <a:rPr lang="it-IT" sz="2800" dirty="0"/>
              <a:t>. </a:t>
            </a:r>
          </a:p>
          <a:p>
            <a:pPr algn="just"/>
            <a:endParaRPr lang="it-IT" sz="2800" dirty="0"/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87521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BBBEEE-D297-6547-AF51-3BEB05CB8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35083"/>
            <a:ext cx="10364451" cy="1527462"/>
          </a:xfrm>
        </p:spPr>
        <p:txBody>
          <a:bodyPr/>
          <a:lstStyle/>
          <a:p>
            <a:r>
              <a:rPr lang="it-IT" dirty="0"/>
              <a:t>OBBLIGAZIONI PRINCIPALI SCATURENTI DAL CONTRATTO PER IL COMPRATORE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D87415-D07E-DD47-BF88-ED615FD3C46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963882"/>
            <a:ext cx="10363826" cy="4540827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pagare il prezzo, cioè una somma di denaro. </a:t>
            </a:r>
          </a:p>
          <a:p>
            <a:pPr marL="0" indent="0" algn="just">
              <a:buNone/>
            </a:pPr>
            <a:r>
              <a:rPr lang="it-IT" sz="2800" dirty="0"/>
              <a:t>Obbligazione di </a:t>
            </a:r>
            <a:r>
              <a:rPr lang="it-IT" sz="2800" i="1" dirty="0"/>
              <a:t>dare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Se il pagamento del prezzo è differito, ma la cosa è già stata consegnata, egli deve gli </a:t>
            </a:r>
            <a:r>
              <a:rPr lang="it-IT" sz="2800" u="sng" dirty="0"/>
              <a:t>interessi compensativi</a:t>
            </a:r>
            <a:r>
              <a:rPr lang="it-IT" sz="2800" dirty="0"/>
              <a:t> dal giorno della consegna. La richiesta degli interessi è possibile perché l’azione è di buona fede.</a:t>
            </a:r>
          </a:p>
          <a:p>
            <a:pPr algn="just"/>
            <a:r>
              <a:rPr lang="it-IT" sz="2800" dirty="0"/>
              <a:t>Risponde sempre perché </a:t>
            </a:r>
            <a:r>
              <a:rPr lang="it-IT" sz="2800" i="1" dirty="0" err="1"/>
              <a:t>genus</a:t>
            </a:r>
            <a:r>
              <a:rPr lang="it-IT" sz="2800" i="1" dirty="0"/>
              <a:t> </a:t>
            </a:r>
            <a:r>
              <a:rPr lang="it-IT" sz="2800" i="1" dirty="0" err="1"/>
              <a:t>numquam</a:t>
            </a:r>
            <a:r>
              <a:rPr lang="it-IT" sz="2800" i="1" dirty="0"/>
              <a:t> </a:t>
            </a:r>
            <a:r>
              <a:rPr lang="it-IT" sz="2800" i="1" dirty="0" err="1"/>
              <a:t>perit</a:t>
            </a:r>
            <a:r>
              <a:rPr lang="it-IT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689946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7E2406A-9E65-B64B-A8AB-ACBA1C22E6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OBBLIGAZIONI PRINCIPALI SCATURENTI DAL CONTRATTO PER IL VENDITORE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BC08F2C-AC80-CF4F-8C91-2331C7B7122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846672"/>
          </a:xfrm>
        </p:spPr>
        <p:txBody>
          <a:bodyPr/>
          <a:lstStyle/>
          <a:p>
            <a:r>
              <a:rPr lang="it-IT" dirty="0"/>
              <a:t>Paolo D. 19,4,1 </a:t>
            </a:r>
            <a:r>
              <a:rPr lang="it-IT" dirty="0" err="1"/>
              <a:t>pr</a:t>
            </a:r>
            <a:r>
              <a:rPr lang="it-IT" dirty="0"/>
              <a:t>.: </a:t>
            </a:r>
            <a:r>
              <a:rPr lang="it-IT" i="1" dirty="0" err="1"/>
              <a:t>ob</a:t>
            </a:r>
            <a:r>
              <a:rPr lang="it-IT" i="1" dirty="0"/>
              <a:t> </a:t>
            </a:r>
            <a:r>
              <a:rPr lang="it-IT" i="1" dirty="0" err="1"/>
              <a:t>evictionem</a:t>
            </a:r>
            <a:r>
              <a:rPr lang="it-IT" i="1" dirty="0"/>
              <a:t> se </a:t>
            </a:r>
            <a:r>
              <a:rPr lang="it-IT" i="1" dirty="0" err="1"/>
              <a:t>obligare</a:t>
            </a:r>
            <a:r>
              <a:rPr lang="it-IT" i="1" dirty="0"/>
              <a:t>, </a:t>
            </a:r>
            <a:r>
              <a:rPr lang="it-IT" i="1" dirty="0" err="1"/>
              <a:t>possessionem</a:t>
            </a:r>
            <a:r>
              <a:rPr lang="it-IT" i="1" dirty="0"/>
              <a:t> </a:t>
            </a:r>
            <a:r>
              <a:rPr lang="it-IT" i="1" dirty="0" err="1"/>
              <a:t>tradere</a:t>
            </a:r>
            <a:r>
              <a:rPr lang="it-IT" i="1" dirty="0"/>
              <a:t>, </a:t>
            </a:r>
            <a:r>
              <a:rPr lang="it-IT" i="1" dirty="0" err="1"/>
              <a:t>purgari</a:t>
            </a:r>
            <a:r>
              <a:rPr lang="it-IT" i="1" dirty="0"/>
              <a:t> dolo malo</a:t>
            </a:r>
            <a:r>
              <a:rPr lang="it-IT" dirty="0"/>
              <a:t>. </a:t>
            </a:r>
          </a:p>
          <a:p>
            <a:r>
              <a:rPr lang="it-IT" dirty="0"/>
              <a:t>Obbligazione di </a:t>
            </a:r>
            <a:r>
              <a:rPr lang="it-IT" i="1" dirty="0" err="1"/>
              <a:t>facere</a:t>
            </a:r>
            <a:r>
              <a:rPr lang="it-IT" dirty="0"/>
              <a:t>.</a:t>
            </a:r>
          </a:p>
          <a:p>
            <a:pPr algn="just"/>
            <a:r>
              <a:rPr lang="it-IT" i="1" dirty="0" err="1"/>
              <a:t>Possessionem</a:t>
            </a:r>
            <a:r>
              <a:rPr lang="it-IT" i="1" dirty="0"/>
              <a:t> </a:t>
            </a:r>
            <a:r>
              <a:rPr lang="it-IT" i="1" dirty="0" err="1"/>
              <a:t>tradere</a:t>
            </a:r>
            <a:r>
              <a:rPr lang="it-IT" i="1" dirty="0"/>
              <a:t> </a:t>
            </a:r>
            <a:r>
              <a:rPr lang="it-IT" dirty="0"/>
              <a:t>= consegnare la </a:t>
            </a:r>
            <a:r>
              <a:rPr lang="it-IT" i="1" dirty="0" err="1"/>
              <a:t>merx</a:t>
            </a:r>
            <a:r>
              <a:rPr lang="it-IT" dirty="0"/>
              <a:t> tramite </a:t>
            </a:r>
            <a:r>
              <a:rPr lang="it-IT" i="1" dirty="0" err="1"/>
              <a:t>mancipatio</a:t>
            </a:r>
            <a:r>
              <a:rPr lang="it-IT" dirty="0"/>
              <a:t> o </a:t>
            </a:r>
            <a:r>
              <a:rPr lang="it-IT" i="1" dirty="0" err="1"/>
              <a:t>traditio</a:t>
            </a:r>
            <a:r>
              <a:rPr lang="it-IT" dirty="0"/>
              <a:t> (</a:t>
            </a:r>
            <a:r>
              <a:rPr lang="it-IT" i="1" dirty="0"/>
              <a:t>in iure </a:t>
            </a:r>
            <a:r>
              <a:rPr lang="it-IT" i="1" dirty="0" err="1"/>
              <a:t>cessio</a:t>
            </a:r>
            <a:r>
              <a:rPr lang="it-IT" dirty="0"/>
              <a:t> per i diritti). Il venditore era obbligato ad eseguire l’atto necessario al trasferimento della proprietà, facendo però astrazione dal suo risultato, per il quale però, a partire dal II sec. d.C., doveva prestare garanzia per l’evizione (obbligazione secondaria).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77693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765C57-D02F-BB44-824C-1858D5510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83128"/>
            <a:ext cx="10364451" cy="955964"/>
          </a:xfrm>
        </p:spPr>
        <p:txBody>
          <a:bodyPr/>
          <a:lstStyle/>
          <a:p>
            <a:r>
              <a:rPr lang="it-IT" dirty="0"/>
              <a:t>RIPARTIZIONE DEL RISCHIO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86ECC1-673A-9A4D-BF91-E1A54FEFF0E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039092"/>
            <a:ext cx="10363826" cy="4752108"/>
          </a:xfrm>
        </p:spPr>
        <p:txBody>
          <a:bodyPr/>
          <a:lstStyle/>
          <a:p>
            <a:pPr algn="just"/>
            <a:r>
              <a:rPr lang="it-IT" sz="2800" i="1" dirty="0"/>
              <a:t>PERICULUM </a:t>
            </a:r>
            <a:r>
              <a:rPr lang="it-IT" sz="2800" dirty="0"/>
              <a:t>= rischio per il perimento del bene dopo la perfezione del contratto, ma prima della consegna del bene. </a:t>
            </a:r>
          </a:p>
          <a:p>
            <a:pPr algn="just"/>
            <a:r>
              <a:rPr lang="it-IT" sz="2800" dirty="0"/>
              <a:t>Regola generale: </a:t>
            </a:r>
            <a:r>
              <a:rPr lang="it-IT" sz="2800" i="1" dirty="0"/>
              <a:t>casus </a:t>
            </a:r>
            <a:r>
              <a:rPr lang="it-IT" sz="2800" i="1" dirty="0" err="1"/>
              <a:t>sentit</a:t>
            </a:r>
            <a:r>
              <a:rPr lang="it-IT" sz="2800" i="1" dirty="0"/>
              <a:t> dominus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A partire dal I sec. d.C. vale la regola </a:t>
            </a:r>
            <a:r>
              <a:rPr lang="it-IT" sz="2800" b="1" i="1" dirty="0" err="1"/>
              <a:t>periculum</a:t>
            </a:r>
            <a:r>
              <a:rPr lang="it-IT" sz="2800" b="1" i="1" dirty="0"/>
              <a:t> est </a:t>
            </a:r>
            <a:r>
              <a:rPr lang="it-IT" sz="2800" b="1" i="1" dirty="0" err="1"/>
              <a:t>emptoris</a:t>
            </a:r>
            <a:r>
              <a:rPr lang="it-IT" sz="2800" dirty="0"/>
              <a:t>; tuttavia il venditore risponde col criterio della </a:t>
            </a:r>
            <a:r>
              <a:rPr lang="it-IT" sz="2800" i="1" dirty="0"/>
              <a:t>custodia</a:t>
            </a:r>
            <a:r>
              <a:rPr lang="it-IT" sz="2800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10094045"/>
      </p:ext>
    </p:extLst>
  </p:cSld>
  <p:clrMapOvr>
    <a:masterClrMapping/>
  </p:clrMapOvr>
  <p:transition spd="slow">
    <p:wheel spokes="1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B82EB3-6A17-7842-94D4-14B17F804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295422"/>
          </a:xfrm>
        </p:spPr>
        <p:txBody>
          <a:bodyPr>
            <a:normAutofit fontScale="90000"/>
          </a:bodyPr>
          <a:lstStyle/>
          <a:p>
            <a:endParaRPr lang="it-IT" sz="2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7B078E-61C2-CB40-B6EC-EB55849AC1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9317" y="492368"/>
            <a:ext cx="11127545" cy="6077243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un venditore di materassi si è accordato con il compratore di consegnare la merce giovedì alle 12; non trovando nessuno in casa, lascia il materasso per strada. Se il materasso viene danneggiato, potrà il compratore chiedere il risarcimento? </a:t>
            </a:r>
          </a:p>
          <a:p>
            <a:pPr algn="just"/>
            <a:endParaRPr lang="it-IT" sz="2800" dirty="0"/>
          </a:p>
          <a:p>
            <a:pPr algn="just"/>
            <a:r>
              <a:rPr lang="it-IT" sz="2800" b="1" dirty="0"/>
              <a:t>D. 18.6.13 PAOLO, dal libro terzo Delle epitomi di </a:t>
            </a:r>
            <a:r>
              <a:rPr lang="it-IT" sz="2800" b="1" dirty="0" err="1"/>
              <a:t>Alfeno</a:t>
            </a:r>
            <a:r>
              <a:rPr lang="it-IT" sz="2800" dirty="0"/>
              <a:t>. L'edile fece fare a pezzi dei letti che erano stati comprati, in quanto erano posti sulla pubblica strada: se fossero già stati consegnati al compratore o se la mancata consegna fosse dipesa dal fatto di quest'ultimo, pare bene che il rischio e pericolo gravi sul compratore stesso.</a:t>
            </a:r>
          </a:p>
        </p:txBody>
      </p:sp>
    </p:spTree>
    <p:extLst>
      <p:ext uri="{BB962C8B-B14F-4D97-AF65-F5344CB8AC3E}">
        <p14:creationId xmlns:p14="http://schemas.microsoft.com/office/powerpoint/2010/main" val="3986637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9BF1747-FDDB-244B-A78E-F8B7E9AE5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913775" y="572798"/>
            <a:ext cx="10364451" cy="4571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E41AC4-9F23-714E-AC40-84B2AE863A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787792"/>
            <a:ext cx="10874952" cy="5247248"/>
          </a:xfrm>
        </p:spPr>
        <p:txBody>
          <a:bodyPr>
            <a:noAutofit/>
          </a:bodyPr>
          <a:lstStyle/>
          <a:p>
            <a:pPr algn="just"/>
            <a:r>
              <a:rPr lang="it-IT" sz="2400" b="1" dirty="0"/>
              <a:t>D. 21.2.11 Paolo, nel libro sesto Dei responsi. </a:t>
            </a:r>
            <a:r>
              <a:rPr lang="it-IT" sz="2400" dirty="0"/>
              <a:t>Lucio Tizio comprò dei fondi in Germania, al di là del Reno, e versò parte del prezzo; venendo convenuto l'erede dell'acquirente per la quantità &lt;di prezzo&gt; restante, &lt;questi&gt; fece opposizione dicendo che quei terreni, in seguito a una disposizione del principe, erano stati in parte alienati, in parte assegnati come premio ai veterani. Pongo la questione, se il rischio e pericolo di ciò possa gravare sul venditore.</a:t>
            </a:r>
          </a:p>
          <a:p>
            <a:pPr algn="just"/>
            <a:r>
              <a:rPr lang="it-IT" sz="2400" dirty="0"/>
              <a:t>Paolo diede il responso che gli accadimenti futuri, &lt;cioè&gt; verificatisi una volta concluso il contratto di compravendita, non gravano sul venditore e che pertanto, secondo quanto esposto, il prezzo dei fondi può essere richiesto in giudizio.</a:t>
            </a:r>
          </a:p>
        </p:txBody>
      </p:sp>
    </p:spTree>
    <p:extLst>
      <p:ext uri="{BB962C8B-B14F-4D97-AF65-F5344CB8AC3E}">
        <p14:creationId xmlns:p14="http://schemas.microsoft.com/office/powerpoint/2010/main" val="539208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FF95C3-9232-AD49-93DA-E89B4C86D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405245"/>
            <a:ext cx="10364451" cy="1059873"/>
          </a:xfrm>
        </p:spPr>
        <p:txBody>
          <a:bodyPr>
            <a:normAutofit/>
          </a:bodyPr>
          <a:lstStyle/>
          <a:p>
            <a:r>
              <a:rPr lang="it-IT" dirty="0"/>
              <a:t>PATTI AGGIUNTI ALLA COMPRAVENDITA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1D1950B-7EF1-7641-947C-1968A389EBA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50818"/>
            <a:ext cx="10363826" cy="5165595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400" b="1" u="sng" dirty="0"/>
              <a:t>PATTI AGGIUNTI</a:t>
            </a:r>
            <a:r>
              <a:rPr lang="it-IT" sz="2400" dirty="0"/>
              <a:t>: essendo di buona fede l’azione a tutela del contratto di compravendita, i patti aggiunti ineriscono: non occorre inserire l’</a:t>
            </a:r>
            <a:r>
              <a:rPr lang="it-IT" sz="2400" i="1" dirty="0" err="1"/>
              <a:t>exceptio</a:t>
            </a:r>
            <a:r>
              <a:rPr lang="it-IT" sz="2400" i="1" dirty="0"/>
              <a:t> </a:t>
            </a:r>
            <a:r>
              <a:rPr lang="it-IT" sz="2400" i="1" dirty="0" err="1"/>
              <a:t>pacti</a:t>
            </a:r>
            <a:r>
              <a:rPr lang="it-IT" sz="2400" i="1" dirty="0"/>
              <a:t> </a:t>
            </a:r>
            <a:r>
              <a:rPr lang="it-IT" sz="2400" dirty="0"/>
              <a:t>e si possono far valere anche in via di azione. </a:t>
            </a:r>
          </a:p>
          <a:p>
            <a:pPr algn="just"/>
            <a:r>
              <a:rPr lang="it-IT" sz="2400" dirty="0"/>
              <a:t>Vi sono alcuni patti tipici, che permettono la </a:t>
            </a:r>
            <a:r>
              <a:rPr lang="it-IT" sz="2400" dirty="0" err="1"/>
              <a:t>risoluzIone</a:t>
            </a:r>
            <a:r>
              <a:rPr lang="it-IT" sz="2400" dirty="0"/>
              <a:t> del contratto all’avverarsi di determinate circostanze.</a:t>
            </a:r>
          </a:p>
          <a:p>
            <a:pPr algn="just"/>
            <a:r>
              <a:rPr lang="it-IT" sz="2400" u="sng" dirty="0"/>
              <a:t>A favore del venditore</a:t>
            </a:r>
          </a:p>
          <a:p>
            <a:pPr algn="just"/>
            <a:r>
              <a:rPr lang="it-IT" sz="2400" b="1" dirty="0"/>
              <a:t>1) </a:t>
            </a:r>
            <a:r>
              <a:rPr lang="it-IT" sz="2400" b="1" i="1" dirty="0"/>
              <a:t>In diem </a:t>
            </a:r>
            <a:r>
              <a:rPr lang="it-IT" sz="2400" b="1" i="1" dirty="0" err="1"/>
              <a:t>addictio</a:t>
            </a:r>
            <a:r>
              <a:rPr lang="it-IT" sz="2400" b="1" i="1" dirty="0"/>
              <a:t> </a:t>
            </a:r>
          </a:p>
          <a:p>
            <a:pPr algn="just"/>
            <a:r>
              <a:rPr lang="it-IT" sz="2400" b="1" dirty="0"/>
              <a:t>2) </a:t>
            </a:r>
            <a:r>
              <a:rPr lang="it-IT" sz="2400" b="1" i="1" dirty="0"/>
              <a:t>PACTUM </a:t>
            </a:r>
            <a:r>
              <a:rPr lang="it-IT" sz="2400" b="1" i="1" dirty="0" err="1"/>
              <a:t>commissoriUM</a:t>
            </a:r>
            <a:endParaRPr lang="it-IT" sz="2400" b="1" i="1" dirty="0"/>
          </a:p>
          <a:p>
            <a:pPr algn="just"/>
            <a:r>
              <a:rPr lang="it-IT" sz="2400" u="sng" dirty="0"/>
              <a:t>A favore del compratore</a:t>
            </a:r>
            <a:r>
              <a:rPr lang="it-IT" sz="2400" b="1" i="1" u="sng" dirty="0"/>
              <a:t> </a:t>
            </a:r>
          </a:p>
          <a:p>
            <a:pPr algn="just"/>
            <a:r>
              <a:rPr lang="it-IT" sz="2400" b="1" dirty="0"/>
              <a:t>a) </a:t>
            </a:r>
            <a:r>
              <a:rPr lang="it-IT" sz="2400" b="1" i="1" dirty="0" err="1"/>
              <a:t>pactum</a:t>
            </a:r>
            <a:r>
              <a:rPr lang="it-IT" sz="2400" b="1" i="1" dirty="0"/>
              <a:t> </a:t>
            </a:r>
            <a:r>
              <a:rPr lang="it-IT" sz="2400" b="1" i="1" dirty="0" err="1"/>
              <a:t>displicentiae</a:t>
            </a:r>
            <a:r>
              <a:rPr lang="it-IT" sz="2400" b="1" i="1" dirty="0"/>
              <a:t> </a:t>
            </a:r>
            <a:endParaRPr lang="it-IT" sz="2400" dirty="0"/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459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3D7A8AF-CD1F-DC4D-9537-364D76B62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26609"/>
            <a:ext cx="10364451" cy="1223889"/>
          </a:xfrm>
        </p:spPr>
        <p:txBody>
          <a:bodyPr/>
          <a:lstStyle/>
          <a:p>
            <a:r>
              <a:rPr lang="it-IT" dirty="0"/>
              <a:t>Patti risolutivi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E39E3C-AFBB-844E-B1D4-91AD3A54787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4911" y="1350498"/>
            <a:ext cx="11057205" cy="5190979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Inizialmente questi patti erano considerati delle condizioni sospensive che subordinavano l’efficacia del contratto all’avverarsi dell’evento pattuito.</a:t>
            </a:r>
          </a:p>
          <a:p>
            <a:pPr algn="just"/>
            <a:r>
              <a:rPr lang="it-IT" sz="2400" dirty="0"/>
              <a:t>a partire dall’epoca classica la giurisprudenza preferì interpretare la compravendita come ‘pura’, non condizionata, di modo che essa produceva effetti immediati, ma all’avverarsi della condizione la parte a favore della quale era previsto il patto poteva chiedere, sempre con l’azione contrattuale, che la controparte compisse gli atti necessari per il ripristino della situazione giuridica e di fatto antecedente al contratto. </a:t>
            </a:r>
          </a:p>
          <a:p>
            <a:pPr algn="just"/>
            <a:r>
              <a:rPr lang="it-IT" sz="2400" dirty="0"/>
              <a:t>In tal modo esse vennero ad assolvere praticamente la funzione di condizioni risolutive </a:t>
            </a:r>
          </a:p>
        </p:txBody>
      </p:sp>
    </p:spTree>
    <p:extLst>
      <p:ext uri="{BB962C8B-B14F-4D97-AF65-F5344CB8AC3E}">
        <p14:creationId xmlns:p14="http://schemas.microsoft.com/office/powerpoint/2010/main" val="204930389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B37BBE-9EEA-3543-917A-229CAA483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977463"/>
          </a:xfrm>
        </p:spPr>
        <p:txBody>
          <a:bodyPr>
            <a:normAutofit fontScale="90000"/>
          </a:bodyPr>
          <a:lstStyle/>
          <a:p>
            <a:r>
              <a:rPr lang="it-IT" b="1" u="sng" dirty="0"/>
              <a:t>RESPONSABILITA’ PER EVIZIONE </a:t>
            </a:r>
            <a:br>
              <a:rPr lang="it-IT" b="1" u="sng" dirty="0"/>
            </a:br>
            <a:r>
              <a:rPr lang="it-IT" b="1" u="sng" dirty="0"/>
              <a:t>NELLA COMPRAVENDITA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9199E79-94D8-3742-B2B2-C84E5F7045A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15007" y="977463"/>
            <a:ext cx="11550869" cy="6295696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1)  </a:t>
            </a:r>
            <a:r>
              <a:rPr lang="it-IT" sz="2400" b="1" dirty="0"/>
              <a:t>Il venditore in dolo risponde </a:t>
            </a:r>
            <a:r>
              <a:rPr lang="it-IT" sz="2400" dirty="0"/>
              <a:t>da sempre con l’azione contrattuale (il compratore </a:t>
            </a:r>
            <a:r>
              <a:rPr lang="it-IT" sz="2400" dirty="0" err="1"/>
              <a:t>puo</a:t>
            </a:r>
            <a:r>
              <a:rPr lang="it-IT" sz="2400" dirty="0"/>
              <a:t>̀ agire contro di lui con l’</a:t>
            </a:r>
            <a:r>
              <a:rPr lang="it-IT" sz="2400" i="1" dirty="0" err="1"/>
              <a:t>actio</a:t>
            </a:r>
            <a:r>
              <a:rPr lang="it-IT" sz="2400" i="1" dirty="0"/>
              <a:t> </a:t>
            </a:r>
            <a:r>
              <a:rPr lang="it-IT" sz="2400" i="1" dirty="0" err="1"/>
              <a:t>empti</a:t>
            </a:r>
            <a:r>
              <a:rPr lang="it-IT" sz="2400" i="1" dirty="0"/>
              <a:t> </a:t>
            </a:r>
            <a:r>
              <a:rPr lang="it-IT" sz="2400" dirty="0"/>
              <a:t>per l’integrale </a:t>
            </a:r>
            <a:r>
              <a:rPr lang="it-IT" sz="2400" dirty="0" err="1"/>
              <a:t>risarcimEnto</a:t>
            </a:r>
            <a:r>
              <a:rPr lang="it-IT" sz="2400" dirty="0"/>
              <a:t> del danno). </a:t>
            </a:r>
          </a:p>
          <a:p>
            <a:pPr algn="just"/>
            <a:r>
              <a:rPr lang="it-IT" sz="2400" dirty="0"/>
              <a:t>2)  Risponde il venditore che abbia eseguito la propria prestazione con una </a:t>
            </a:r>
            <a:r>
              <a:rPr lang="it-IT" sz="2400" b="1" i="1" dirty="0" err="1"/>
              <a:t>mancipatio</a:t>
            </a:r>
            <a:r>
              <a:rPr lang="it-IT" sz="2400" b="1" dirty="0"/>
              <a:t>: </a:t>
            </a:r>
            <a:r>
              <a:rPr lang="it-IT" sz="2400" dirty="0"/>
              <a:t>il compratore </a:t>
            </a:r>
            <a:r>
              <a:rPr lang="it-IT" sz="2400" i="1" dirty="0"/>
              <a:t>mancipio </a:t>
            </a:r>
            <a:r>
              <a:rPr lang="it-IT" sz="2400" i="1" dirty="0" err="1"/>
              <a:t>accipiens</a:t>
            </a:r>
            <a:r>
              <a:rPr lang="it-IT" sz="2400" i="1" dirty="0"/>
              <a:t> </a:t>
            </a:r>
            <a:r>
              <a:rPr lang="it-IT" sz="2400" dirty="0" err="1"/>
              <a:t>puo</a:t>
            </a:r>
            <a:r>
              <a:rPr lang="it-IT" sz="2400" dirty="0"/>
              <a:t>̀ usare l’</a:t>
            </a:r>
            <a:r>
              <a:rPr lang="it-IT" sz="2400" i="1" dirty="0" err="1"/>
              <a:t>actio</a:t>
            </a:r>
            <a:r>
              <a:rPr lang="it-IT" sz="2400" i="1" dirty="0"/>
              <a:t> </a:t>
            </a:r>
            <a:r>
              <a:rPr lang="it-IT" sz="2400" i="1" dirty="0" err="1"/>
              <a:t>auctoritatis</a:t>
            </a:r>
            <a:r>
              <a:rPr lang="it-IT" sz="2400" i="1" dirty="0"/>
              <a:t> </a:t>
            </a:r>
            <a:r>
              <a:rPr lang="it-IT" sz="2400" dirty="0"/>
              <a:t>e pretendere il doppio del prezzo. </a:t>
            </a:r>
          </a:p>
          <a:p>
            <a:pPr algn="just"/>
            <a:r>
              <a:rPr lang="it-IT" sz="2400" dirty="0"/>
              <a:t>3)  Risponde anche il venditore che abbia promesso con </a:t>
            </a:r>
            <a:r>
              <a:rPr lang="it-IT" sz="2400" b="1" dirty="0"/>
              <a:t>apposita </a:t>
            </a:r>
            <a:r>
              <a:rPr lang="it-IT" sz="2400" b="1" i="1" dirty="0" err="1"/>
              <a:t>stipulatio</a:t>
            </a:r>
            <a:r>
              <a:rPr lang="it-IT" sz="2400" b="1" i="1" dirty="0"/>
              <a:t> </a:t>
            </a:r>
            <a:r>
              <a:rPr lang="it-IT" sz="2400" dirty="0"/>
              <a:t>che </a:t>
            </a:r>
            <a:r>
              <a:rPr lang="it-IT" sz="2400" dirty="0" err="1"/>
              <a:t>puo</a:t>
            </a:r>
            <a:r>
              <a:rPr lang="it-IT" sz="2400" dirty="0"/>
              <a:t>̀ essere: </a:t>
            </a:r>
          </a:p>
          <a:p>
            <a:pPr algn="just">
              <a:lnSpc>
                <a:spcPct val="100000"/>
              </a:lnSpc>
            </a:pPr>
            <a:r>
              <a:rPr lang="it-IT" dirty="0"/>
              <a:t>a) </a:t>
            </a:r>
            <a:r>
              <a:rPr lang="it-IT" i="1" dirty="0" err="1"/>
              <a:t>simplae</a:t>
            </a:r>
            <a:r>
              <a:rPr lang="it-IT" i="1" dirty="0"/>
              <a:t> </a:t>
            </a:r>
          </a:p>
          <a:p>
            <a:pPr algn="just">
              <a:lnSpc>
                <a:spcPct val="100000"/>
              </a:lnSpc>
            </a:pPr>
            <a:r>
              <a:rPr lang="it-IT" dirty="0"/>
              <a:t>b) </a:t>
            </a:r>
            <a:r>
              <a:rPr lang="it-IT" i="1" dirty="0" err="1"/>
              <a:t>duplae</a:t>
            </a:r>
            <a:r>
              <a:rPr lang="it-IT" i="1" dirty="0"/>
              <a:t> </a:t>
            </a:r>
            <a:endParaRPr lang="it-IT" dirty="0"/>
          </a:p>
          <a:p>
            <a:pPr algn="just">
              <a:lnSpc>
                <a:spcPct val="100000"/>
              </a:lnSpc>
            </a:pPr>
            <a:r>
              <a:rPr lang="it-IT" dirty="0"/>
              <a:t>c) </a:t>
            </a:r>
            <a:r>
              <a:rPr lang="it-IT" i="1" dirty="0" err="1"/>
              <a:t>habere</a:t>
            </a:r>
            <a:r>
              <a:rPr lang="it-IT" i="1" dirty="0"/>
              <a:t> licere </a:t>
            </a:r>
            <a:endParaRPr lang="it-IT" dirty="0"/>
          </a:p>
          <a:p>
            <a:pPr algn="just"/>
            <a:r>
              <a:rPr lang="it-IT" sz="2400" dirty="0"/>
              <a:t>Il compratore in questo caso </a:t>
            </a:r>
            <a:r>
              <a:rPr lang="it-IT" sz="2400" dirty="0" err="1"/>
              <a:t>puo</a:t>
            </a:r>
            <a:r>
              <a:rPr lang="it-IT" sz="2400" dirty="0"/>
              <a:t>̀ agire con l’</a:t>
            </a:r>
            <a:r>
              <a:rPr lang="it-IT" sz="2400" i="1" dirty="0" err="1"/>
              <a:t>actio</a:t>
            </a:r>
            <a:r>
              <a:rPr lang="it-IT" sz="2400" i="1" dirty="0"/>
              <a:t> ex </a:t>
            </a:r>
            <a:r>
              <a:rPr lang="it-IT" sz="2400" i="1" dirty="0" err="1"/>
              <a:t>stipulatu</a:t>
            </a:r>
            <a:r>
              <a:rPr lang="it-IT" sz="2400" i="1" dirty="0"/>
              <a:t> </a:t>
            </a:r>
            <a:endParaRPr lang="it-IT" sz="2400" dirty="0"/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209712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30C4B5-6E9B-3947-99DB-05D5A9C59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ORIGINI DEL CONCETTO DI OBBLIGAZIONE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4ABDDBE-3A23-EE42-9859-5C06F23CCAD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91862"/>
            <a:ext cx="10363826" cy="3899337"/>
          </a:xfrm>
        </p:spPr>
        <p:txBody>
          <a:bodyPr>
            <a:normAutofit lnSpcReduction="10000"/>
          </a:bodyPr>
          <a:lstStyle/>
          <a:p>
            <a:r>
              <a:rPr lang="it-IT" sz="2800" dirty="0"/>
              <a:t>1) </a:t>
            </a:r>
            <a:r>
              <a:rPr lang="it-IT" sz="2800" i="1" dirty="0" err="1"/>
              <a:t>Nexum</a:t>
            </a:r>
            <a:r>
              <a:rPr lang="it-IT" sz="2800" dirty="0"/>
              <a:t>: vincolo attuale. </a:t>
            </a:r>
          </a:p>
          <a:p>
            <a:r>
              <a:rPr lang="it-IT" sz="2800" dirty="0"/>
              <a:t>2) </a:t>
            </a:r>
            <a:r>
              <a:rPr lang="it-IT" sz="2800" i="1" dirty="0" err="1"/>
              <a:t>Praedes</a:t>
            </a:r>
            <a:r>
              <a:rPr lang="it-IT" sz="2800" i="1" dirty="0"/>
              <a:t> </a:t>
            </a:r>
            <a:r>
              <a:rPr lang="it-IT" sz="2800" dirty="0"/>
              <a:t>e </a:t>
            </a:r>
            <a:r>
              <a:rPr lang="it-IT" sz="2800" i="1" dirty="0" err="1"/>
              <a:t>vades</a:t>
            </a:r>
            <a:r>
              <a:rPr lang="it-IT" sz="2800" dirty="0"/>
              <a:t>: debito e </a:t>
            </a:r>
            <a:r>
              <a:rPr lang="it-IT" sz="2800" dirty="0" err="1"/>
              <a:t>responsabilita</a:t>
            </a:r>
            <a:r>
              <a:rPr lang="it-IT" sz="2800" dirty="0"/>
              <a:t>̀ </a:t>
            </a:r>
            <a:r>
              <a:rPr lang="it-IT" sz="2800" dirty="0" err="1"/>
              <a:t>fann</a:t>
            </a:r>
            <a:r>
              <a:rPr lang="it-IT" sz="2800" dirty="0"/>
              <a:t> capo a persone diverse. </a:t>
            </a:r>
          </a:p>
          <a:p>
            <a:r>
              <a:rPr lang="it-IT" sz="2800" dirty="0"/>
              <a:t>3) </a:t>
            </a:r>
            <a:r>
              <a:rPr lang="it-IT" sz="2800" i="1" dirty="0" err="1"/>
              <a:t>Sponsio</a:t>
            </a:r>
            <a:r>
              <a:rPr lang="it-IT" sz="2800" dirty="0"/>
              <a:t>: vincolo potenziale in cui debito è </a:t>
            </a:r>
            <a:r>
              <a:rPr lang="it-IT" sz="2800" dirty="0" err="1"/>
              <a:t>responsabilita</a:t>
            </a:r>
            <a:r>
              <a:rPr lang="it-IT" sz="2800" dirty="0"/>
              <a:t>̀ gravano sulla stessa persona. </a:t>
            </a:r>
          </a:p>
          <a:p>
            <a:r>
              <a:rPr lang="it-IT" sz="2800" dirty="0"/>
              <a:t>4) Introduzione dell’esecuzione sul patrimonio (</a:t>
            </a:r>
            <a:r>
              <a:rPr lang="it-IT" sz="2800" i="1" dirty="0" err="1"/>
              <a:t>bonorum</a:t>
            </a:r>
            <a:r>
              <a:rPr lang="it-IT" sz="2800" i="1" dirty="0"/>
              <a:t> </a:t>
            </a:r>
            <a:r>
              <a:rPr lang="it-IT" sz="2800" i="1" dirty="0" err="1"/>
              <a:t>venditio</a:t>
            </a:r>
            <a:r>
              <a:rPr lang="it-IT" sz="2800" dirty="0"/>
              <a:t>).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918770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F9EFC6-3246-254D-B86D-47AA1EEE7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913775" y="441434"/>
            <a:ext cx="10364451" cy="177083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B6E880B-037D-334B-87B9-70EF670948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756746"/>
            <a:ext cx="10363826" cy="532874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z="2800" dirty="0"/>
              <a:t>4)  L’uso di prestare tali stipulazioni si diffonde a tal punto che si ritiene </a:t>
            </a:r>
            <a:r>
              <a:rPr lang="it-IT" sz="2800" b="1" u="sng" dirty="0"/>
              <a:t>contrario alla buona fede non averle fatte</a:t>
            </a:r>
            <a:r>
              <a:rPr lang="it-IT" sz="2800" dirty="0"/>
              <a:t>: si ammette il compratore ad agire con l’</a:t>
            </a:r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empti</a:t>
            </a:r>
            <a:r>
              <a:rPr lang="it-IT" sz="2800" i="1" dirty="0"/>
              <a:t> </a:t>
            </a:r>
            <a:r>
              <a:rPr lang="it-IT" sz="2800" dirty="0"/>
              <a:t>per esigere la </a:t>
            </a:r>
            <a:r>
              <a:rPr lang="it-IT" sz="2800" i="1" dirty="0" err="1"/>
              <a:t>stipulatio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5)  Breve è il passo per ammettere il compratore a chiedere direttamente il risarcimento del danno con </a:t>
            </a:r>
            <a:r>
              <a:rPr lang="it-IT" sz="2800" b="1" u="sng" dirty="0"/>
              <a:t>l’</a:t>
            </a:r>
            <a:r>
              <a:rPr lang="it-IT" sz="2800" b="1" i="1" u="sng" dirty="0" err="1"/>
              <a:t>actio</a:t>
            </a:r>
            <a:r>
              <a:rPr lang="it-IT" sz="2800" b="1" i="1" u="sng" dirty="0"/>
              <a:t> </a:t>
            </a:r>
            <a:r>
              <a:rPr lang="it-IT" sz="2800" b="1" i="1" u="sng" dirty="0" err="1"/>
              <a:t>empti</a:t>
            </a:r>
            <a:r>
              <a:rPr lang="it-IT" sz="2800" dirty="0"/>
              <a:t>. Siamo all’inizio del II secolo d.C. A questo punto la GARANZIA CONTRO L’EVIZIONE è DIVENTATA UN </a:t>
            </a:r>
            <a:r>
              <a:rPr lang="it-IT" sz="2800" u="sng" dirty="0"/>
              <a:t>EFFETTO NATURALE </a:t>
            </a:r>
            <a:r>
              <a:rPr lang="it-IT" sz="2800" dirty="0"/>
              <a:t>DEL CONTRATTO DI COMPRAVENDITA. È un effetto che si </a:t>
            </a:r>
            <a:r>
              <a:rPr lang="it-IT" sz="2800" dirty="0" err="1"/>
              <a:t>puo</a:t>
            </a:r>
            <a:r>
              <a:rPr lang="it-IT" sz="2800" dirty="0"/>
              <a:t>̀ modificare, ma è considerato illecito, e quindi nullo, il </a:t>
            </a:r>
            <a:r>
              <a:rPr lang="it-IT" sz="2800" i="1" dirty="0" err="1"/>
              <a:t>pactum</a:t>
            </a:r>
            <a:r>
              <a:rPr lang="it-IT" sz="2800" i="1" dirty="0"/>
              <a:t> de non </a:t>
            </a:r>
            <a:r>
              <a:rPr lang="it-IT" sz="2800" i="1" dirty="0" err="1"/>
              <a:t>praestanda</a:t>
            </a:r>
            <a:r>
              <a:rPr lang="it-IT" sz="2800" i="1" dirty="0"/>
              <a:t> </a:t>
            </a:r>
            <a:r>
              <a:rPr lang="it-IT" sz="2800" i="1" dirty="0" err="1"/>
              <a:t>evitione</a:t>
            </a:r>
            <a:r>
              <a:rPr lang="it-IT" sz="2800" i="1" dirty="0"/>
              <a:t> </a:t>
            </a:r>
            <a:r>
              <a:rPr lang="it-IT" sz="2800" i="1" dirty="0" err="1"/>
              <a:t>ropter</a:t>
            </a:r>
            <a:r>
              <a:rPr lang="it-IT" sz="2800" i="1" dirty="0"/>
              <a:t> </a:t>
            </a:r>
            <a:r>
              <a:rPr lang="it-IT" sz="2800" i="1" dirty="0" err="1"/>
              <a:t>dolum</a:t>
            </a:r>
            <a:r>
              <a:rPr lang="it-IT" sz="2800" dirty="0"/>
              <a:t>.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9912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F1DCBE-76C2-5E43-9BE7-9292DC5CA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1166648"/>
          </a:xfrm>
        </p:spPr>
        <p:txBody>
          <a:bodyPr>
            <a:normAutofit/>
          </a:bodyPr>
          <a:lstStyle/>
          <a:p>
            <a:r>
              <a:rPr lang="it-IT" dirty="0"/>
              <a:t>RESPONSABILITÀ PER VIZI DELLA COSA VENDUTA 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BD0FA20-BE37-1D4C-821B-D81F074ABB1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893380"/>
            <a:ext cx="10363826" cy="4897820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1)  Si risponde sempre per dolo, </a:t>
            </a:r>
            <a:r>
              <a:rPr lang="it-IT" sz="2800" dirty="0" err="1"/>
              <a:t>cioe</a:t>
            </a:r>
            <a:r>
              <a:rPr lang="it-IT" sz="2800" dirty="0"/>
              <a:t>̀ vizi conosciuti e non dichiarati. </a:t>
            </a:r>
          </a:p>
          <a:p>
            <a:pPr algn="just"/>
            <a:r>
              <a:rPr lang="it-IT" sz="2800" dirty="0"/>
              <a:t>2)  Si risponde per i </a:t>
            </a:r>
            <a:r>
              <a:rPr lang="it-IT" sz="2800" i="1" dirty="0" err="1"/>
              <a:t>dicta</a:t>
            </a:r>
            <a:r>
              <a:rPr lang="it-IT" sz="2800" i="1" dirty="0"/>
              <a:t> et </a:t>
            </a:r>
            <a:r>
              <a:rPr lang="it-IT" sz="2800" i="1" dirty="0" err="1"/>
              <a:t>promissa</a:t>
            </a:r>
            <a:r>
              <a:rPr lang="it-IT" sz="2800" i="1" dirty="0"/>
              <a:t> </a:t>
            </a:r>
            <a:r>
              <a:rPr lang="it-IT" sz="2800" dirty="0"/>
              <a:t>effettuati con apposita </a:t>
            </a:r>
            <a:r>
              <a:rPr lang="it-IT" sz="2800" i="1" dirty="0" err="1"/>
              <a:t>stipulatio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3)  per le compravendite di schiavi e animali avvenute nei mercati gli edili curuli concedono due azioni che sanzionano un </a:t>
            </a:r>
            <a:r>
              <a:rPr lang="it-IT" sz="2800" dirty="0" err="1"/>
              <a:t>responsabilita</a:t>
            </a:r>
            <a:r>
              <a:rPr lang="it-IT" sz="2800" dirty="0"/>
              <a:t>̀ oggettiva del venditore: 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902629659"/>
      </p:ext>
    </p:extLst>
  </p:cSld>
  <p:clrMapOvr>
    <a:masterClrMapping/>
  </p:clrMapOvr>
  <p:transition spd="slow">
    <p:wip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4A1BFA-2304-A84E-A6E6-1363F2C14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913775" y="304800"/>
            <a:ext cx="10364451" cy="313717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8C921B-1C28-EC4B-9AEA-8ABD197595F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618517"/>
            <a:ext cx="10363826" cy="6066061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a)  </a:t>
            </a:r>
            <a:r>
              <a:rPr lang="it-IT" sz="2800" b="1" i="1" dirty="0" err="1"/>
              <a:t>actio</a:t>
            </a:r>
            <a:r>
              <a:rPr lang="it-IT" sz="2800" b="1" i="1" dirty="0"/>
              <a:t> quanti </a:t>
            </a:r>
            <a:r>
              <a:rPr lang="it-IT" sz="2800" b="1" i="1" dirty="0" err="1"/>
              <a:t>minoris</a:t>
            </a:r>
            <a:r>
              <a:rPr lang="it-IT" sz="2800" b="1" i="1" dirty="0"/>
              <a:t> </a:t>
            </a:r>
            <a:r>
              <a:rPr lang="it-IT" sz="2800" b="1" dirty="0"/>
              <a:t>o </a:t>
            </a:r>
            <a:r>
              <a:rPr lang="it-IT" sz="2800" b="1" i="1" dirty="0" err="1"/>
              <a:t>aestimatoria</a:t>
            </a:r>
            <a:r>
              <a:rPr lang="it-IT" sz="2800" dirty="0"/>
              <a:t>: da esperire entro un anno. È diretta al conseguimento di una diminuzione del prezzo, proporzionale alla diminuzione di valore della cosa provocata dal vizio. </a:t>
            </a:r>
          </a:p>
          <a:p>
            <a:pPr algn="just"/>
            <a:r>
              <a:rPr lang="it-IT" sz="2800" dirty="0"/>
              <a:t>b)  </a:t>
            </a:r>
            <a:r>
              <a:rPr lang="it-IT" sz="2800" b="1" i="1" dirty="0" err="1"/>
              <a:t>actio</a:t>
            </a:r>
            <a:r>
              <a:rPr lang="it-IT" sz="2800" b="1" i="1" dirty="0"/>
              <a:t> </a:t>
            </a:r>
            <a:r>
              <a:rPr lang="it-IT" sz="2800" b="1" i="1" dirty="0" err="1"/>
              <a:t>redhibitoria</a:t>
            </a:r>
            <a:r>
              <a:rPr lang="it-IT" sz="2800" dirty="0"/>
              <a:t>: da esperire entro 6 mesi. È diretta alla risoluzione del contratto e alla restituzione delle reciproche prestazioni; è congegnata in modo tale da rimettere la parti nella situazione economica in cui si sarebbero trovati se non avessero mai concluso ed eseguito la compravendita. 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45106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22A1BB-789E-124A-B077-F24DD84E6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304801"/>
            <a:ext cx="10364451" cy="935420"/>
          </a:xfrm>
        </p:spPr>
        <p:txBody>
          <a:bodyPr/>
          <a:lstStyle/>
          <a:p>
            <a:pPr algn="l"/>
            <a:r>
              <a:rPr lang="it-IT" b="1" i="1" u="sng" dirty="0"/>
              <a:t>2) LOCATIO CONDUCTIO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B13601-78BD-254F-9F2C-A7DADF47635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56138"/>
            <a:ext cx="10363826" cy="5150069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Contratto bilaterale, causale, a titolo oneroso, tutelato con azioni di buona fede, </a:t>
            </a:r>
            <a:r>
              <a:rPr lang="it-IT" sz="2800" i="1" dirty="0" err="1"/>
              <a:t>actio</a:t>
            </a:r>
            <a:r>
              <a:rPr lang="it-IT" sz="2800" i="1" dirty="0"/>
              <a:t> locati </a:t>
            </a:r>
            <a:r>
              <a:rPr lang="it-IT" sz="2800" dirty="0"/>
              <a:t>e </a:t>
            </a:r>
            <a:r>
              <a:rPr lang="it-IT" sz="2800" i="1" dirty="0" err="1"/>
              <a:t>actio</a:t>
            </a:r>
            <a:r>
              <a:rPr lang="it-IT" sz="2800" i="1" dirty="0"/>
              <a:t> </a:t>
            </a:r>
            <a:r>
              <a:rPr lang="it-IT" sz="2800" i="1" dirty="0" err="1"/>
              <a:t>conducti</a:t>
            </a:r>
            <a:r>
              <a:rPr lang="it-IT" sz="2800" dirty="0"/>
              <a:t>.</a:t>
            </a:r>
          </a:p>
          <a:p>
            <a:pPr algn="just"/>
            <a:r>
              <a:rPr lang="it-IT" sz="2800" dirty="0" err="1"/>
              <a:t>SchEma</a:t>
            </a:r>
            <a:r>
              <a:rPr lang="it-IT" sz="2800" dirty="0"/>
              <a:t> unitario al quale sono ricondotte fattispecie diverse: regime giuridico alquanto articolato </a:t>
            </a:r>
          </a:p>
          <a:p>
            <a:pPr algn="just"/>
            <a:r>
              <a:rPr lang="it-IT" sz="2800" dirty="0"/>
              <a:t>a) </a:t>
            </a:r>
            <a:r>
              <a:rPr lang="it-IT" sz="2800" b="1" i="1" u="sng" dirty="0"/>
              <a:t>LOCATIO rei</a:t>
            </a:r>
            <a:r>
              <a:rPr lang="it-IT" sz="2800" dirty="0"/>
              <a:t>: il locatore è obbligato a mettere a disposizione una cosa, mobile o immobile, di cui il conduttore </a:t>
            </a:r>
            <a:r>
              <a:rPr lang="it-IT" sz="2800" dirty="0" err="1"/>
              <a:t>acquistera</a:t>
            </a:r>
            <a:r>
              <a:rPr lang="it-IT" sz="2800" dirty="0"/>
              <a:t>̀ la detenzione e </a:t>
            </a:r>
            <a:r>
              <a:rPr lang="it-IT" sz="2800" dirty="0" err="1"/>
              <a:t>sara</a:t>
            </a:r>
            <a:r>
              <a:rPr lang="it-IT" sz="2800" dirty="0"/>
              <a:t>̀ obbligato a conservarla in buona stato, restituirla al termine e pagare la mercede. </a:t>
            </a:r>
            <a:r>
              <a:rPr lang="it-IT" sz="2800" i="1" dirty="0" err="1"/>
              <a:t>Emptio</a:t>
            </a:r>
            <a:r>
              <a:rPr lang="it-IT" sz="2800" i="1" dirty="0"/>
              <a:t> </a:t>
            </a:r>
            <a:r>
              <a:rPr lang="it-IT" sz="2800" i="1" dirty="0" err="1"/>
              <a:t>tollit</a:t>
            </a:r>
            <a:r>
              <a:rPr lang="it-IT" sz="2800" i="1" dirty="0"/>
              <a:t> </a:t>
            </a:r>
            <a:r>
              <a:rPr lang="it-IT" sz="2800" i="1" dirty="0" err="1"/>
              <a:t>locatum</a:t>
            </a:r>
            <a:r>
              <a:rPr lang="it-IT" sz="2800" i="1" dirty="0"/>
              <a:t> .</a:t>
            </a: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155801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55B289-9C2C-1E46-88AA-0FF36B07D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8FBABC-752D-DF40-A8AA-CC96240AA36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algn="just"/>
            <a:r>
              <a:rPr lang="it-IT" sz="2800" dirty="0"/>
              <a:t>b) </a:t>
            </a:r>
            <a:r>
              <a:rPr lang="it-IT" sz="2800" b="1" i="1" u="sng" dirty="0"/>
              <a:t>LOCATIO </a:t>
            </a:r>
            <a:r>
              <a:rPr lang="it-IT" sz="2800" b="1" i="1" u="sng" dirty="0" err="1"/>
              <a:t>operarum</a:t>
            </a:r>
            <a:r>
              <a:rPr lang="it-IT" sz="2800" b="1" i="1" u="sng" dirty="0"/>
              <a:t> </a:t>
            </a:r>
            <a:r>
              <a:rPr lang="it-IT" sz="2800" i="1" dirty="0"/>
              <a:t>(</a:t>
            </a:r>
            <a:r>
              <a:rPr lang="it-IT" sz="2800" i="1" dirty="0" err="1"/>
              <a:t>operas</a:t>
            </a:r>
            <a:r>
              <a:rPr lang="it-IT" sz="2800" i="1" dirty="0"/>
              <a:t> </a:t>
            </a:r>
            <a:r>
              <a:rPr lang="it-IT" sz="2800" i="1" dirty="0" err="1"/>
              <a:t>suas</a:t>
            </a:r>
            <a:r>
              <a:rPr lang="it-IT" sz="2800" i="1" dirty="0"/>
              <a:t> locare)</a:t>
            </a:r>
            <a:r>
              <a:rPr lang="it-IT" sz="2800" dirty="0"/>
              <a:t>: </a:t>
            </a:r>
            <a:r>
              <a:rPr lang="it-IT" sz="2800" dirty="0" err="1"/>
              <a:t>attivita</a:t>
            </a:r>
            <a:r>
              <a:rPr lang="it-IT" sz="2800" dirty="0"/>
              <a:t>̀ lavorativa subordinata. Il locatore è il lavoratore, il conduttore è il datore di lavoro, obbligato a pagare la mercede, dovuta anche se il lavoratore non possa prestare l’</a:t>
            </a:r>
            <a:r>
              <a:rPr lang="it-IT" sz="2800" dirty="0" err="1"/>
              <a:t>attivita</a:t>
            </a:r>
            <a:r>
              <a:rPr lang="it-IT" sz="2800" dirty="0"/>
              <a:t>̀ per causa a lui non imputabile. Quella del locatore è un’ obbligazione di mezzi. 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54048539"/>
      </p:ext>
    </p:extLst>
  </p:cSld>
  <p:clrMapOvr>
    <a:masterClrMapping/>
  </p:clrMapOvr>
  <p:transition spd="slow">
    <p:wip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9DCDFE6-969A-7840-B50F-21E197366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913775" y="557048"/>
            <a:ext cx="10364451" cy="61469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2A657C8-C6D4-414B-8D56-B0A8C32CC2D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903890"/>
            <a:ext cx="10363826" cy="5843751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c) </a:t>
            </a:r>
            <a:r>
              <a:rPr lang="it-IT" sz="2800" b="1" i="1" u="sng" dirty="0"/>
              <a:t>LOCATIO </a:t>
            </a:r>
            <a:r>
              <a:rPr lang="it-IT" sz="2800" b="1" i="1" u="sng" dirty="0" err="1"/>
              <a:t>operis</a:t>
            </a:r>
            <a:r>
              <a:rPr lang="it-IT" sz="2800" b="1" i="1" u="sng" dirty="0"/>
              <a:t> </a:t>
            </a:r>
            <a:r>
              <a:rPr lang="it-IT" sz="2800" i="1" dirty="0"/>
              <a:t>(opus </a:t>
            </a:r>
            <a:r>
              <a:rPr lang="it-IT" sz="2800" i="1" dirty="0" err="1"/>
              <a:t>faciendum</a:t>
            </a:r>
            <a:r>
              <a:rPr lang="it-IT" sz="2800" i="1" dirty="0"/>
              <a:t> locare)</a:t>
            </a:r>
            <a:r>
              <a:rPr lang="it-IT" sz="2800" dirty="0"/>
              <a:t>: il locatore si impegna a consegnare una materia prima da lavorare o una cosa in ordine alla quale deve essere eseguito un servizio e il conduttore si obbliga a compiere autonomamente una certa </a:t>
            </a:r>
            <a:r>
              <a:rPr lang="it-IT" sz="2800" dirty="0" err="1"/>
              <a:t>attivita</a:t>
            </a:r>
            <a:r>
              <a:rPr lang="it-IT" sz="2800" dirty="0"/>
              <a:t>̀ su di essa, in modo da raggiungere il risultato convenuto e poi restituirla. Quella del conduttore è un’obbligazione di risultato. </a:t>
            </a:r>
          </a:p>
          <a:p>
            <a:pPr algn="just"/>
            <a:r>
              <a:rPr lang="it-IT" sz="2800" dirty="0"/>
              <a:t>La mercede in questo caso deve essere pagata </a:t>
            </a:r>
            <a:r>
              <a:rPr lang="it-IT" sz="2800" dirty="0" err="1"/>
              <a:t>daL</a:t>
            </a:r>
            <a:r>
              <a:rPr lang="it-IT" sz="2800" dirty="0"/>
              <a:t> locatore.</a:t>
            </a:r>
          </a:p>
          <a:p>
            <a:pPr algn="just"/>
            <a:r>
              <a:rPr lang="it-IT" sz="2800" dirty="0"/>
              <a:t>Svolge la funzioni dei nostri contratti di appalto, di opera, di trasporto, ecc. </a:t>
            </a:r>
          </a:p>
          <a:p>
            <a:pPr algn="just"/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899075902"/>
      </p:ext>
    </p:extLst>
  </p:cSld>
  <p:clrMapOvr>
    <a:masterClrMapping/>
  </p:clrMapOvr>
  <p:transition spd="slow">
    <p:wip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F95038-E2FD-444C-86C0-A53E26D67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94594"/>
            <a:ext cx="10364451" cy="977462"/>
          </a:xfrm>
        </p:spPr>
        <p:txBody>
          <a:bodyPr/>
          <a:lstStyle/>
          <a:p>
            <a:pPr algn="l"/>
            <a:r>
              <a:rPr lang="it-IT" b="1" u="sng" dirty="0"/>
              <a:t>3) </a:t>
            </a:r>
            <a:r>
              <a:rPr lang="it-IT" b="1" i="1" u="sng" dirty="0" err="1"/>
              <a:t>societas</a:t>
            </a:r>
            <a:endParaRPr lang="it-IT" b="1" u="sng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01951E9-8CB0-0847-96B6-EF1D7163CD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261242"/>
            <a:ext cx="10363826" cy="4529958"/>
          </a:xfrm>
        </p:spPr>
        <p:txBody>
          <a:bodyPr>
            <a:normAutofit/>
          </a:bodyPr>
          <a:lstStyle/>
          <a:p>
            <a:r>
              <a:rPr lang="it-IT" sz="2800" dirty="0"/>
              <a:t>La </a:t>
            </a:r>
            <a:r>
              <a:rPr lang="it-IT" sz="2800" i="1" dirty="0" err="1"/>
              <a:t>societas</a:t>
            </a:r>
            <a:r>
              <a:rPr lang="it-IT" sz="2800" i="1" dirty="0"/>
              <a:t> </a:t>
            </a:r>
            <a:r>
              <a:rPr lang="it-IT" sz="2800" dirty="0"/>
              <a:t>è un contratto di </a:t>
            </a:r>
            <a:r>
              <a:rPr lang="it-IT" sz="2800" i="1" dirty="0" err="1"/>
              <a:t>ius</a:t>
            </a:r>
            <a:r>
              <a:rPr lang="it-IT" sz="2800" i="1" dirty="0"/>
              <a:t> </a:t>
            </a:r>
            <a:r>
              <a:rPr lang="it-IT" sz="2800" i="1" dirty="0" err="1"/>
              <a:t>gentium</a:t>
            </a:r>
            <a:r>
              <a:rPr lang="it-IT" sz="2800" dirty="0"/>
              <a:t>, tutelato con azioni di buona fede,</a:t>
            </a:r>
            <a:r>
              <a:rPr lang="it-IT" sz="2800" i="1" dirty="0"/>
              <a:t> </a:t>
            </a:r>
            <a:r>
              <a:rPr lang="it-IT" sz="2800" dirty="0"/>
              <a:t>bilaterale o plurilaterale, col quale due o più soggetti</a:t>
            </a:r>
            <a:r>
              <a:rPr lang="it-IT" sz="2800" i="1" dirty="0"/>
              <a:t> </a:t>
            </a:r>
            <a:r>
              <a:rPr lang="it-IT" sz="2800" dirty="0"/>
              <a:t>si obbligano a mettere in comune beni e/o attività lavorative allo scopo di raggiungere risultati vantaggiosi per tutti.</a:t>
            </a:r>
          </a:p>
          <a:p>
            <a:r>
              <a:rPr lang="it-IT" sz="2800" dirty="0"/>
              <a:t>Lo schema societario ebbe un’applicazione molto vasta; al suo interno si può individuare una bipartizione fondamentale, sia per le origini che per la struttura: </a:t>
            </a:r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80361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7DED4B-4DB5-1F42-B074-D532CF335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88165"/>
          </a:xfrm>
        </p:spPr>
        <p:txBody>
          <a:bodyPr/>
          <a:lstStyle/>
          <a:p>
            <a:r>
              <a:rPr lang="it-IT" i="1" dirty="0"/>
              <a:t>A) </a:t>
            </a:r>
            <a:r>
              <a:rPr lang="it-IT" i="1" dirty="0" err="1"/>
              <a:t>societas</a:t>
            </a:r>
            <a:r>
              <a:rPr lang="it-IT" i="1" dirty="0"/>
              <a:t> omnium </a:t>
            </a:r>
            <a:r>
              <a:rPr lang="it-IT" i="1" dirty="0" err="1"/>
              <a:t>bonorum</a:t>
            </a:r>
            <a:r>
              <a:rPr lang="it-IT" i="1" dirty="0"/>
              <a:t> </a:t>
            </a:r>
            <a:r>
              <a:rPr lang="it-IT" dirty="0"/>
              <a:t>(generale)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1223A73-C0EA-EB4C-AD03-666696FAAA2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423556"/>
            <a:ext cx="10363826" cy="4821380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i soci si impegnano a mettere in comune tutti i loro beni, presenti e futuri e si impegnano soltanto a dividere tra loro profitti e perdite derivanti dall’amministrazione dei loro patrimoni . </a:t>
            </a:r>
          </a:p>
          <a:p>
            <a:pPr algn="just"/>
            <a:r>
              <a:rPr lang="it-IT" sz="2400" dirty="0"/>
              <a:t>A questo ambito di può ricondurre anche la </a:t>
            </a:r>
            <a:r>
              <a:rPr lang="it-IT" sz="2400" i="1" dirty="0" err="1"/>
              <a:t>societas</a:t>
            </a:r>
            <a:r>
              <a:rPr lang="it-IT" sz="2400" i="1" dirty="0"/>
              <a:t> omnium </a:t>
            </a:r>
            <a:r>
              <a:rPr lang="it-IT" sz="2400" i="1" dirty="0" err="1"/>
              <a:t>quae</a:t>
            </a:r>
            <a:r>
              <a:rPr lang="it-IT" sz="2400" i="1" dirty="0"/>
              <a:t> ex </a:t>
            </a:r>
            <a:r>
              <a:rPr lang="it-IT" sz="2400" i="1" dirty="0" err="1"/>
              <a:t>quaestu</a:t>
            </a:r>
            <a:r>
              <a:rPr lang="it-IT" sz="2400" i="1" dirty="0"/>
              <a:t> </a:t>
            </a:r>
            <a:r>
              <a:rPr lang="it-IT" sz="2400" i="1" dirty="0" err="1"/>
              <a:t>veniunt</a:t>
            </a:r>
            <a:r>
              <a:rPr lang="it-IT" sz="2400" i="1" dirty="0"/>
              <a:t> </a:t>
            </a:r>
            <a:r>
              <a:rPr lang="it-IT" sz="2400" dirty="0"/>
              <a:t>(società di tutti i guadagni), con la quale si mettevano in comune tutti gli acquisti effettuati a titolo oneroso in futuro dai soci: sembra si trattasse del tipo “presunto” di società, nel senso che, qualora si concludesse un contratto di società senza specificarne l’oggetto, si presumeva un contratto di questo tipo.</a:t>
            </a:r>
          </a:p>
        </p:txBody>
      </p:sp>
    </p:spTree>
    <p:extLst>
      <p:ext uri="{BB962C8B-B14F-4D97-AF65-F5344CB8AC3E}">
        <p14:creationId xmlns:p14="http://schemas.microsoft.com/office/powerpoint/2010/main" val="4049957923"/>
      </p:ext>
    </p:extLst>
  </p:cSld>
  <p:clrMapOvr>
    <a:masterClrMapping/>
  </p:clrMapOvr>
  <p:transition spd="slow">
    <p:push dir="u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55F4F3-C205-3740-8D48-DC7606515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763474"/>
          </a:xfrm>
        </p:spPr>
        <p:txBody>
          <a:bodyPr/>
          <a:lstStyle/>
          <a:p>
            <a:r>
              <a:rPr lang="it-IT" i="1" dirty="0"/>
              <a:t>b) </a:t>
            </a:r>
            <a:r>
              <a:rPr lang="it-IT" i="1" dirty="0" err="1"/>
              <a:t>societas</a:t>
            </a:r>
            <a:r>
              <a:rPr lang="it-IT" i="1" dirty="0"/>
              <a:t> </a:t>
            </a:r>
            <a:r>
              <a:rPr lang="it-IT" i="1" dirty="0" err="1"/>
              <a:t>unius</a:t>
            </a:r>
            <a:r>
              <a:rPr lang="it-IT" i="1" dirty="0"/>
              <a:t> rei </a:t>
            </a:r>
            <a:r>
              <a:rPr lang="it-IT" dirty="0"/>
              <a:t>(speciale)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637B1A-43DA-DC47-99FD-CB0FA5C2313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81992"/>
            <a:ext cx="10363826" cy="4409207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società in cui i soci si impegnano a mettere in comune singoli beni o determinate attività con uno scopo di lucro; i soci si obbligano a contribuire per il raggiungimento di uno specifico scopo economico, come ad esempio il commercio di schiavi o il prestito ad interesse. </a:t>
            </a:r>
          </a:p>
        </p:txBody>
      </p:sp>
    </p:spTree>
    <p:extLst>
      <p:ext uri="{BB962C8B-B14F-4D97-AF65-F5344CB8AC3E}">
        <p14:creationId xmlns:p14="http://schemas.microsoft.com/office/powerpoint/2010/main" val="3366510878"/>
      </p:ext>
    </p:extLst>
  </p:cSld>
  <p:clrMapOvr>
    <a:masterClrMapping/>
  </p:clrMapOvr>
  <p:transition spd="slow">
    <p:push dir="u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39B4E1-A11D-9E41-A351-DD51248DED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149" y="332509"/>
            <a:ext cx="10364451" cy="1019739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E15AFF-69C5-0149-9E05-7F3B62EE8D4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7427" y="1485900"/>
            <a:ext cx="11080173" cy="4738255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la </a:t>
            </a:r>
            <a:r>
              <a:rPr lang="it-IT" sz="2400" i="1" dirty="0" err="1"/>
              <a:t>societas</a:t>
            </a:r>
            <a:r>
              <a:rPr lang="it-IT" sz="2400" i="1" dirty="0"/>
              <a:t> </a:t>
            </a:r>
            <a:r>
              <a:rPr lang="it-IT" sz="2400" dirty="0"/>
              <a:t>fa sorgere un rapporto di durata, in cui fondamentale è l’</a:t>
            </a:r>
            <a:r>
              <a:rPr lang="it-IT" sz="2400" b="1" i="1" dirty="0" err="1"/>
              <a:t>intuitus</a:t>
            </a:r>
            <a:r>
              <a:rPr lang="it-IT" sz="2400" b="1" i="1" dirty="0"/>
              <a:t> </a:t>
            </a:r>
            <a:r>
              <a:rPr lang="it-IT" sz="2400" b="1" i="1" dirty="0" err="1"/>
              <a:t>personae</a:t>
            </a:r>
            <a:r>
              <a:rPr lang="it-IT" sz="2400" dirty="0"/>
              <a:t>, la relazione con quelle persone specifiche con cui si è contratta la società e non altre; </a:t>
            </a:r>
          </a:p>
          <a:p>
            <a:pPr algn="just"/>
            <a:r>
              <a:rPr lang="it-IT" sz="2400" dirty="0"/>
              <a:t>di conseguenza, il rapporto societario può continuare solo tra tutti i soci originari e cessa automaticamente quando anche uno solo dei soci decida di recedere unilateralmente oppure  muoia.</a:t>
            </a:r>
          </a:p>
          <a:p>
            <a:pPr algn="just"/>
            <a:r>
              <a:rPr lang="it-IT" sz="2400" dirty="0"/>
              <a:t>Inoltre, il consenso ha un’importanza particolare perché non è sufficiente che esista nel momento della conclusione del contratto, ma deve sussistere per tutta la durata del rapporto che ne derivava: si parla in proposito di </a:t>
            </a:r>
            <a:r>
              <a:rPr lang="it-IT" sz="2400" b="1" i="1" dirty="0" err="1"/>
              <a:t>affectio</a:t>
            </a:r>
            <a:r>
              <a:rPr lang="it-IT" sz="2400" b="1" i="1" dirty="0"/>
              <a:t> </a:t>
            </a:r>
            <a:r>
              <a:rPr lang="it-IT" sz="2400" b="1" i="1" dirty="0" err="1"/>
              <a:t>societatis</a:t>
            </a:r>
            <a:r>
              <a:rPr lang="it-IT" sz="2400" b="1" dirty="0"/>
              <a:t>. </a:t>
            </a:r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523078259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543847-ADEF-0142-A718-493382C67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894973"/>
          </a:xfrm>
        </p:spPr>
        <p:txBody>
          <a:bodyPr/>
          <a:lstStyle/>
          <a:p>
            <a:r>
              <a:rPr lang="it-IT" dirty="0"/>
              <a:t>FONTI DELLE OBBLIGAZIONI: Bipartizione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404A46-534D-F24E-8EE9-1BDC8AE0C5C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13490"/>
            <a:ext cx="10363826" cy="5230210"/>
          </a:xfrm>
        </p:spPr>
        <p:txBody>
          <a:bodyPr>
            <a:normAutofit lnSpcReduction="10000"/>
          </a:bodyPr>
          <a:lstStyle/>
          <a:p>
            <a:r>
              <a:rPr lang="it-IT" sz="3200" dirty="0"/>
              <a:t>Gai 3.88: </a:t>
            </a:r>
            <a:r>
              <a:rPr lang="it-IT" i="1" dirty="0" err="1"/>
              <a:t>Nunc</a:t>
            </a:r>
            <a:r>
              <a:rPr lang="it-IT" i="1" dirty="0"/>
              <a:t> </a:t>
            </a:r>
            <a:r>
              <a:rPr lang="it-IT" i="1" dirty="0" err="1"/>
              <a:t>transeamus</a:t>
            </a:r>
            <a:r>
              <a:rPr lang="it-IT" i="1" dirty="0"/>
              <a:t> ad </a:t>
            </a:r>
            <a:r>
              <a:rPr lang="it-IT" i="1" dirty="0" err="1"/>
              <a:t>obligationes</a:t>
            </a:r>
            <a:r>
              <a:rPr lang="it-IT" i="1" dirty="0"/>
              <a:t>. </a:t>
            </a:r>
            <a:r>
              <a:rPr lang="it-IT" i="1" dirty="0" err="1"/>
              <a:t>Quarum</a:t>
            </a:r>
            <a:r>
              <a:rPr lang="it-IT" i="1" dirty="0"/>
              <a:t> summa </a:t>
            </a:r>
            <a:r>
              <a:rPr lang="it-IT" i="1" dirty="0" err="1"/>
              <a:t>divsio</a:t>
            </a:r>
            <a:r>
              <a:rPr lang="it-IT" i="1" dirty="0"/>
              <a:t> in </a:t>
            </a:r>
            <a:r>
              <a:rPr lang="it-IT" i="1" dirty="0" err="1"/>
              <a:t>duas</a:t>
            </a:r>
            <a:r>
              <a:rPr lang="it-IT" i="1" dirty="0"/>
              <a:t> </a:t>
            </a:r>
            <a:r>
              <a:rPr lang="it-IT" i="1" dirty="0" err="1"/>
              <a:t>species</a:t>
            </a:r>
            <a:r>
              <a:rPr lang="it-IT" i="1" dirty="0"/>
              <a:t> </a:t>
            </a:r>
            <a:r>
              <a:rPr lang="it-IT" i="1" dirty="0" err="1"/>
              <a:t>diducitur</a:t>
            </a:r>
            <a:r>
              <a:rPr lang="it-IT" i="1" dirty="0"/>
              <a:t>: </a:t>
            </a:r>
            <a:r>
              <a:rPr lang="it-IT" i="1" dirty="0" err="1"/>
              <a:t>omnis</a:t>
            </a:r>
            <a:r>
              <a:rPr lang="it-IT" i="1" dirty="0"/>
              <a:t> </a:t>
            </a:r>
            <a:r>
              <a:rPr lang="it-IT" i="1" dirty="0" err="1"/>
              <a:t>enim</a:t>
            </a:r>
            <a:r>
              <a:rPr lang="it-IT" i="1" dirty="0"/>
              <a:t> </a:t>
            </a:r>
            <a:r>
              <a:rPr lang="it-IT" i="1" dirty="0" err="1"/>
              <a:t>obligatio</a:t>
            </a:r>
            <a:r>
              <a:rPr lang="it-IT" i="1" dirty="0"/>
              <a:t> </a:t>
            </a:r>
            <a:r>
              <a:rPr lang="it-IT" i="1" dirty="0" err="1"/>
              <a:t>vel</a:t>
            </a:r>
            <a:r>
              <a:rPr lang="it-IT" i="1" dirty="0"/>
              <a:t> ex </a:t>
            </a:r>
            <a:r>
              <a:rPr lang="it-IT" i="1" dirty="0" err="1"/>
              <a:t>contractu</a:t>
            </a:r>
            <a:r>
              <a:rPr lang="it-IT" i="1" dirty="0"/>
              <a:t> </a:t>
            </a:r>
            <a:r>
              <a:rPr lang="it-IT" i="1" dirty="0" err="1"/>
              <a:t>nascitur</a:t>
            </a:r>
            <a:r>
              <a:rPr lang="it-IT" i="1" dirty="0"/>
              <a:t> </a:t>
            </a:r>
            <a:r>
              <a:rPr lang="it-IT" i="1" dirty="0" err="1"/>
              <a:t>vel</a:t>
            </a:r>
            <a:r>
              <a:rPr lang="it-IT" i="1" dirty="0"/>
              <a:t> ex </a:t>
            </a:r>
            <a:r>
              <a:rPr lang="it-IT" i="1" dirty="0" err="1"/>
              <a:t>delicto</a:t>
            </a:r>
            <a:r>
              <a:rPr lang="it-IT" sz="3200" dirty="0"/>
              <a:t> (</a:t>
            </a:r>
            <a:r>
              <a:rPr lang="it-IT" dirty="0"/>
              <a:t>Passiamo adesso alle obbligazioni, La cui partizione maggiore le divide in due specie: ogni obbligazione, infatti, nasce da contratto o da delitto</a:t>
            </a:r>
            <a:r>
              <a:rPr lang="it-IT" sz="3200" dirty="0"/>
              <a:t> )</a:t>
            </a:r>
          </a:p>
          <a:p>
            <a:pPr marL="0" indent="0">
              <a:buNone/>
            </a:pPr>
            <a:r>
              <a:rPr lang="it-IT" sz="2800" dirty="0"/>
              <a:t> 	CONTRATTO </a:t>
            </a:r>
          </a:p>
          <a:p>
            <a:r>
              <a:rPr lang="it-IT" sz="2800" dirty="0"/>
              <a:t> /</a:t>
            </a:r>
          </a:p>
          <a:p>
            <a:r>
              <a:rPr lang="it-IT" sz="2800" dirty="0"/>
              <a:t> \</a:t>
            </a:r>
          </a:p>
          <a:p>
            <a:pPr marL="457200" lvl="1" indent="0">
              <a:buNone/>
            </a:pPr>
            <a:r>
              <a:rPr lang="it-IT" sz="2800" dirty="0"/>
              <a:t>     DELITTO</a:t>
            </a:r>
            <a:br>
              <a:rPr lang="it-IT" sz="2800" dirty="0"/>
            </a:br>
            <a:endParaRPr lang="it-IT" sz="28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279416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BA1F76-D9C5-E547-BDA9-01A11931D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72736"/>
            <a:ext cx="10364451" cy="259773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E0E978-C2C9-3944-A053-CE9386146E9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8600" y="332509"/>
            <a:ext cx="11772900" cy="6982691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La ripartizione dei profitti e delle perdite avveniva secondo i criteri stabiliti dai soci o eventualmente da un terzo arbitratore che decidesse secondo l’</a:t>
            </a:r>
            <a:r>
              <a:rPr lang="it-IT" sz="2400" i="1" dirty="0" err="1"/>
              <a:t>arbitrium</a:t>
            </a:r>
            <a:r>
              <a:rPr lang="it-IT" sz="2400" i="1" dirty="0"/>
              <a:t> boni viri</a:t>
            </a:r>
            <a:r>
              <a:rPr lang="it-IT" sz="2400" dirty="0"/>
              <a:t>; se nulla era stabilito, le quote si presumevano uguali tra tutti i soci, indipendentemente da un eventuale diverso ammontare dei conferimenti. </a:t>
            </a:r>
          </a:p>
          <a:p>
            <a:pPr algn="just"/>
            <a:r>
              <a:rPr lang="it-IT" sz="2400" dirty="0"/>
              <a:t>Sempre se nulla era stato in contrario stabilito, la ripartizione degli utili andava effettuata in proporzione identica a quella delle perdite, ma era possibile prevedere una partecipazione diversa negli utili e nelle perdite per i vari soci.</a:t>
            </a:r>
          </a:p>
          <a:p>
            <a:pPr algn="just"/>
            <a:r>
              <a:rPr lang="it-IT" sz="2400" dirty="0"/>
              <a:t>un’unica azione, l’</a:t>
            </a:r>
            <a:r>
              <a:rPr lang="it-IT" sz="2400" i="1" dirty="0" err="1"/>
              <a:t>actio</a:t>
            </a:r>
            <a:r>
              <a:rPr lang="it-IT" sz="2400" i="1" dirty="0"/>
              <a:t> pro socio, </a:t>
            </a:r>
            <a:r>
              <a:rPr lang="it-IT" sz="2400" dirty="0"/>
              <a:t>che</a:t>
            </a:r>
            <a:r>
              <a:rPr lang="it-IT" sz="2400" i="1" dirty="0"/>
              <a:t> </a:t>
            </a:r>
            <a:r>
              <a:rPr lang="it-IT" sz="2400" dirty="0"/>
              <a:t>si esperiva di solito come azione generale di rendiconto finale.</a:t>
            </a:r>
            <a:endParaRPr lang="it-IT" sz="2400" i="1" dirty="0"/>
          </a:p>
          <a:p>
            <a:pPr algn="just"/>
            <a:r>
              <a:rPr lang="it-IT" sz="2400" dirty="0"/>
              <a:t>Il grado di responsabilità sanzionato con tale azione era diverso a seconda delle varie situazioni e circostanze</a:t>
            </a:r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433499502"/>
      </p:ext>
    </p:extLst>
  </p:cSld>
  <p:clrMapOvr>
    <a:masterClrMapping/>
  </p:clrMapOvr>
  <p:transition spd="slow">
    <p:push dir="u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E8DE4E2-9D2F-E14F-BC42-CC72B415C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51747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198E35-A7A9-C243-9ECC-CCE5F25C46C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3291" y="1194955"/>
            <a:ext cx="10924309" cy="4998027"/>
          </a:xfrm>
        </p:spPr>
        <p:txBody>
          <a:bodyPr>
            <a:normAutofit/>
          </a:bodyPr>
          <a:lstStyle/>
          <a:p>
            <a:pPr algn="just"/>
            <a:r>
              <a:rPr lang="it-IT" sz="2400" dirty="0"/>
              <a:t>la </a:t>
            </a:r>
            <a:r>
              <a:rPr lang="it-IT" sz="2400" i="1" dirty="0" err="1"/>
              <a:t>societas</a:t>
            </a:r>
            <a:r>
              <a:rPr lang="it-IT" sz="2400" dirty="0"/>
              <a:t> è un contratto e come tutti i contratti romani produce effetti solo tra i soci e non verso i terzi, i quali acquistano diritti e obblighi soltanto nei confronti del socio con cui hanno rapporti. </a:t>
            </a:r>
          </a:p>
          <a:p>
            <a:pPr algn="just"/>
            <a:r>
              <a:rPr lang="it-IT" sz="2400" dirty="0"/>
              <a:t>Con la costituzione della società non si veniva a costituire neppure un patrimonio autonomo distinto da quello personale dei soci, i quali rispondevano direttamente ed esclusivamente con il proprio patrimonio per i debiti contratti con i terzi nell’interesse comune e potevano agire personalmente contro i terzi per i crediti acquisiti nella gestione comune, salvo poi dividere tra i vari soci tutti i profitti e le perdite. </a:t>
            </a:r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942425100"/>
      </p:ext>
    </p:extLst>
  </p:cSld>
  <p:clrMapOvr>
    <a:masterClrMapping/>
  </p:clrMapOvr>
  <p:transition spd="slow">
    <p:push dir="u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D285A7-0C04-3F46-B5DC-D1AC07813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815428"/>
          </a:xfrm>
        </p:spPr>
        <p:txBody>
          <a:bodyPr/>
          <a:lstStyle/>
          <a:p>
            <a:pPr algn="l"/>
            <a:r>
              <a:rPr lang="it-IT" dirty="0"/>
              <a:t>4) </a:t>
            </a:r>
            <a:r>
              <a:rPr lang="it-IT" b="1" i="1" dirty="0"/>
              <a:t>MANDATUM</a:t>
            </a: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789EA88-C132-2444-B7BB-B572547987A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8991" y="1433946"/>
            <a:ext cx="11752118" cy="5091545"/>
          </a:xfrm>
        </p:spPr>
        <p:txBody>
          <a:bodyPr>
            <a:noAutofit/>
          </a:bodyPr>
          <a:lstStyle/>
          <a:p>
            <a:pPr algn="just"/>
            <a:r>
              <a:rPr lang="it-IT" sz="2400" dirty="0"/>
              <a:t>è un contratto consensuale, bilaterale imperfetto, di </a:t>
            </a:r>
            <a:r>
              <a:rPr lang="it-IT" sz="2400" i="1" dirty="0" err="1"/>
              <a:t>ius</a:t>
            </a:r>
            <a:r>
              <a:rPr lang="it-IT" sz="2400" i="1" dirty="0"/>
              <a:t> </a:t>
            </a:r>
            <a:r>
              <a:rPr lang="it-IT" sz="2400" i="1" dirty="0" err="1"/>
              <a:t>gentium</a:t>
            </a:r>
            <a:r>
              <a:rPr lang="it-IT" sz="2400" dirty="0"/>
              <a:t>, in base al quale il mandante incarica il mandatario di svolgere un’attività giuridica o materiale e il mandatario si impegna a eseguire gratuitamente l’incarico ricevuto.</a:t>
            </a:r>
          </a:p>
          <a:p>
            <a:pPr algn="just"/>
            <a:r>
              <a:rPr lang="it-IT" sz="2400" dirty="0"/>
              <a:t>Il contratto di mandato è relativo a singoli specifici incarichi, che possono avere per oggetto il compimento di un negozio giuridico oppure sostenere le ragioni in un processo, ovvero un comportamento di mero fatto.</a:t>
            </a:r>
          </a:p>
          <a:p>
            <a:pPr algn="just"/>
            <a:r>
              <a:rPr lang="it-IT" sz="2400" dirty="0"/>
              <a:t>Il mandatario doveva eseguire fedelmente l’incarico e, al termine, trasferire al mandante beni, diritti e crediti acquistati con l’esecuzione dello stesso: il mandatario, infatti, operava secondo lo schema della rappresentanza indiretta </a:t>
            </a:r>
          </a:p>
        </p:txBody>
      </p:sp>
    </p:spTree>
    <p:extLst>
      <p:ext uri="{BB962C8B-B14F-4D97-AF65-F5344CB8AC3E}">
        <p14:creationId xmlns:p14="http://schemas.microsoft.com/office/powerpoint/2010/main" val="1831806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7674FB-B9C5-DB4F-94D9-95DFE8657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72737"/>
            <a:ext cx="10364451" cy="353290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A50F722-54E9-274A-8E57-B5EE1879F87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758536"/>
            <a:ext cx="10363826" cy="5032663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Considerata l’essenziale gratuità del contratto, il mandatario risponde per inadempimento di solito in base al solo criterio del dolo, nel quale talvolta si fa rientrare anche la mancata applicazione della </a:t>
            </a:r>
            <a:r>
              <a:rPr lang="it-IT" sz="2800" i="1" dirty="0" err="1"/>
              <a:t>diligentia</a:t>
            </a:r>
            <a:r>
              <a:rPr lang="it-IT" sz="2800" i="1" dirty="0"/>
              <a:t> </a:t>
            </a:r>
            <a:r>
              <a:rPr lang="it-IT" sz="2800" i="1" dirty="0" err="1"/>
              <a:t>quam</a:t>
            </a:r>
            <a:r>
              <a:rPr lang="it-IT" sz="2800" i="1" dirty="0"/>
              <a:t> in </a:t>
            </a:r>
            <a:r>
              <a:rPr lang="it-IT" sz="2800" i="1" dirty="0" err="1"/>
              <a:t>suis</a:t>
            </a:r>
            <a:r>
              <a:rPr lang="it-IT" sz="2800" dirty="0"/>
              <a:t>; d’altra parte, poiché la violazione della fiducia insita nel mandato era fortemente riprovata dal costume sociale, la condanna del mandatario convenuto coll’</a:t>
            </a:r>
            <a:r>
              <a:rPr lang="it-IT" sz="2800" i="1" dirty="0" err="1"/>
              <a:t>actio</a:t>
            </a:r>
            <a:r>
              <a:rPr lang="it-IT" sz="2800" i="1" dirty="0"/>
              <a:t> mandati </a:t>
            </a:r>
            <a:r>
              <a:rPr lang="it-IT" sz="2800" i="1" dirty="0" err="1"/>
              <a:t>directa</a:t>
            </a:r>
            <a:r>
              <a:rPr lang="it-IT" sz="2800" i="1" dirty="0"/>
              <a:t> </a:t>
            </a:r>
            <a:r>
              <a:rPr lang="it-IT" sz="2800" dirty="0"/>
              <a:t>ne avrebbe comportato l’</a:t>
            </a:r>
            <a:r>
              <a:rPr lang="it-IT" sz="2800" i="1" dirty="0"/>
              <a:t>infamia</a:t>
            </a:r>
            <a:r>
              <a:rPr lang="it-IT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2661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4407ED9-27BF-6944-8E5C-DEBB9A540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24692"/>
            <a:ext cx="10364451" cy="207818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D7DF86-0310-0448-B19D-4F5F4DFA300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706582"/>
            <a:ext cx="10363826" cy="5084617"/>
          </a:xfrm>
        </p:spPr>
        <p:txBody>
          <a:bodyPr>
            <a:noAutofit/>
          </a:bodyPr>
          <a:lstStyle/>
          <a:p>
            <a:pPr algn="just"/>
            <a:r>
              <a:rPr lang="it-IT" sz="2800" dirty="0"/>
              <a:t>Il mandante non è tenuto a remunerare l’attività compiuta, ma è obbligato ad assumere su di sé le conseguenze dell’attività compiuta - sempreché il mandatario non abbia ecceduto i limiti dell’incarico ricevuto - e a rifondergli ogni spesa o danno incontrati nell’esecuzione del mandato. Il mandatario ha a disposizione l’</a:t>
            </a:r>
            <a:r>
              <a:rPr lang="it-IT" sz="2800" i="1" dirty="0" err="1"/>
              <a:t>actio</a:t>
            </a:r>
            <a:r>
              <a:rPr lang="it-IT" sz="2800" i="1" dirty="0"/>
              <a:t> mandati contraria </a:t>
            </a:r>
            <a:r>
              <a:rPr lang="it-IT" sz="2800" dirty="0"/>
              <a:t>per esigere tali pretese; egli può però farle valere anche in via di compensazione, una volta chiamato in giudizio con l’</a:t>
            </a:r>
            <a:r>
              <a:rPr lang="it-IT" sz="2800" i="1" dirty="0" err="1"/>
              <a:t>actio</a:t>
            </a:r>
            <a:r>
              <a:rPr lang="it-IT" sz="2800" i="1" dirty="0"/>
              <a:t> mandati </a:t>
            </a:r>
            <a:r>
              <a:rPr lang="it-IT" sz="2800" i="1" dirty="0" err="1"/>
              <a:t>directa</a:t>
            </a:r>
            <a:r>
              <a:rPr lang="it-IT" sz="2800" dirty="0"/>
              <a:t>, data la natura di buona fede di tali azioni. </a:t>
            </a:r>
          </a:p>
        </p:txBody>
      </p:sp>
    </p:spTree>
    <p:extLst>
      <p:ext uri="{BB962C8B-B14F-4D97-AF65-F5344CB8AC3E}">
        <p14:creationId xmlns:p14="http://schemas.microsoft.com/office/powerpoint/2010/main" val="3144375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B45A52-3C02-8745-A558-DA92A08A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07819"/>
            <a:ext cx="10364451" cy="1080654"/>
          </a:xfrm>
        </p:spPr>
        <p:txBody>
          <a:bodyPr/>
          <a:lstStyle/>
          <a:p>
            <a:r>
              <a:rPr lang="it-IT" dirty="0"/>
              <a:t>CONTRATTI INNOMINATI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680D258-42C2-A243-A6A0-72AE32AA151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80555" y="1059873"/>
            <a:ext cx="11911445" cy="5351317"/>
          </a:xfrm>
        </p:spPr>
        <p:txBody>
          <a:bodyPr>
            <a:normAutofit/>
          </a:bodyPr>
          <a:lstStyle/>
          <a:p>
            <a:pPr algn="just"/>
            <a:r>
              <a:rPr lang="it-IT" sz="3200" dirty="0"/>
              <a:t>Qualora i privati si accordassero informalmente per obbligarsi a uno scambio di prestazioni, il cui contenuto non ricadesse in alcuna causa tipica, o presentasse elementi propri di più contratti, non si era concluso alcun contratto riconosciuto dall’ordinamento;  non vi era alcuna tutela, se non quella per la restituzione di ciò che una delle due parti avesse dato o fatto in esecuzione dell’accordo.</a:t>
            </a:r>
          </a:p>
          <a:p>
            <a:pPr algn="just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5872864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8B0C03A-4107-2742-8312-1C5E5B7E4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436099"/>
            <a:ext cx="10364451" cy="1308296"/>
          </a:xfrm>
        </p:spPr>
        <p:txBody>
          <a:bodyPr/>
          <a:lstStyle/>
          <a:p>
            <a:r>
              <a:rPr lang="it-IT" dirty="0"/>
              <a:t>Contratti innominati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76D61E-A3E8-F346-A1B7-473897F959B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420838"/>
            <a:ext cx="10363826" cy="543716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t-IT" sz="2800" dirty="0"/>
              <a:t>Dalla prima epoca classica gli accordi informali che non potevano essere ricondotti ad alcun tipo contrattuale riconosciuto dal sistema, ma che apparivano meritevoli di tutela perché diretti a soddisfare un affare tra le parti, cominciarono a essere tutelati anche per ottenere l’interesse positivo al mancato adempimento.</a:t>
            </a:r>
          </a:p>
          <a:p>
            <a:pPr algn="just"/>
            <a:r>
              <a:rPr lang="it-IT" sz="2800" dirty="0"/>
              <a:t> </a:t>
            </a:r>
            <a:r>
              <a:rPr lang="it-IT" sz="2800" dirty="0" err="1"/>
              <a:t>Labeone</a:t>
            </a:r>
            <a:r>
              <a:rPr lang="it-IT" sz="2800" dirty="0"/>
              <a:t> propose di tutelare con </a:t>
            </a:r>
            <a:r>
              <a:rPr lang="it-IT" sz="2800" b="1" dirty="0"/>
              <a:t>l’</a:t>
            </a:r>
            <a:r>
              <a:rPr lang="it-IT" sz="2800" b="1" i="1" dirty="0" err="1"/>
              <a:t>agere</a:t>
            </a:r>
            <a:r>
              <a:rPr lang="it-IT" sz="2800" b="1" i="1" dirty="0"/>
              <a:t> </a:t>
            </a:r>
            <a:r>
              <a:rPr lang="it-IT" sz="2800" b="1" i="1" dirty="0" err="1"/>
              <a:t>praescriptis</a:t>
            </a:r>
            <a:r>
              <a:rPr lang="it-IT" sz="2800" b="1" i="1" dirty="0"/>
              <a:t> </a:t>
            </a:r>
            <a:r>
              <a:rPr lang="it-IT" sz="2800" b="1" i="1" dirty="0" err="1"/>
              <a:t>verbis</a:t>
            </a:r>
            <a:r>
              <a:rPr lang="it-IT" sz="2800" dirty="0"/>
              <a:t> qualunque accordo che avesse come contenuto uno scambio di prestazioni (</a:t>
            </a:r>
            <a:r>
              <a:rPr lang="it-IT" sz="2800" i="1" dirty="0" err="1"/>
              <a:t>ultrocitroque</a:t>
            </a:r>
            <a:r>
              <a:rPr lang="it-IT" sz="2800" i="1" dirty="0"/>
              <a:t> </a:t>
            </a:r>
            <a:r>
              <a:rPr lang="it-IT" sz="2800" i="1" dirty="0" err="1"/>
              <a:t>obligatio</a:t>
            </a:r>
            <a:r>
              <a:rPr lang="it-IT" sz="2800" dirty="0"/>
              <a:t>). </a:t>
            </a:r>
          </a:p>
          <a:p>
            <a:pPr algn="just"/>
            <a:r>
              <a:rPr lang="it-IT" sz="2800" dirty="0"/>
              <a:t>Questo modo di agire contemplava un obbligo di buona fede ed era caratterizzato da una </a:t>
            </a:r>
            <a:r>
              <a:rPr lang="it-IT" sz="2800" i="1" dirty="0" err="1"/>
              <a:t>praescriptio</a:t>
            </a:r>
            <a:r>
              <a:rPr lang="it-IT" sz="2800" i="1" dirty="0"/>
              <a:t> </a:t>
            </a:r>
            <a:r>
              <a:rPr lang="it-IT" sz="2800" dirty="0"/>
              <a:t>che, anziché circoscrivere la pretesa dell’attore, descriveva l’accordo che aveva fatto sorgere l’obbligo.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82272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3AB91B-27B0-2F49-BF52-4013779C6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253219"/>
            <a:ext cx="10364451" cy="1505243"/>
          </a:xfrm>
        </p:spPr>
        <p:txBody>
          <a:bodyPr/>
          <a:lstStyle/>
          <a:p>
            <a:r>
              <a:rPr lang="it-IT" b="1" dirty="0"/>
              <a:t>D. 19.5.13 </a:t>
            </a:r>
            <a:r>
              <a:rPr lang="it-IT" b="1" dirty="0" err="1"/>
              <a:t>pr</a:t>
            </a:r>
            <a:r>
              <a:rPr lang="it-IT" b="1" dirty="0"/>
              <a:t>. </a:t>
            </a:r>
            <a:br>
              <a:rPr lang="it-IT" b="1" dirty="0"/>
            </a:br>
            <a:r>
              <a:rPr lang="it-IT" b="1" dirty="0"/>
              <a:t>ULPIANO, dal libro trentesimo A Sabino.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8F13C01-0235-3D45-82BD-CC5FD7DFC92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631852"/>
            <a:ext cx="10363826" cy="4797083"/>
          </a:xfrm>
        </p:spPr>
        <p:txBody>
          <a:bodyPr>
            <a:normAutofit/>
          </a:bodyPr>
          <a:lstStyle/>
          <a:p>
            <a:pPr algn="just"/>
            <a:r>
              <a:rPr lang="it-IT" sz="2800" dirty="0"/>
              <a:t>Se ti avessi dato una cosa da vendere a un prezzo determinato con l'intesa che ti saresti trattenuto il di più a cui l'avessi venduta, pare bene che non spetti né l'azione di mandato, né quella a favore del socio, ma un'azione modellata sul fatto, come se si fosse posto in essere un altro affare &lt;tutelato dal diritto civile&gt;: sia i mandati, infatti, devono essere gratuiti, sia non si considera contratta una società con colui che non ti ammise come socio nella vendita, ma si riservò un prezzo determinato.</a:t>
            </a:r>
          </a:p>
        </p:txBody>
      </p:sp>
    </p:spTree>
    <p:extLst>
      <p:ext uri="{BB962C8B-B14F-4D97-AF65-F5344CB8AC3E}">
        <p14:creationId xmlns:p14="http://schemas.microsoft.com/office/powerpoint/2010/main" val="194564917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504435F-E821-F444-B7B4-F69B8B6DE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54746"/>
            <a:ext cx="10364451" cy="1206464"/>
          </a:xfrm>
        </p:spPr>
        <p:txBody>
          <a:bodyPr/>
          <a:lstStyle/>
          <a:p>
            <a:r>
              <a:rPr lang="it-IT" dirty="0"/>
              <a:t>Contratti innominati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E8340E5-2DF8-2949-A807-824518C62B6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61209"/>
            <a:ext cx="10363826" cy="5101937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800" dirty="0"/>
              <a:t>I giuristi successivi specificarono che tale tutela poteva essere riconosciuta soltanto agli accordi che prevedessero prestazioni corrispettive </a:t>
            </a:r>
            <a:r>
              <a:rPr lang="it-IT" sz="2800" b="1" u="sng" dirty="0"/>
              <a:t>di cui una fosse già stata eseguita</a:t>
            </a:r>
            <a:r>
              <a:rPr lang="it-IT" sz="2800" dirty="0"/>
              <a:t>. </a:t>
            </a:r>
          </a:p>
          <a:p>
            <a:pPr algn="just"/>
            <a:r>
              <a:rPr lang="it-IT" sz="2800" dirty="0"/>
              <a:t>Un qualunque accordo relativo a uno scambio di prestazioni non era dunque di per sé obbligatorio; l’obbligazione sorgeva solo quando una delle due parti avesse già tenuto il comportamento previsto dall’accordo: soltanto allora e soltanto essa avrebbe potuto agire </a:t>
            </a:r>
            <a:r>
              <a:rPr lang="it-IT" sz="2800" i="1" dirty="0" err="1"/>
              <a:t>praescriptis</a:t>
            </a:r>
            <a:r>
              <a:rPr lang="it-IT" sz="2800" i="1" dirty="0"/>
              <a:t> </a:t>
            </a:r>
            <a:r>
              <a:rPr lang="it-IT" sz="2800" i="1" dirty="0" err="1"/>
              <a:t>verbis</a:t>
            </a:r>
            <a:r>
              <a:rPr lang="it-IT" sz="2800" i="1" dirty="0"/>
              <a:t> </a:t>
            </a:r>
            <a:r>
              <a:rPr lang="it-IT" sz="2800" dirty="0"/>
              <a:t>per pretendere la prestazione della controparte.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915327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EE3307-D900-034C-8EBC-10412FB46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753083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C86EFF-729C-DD4A-9E46-5BC433A15E1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517074"/>
            <a:ext cx="10363826" cy="4623954"/>
          </a:xfrm>
        </p:spPr>
        <p:txBody>
          <a:bodyPr>
            <a:normAutofit fontScale="92500"/>
          </a:bodyPr>
          <a:lstStyle/>
          <a:p>
            <a:pPr algn="just"/>
            <a:r>
              <a:rPr lang="it-IT" sz="2400" dirty="0"/>
              <a:t>Nell’ultima epoca classica, il giurista Paolo li inquadrò in uno schema basato sul tipo di prestazioni promesse dalle due parti, distinguendoli in accordi di </a:t>
            </a:r>
          </a:p>
          <a:p>
            <a:pPr algn="just"/>
            <a:r>
              <a:rPr lang="it-IT" sz="2400" b="1" i="1" dirty="0"/>
              <a:t>do ut </a:t>
            </a:r>
            <a:r>
              <a:rPr lang="it-IT" sz="2400" b="1" i="1" dirty="0" err="1"/>
              <a:t>des</a:t>
            </a:r>
            <a:r>
              <a:rPr lang="it-IT" sz="2400" b="1" i="1" dirty="0"/>
              <a:t> </a:t>
            </a:r>
            <a:r>
              <a:rPr lang="it-IT" sz="2400" dirty="0"/>
              <a:t>(do qualcosa </a:t>
            </a:r>
            <a:r>
              <a:rPr lang="it-IT" sz="2400" dirty="0" err="1"/>
              <a:t>affinchè</a:t>
            </a:r>
            <a:r>
              <a:rPr lang="it-IT" sz="2400" dirty="0"/>
              <a:t> tu mi dia qualcos’altro),</a:t>
            </a:r>
            <a:r>
              <a:rPr lang="it-IT" sz="2400" i="1" dirty="0"/>
              <a:t> </a:t>
            </a:r>
          </a:p>
          <a:p>
            <a:pPr algn="just"/>
            <a:r>
              <a:rPr lang="it-IT" sz="2400" b="1" i="1" dirty="0"/>
              <a:t>do ut </a:t>
            </a:r>
            <a:r>
              <a:rPr lang="it-IT" sz="2400" b="1" i="1" dirty="0" err="1"/>
              <a:t>facias</a:t>
            </a:r>
            <a:r>
              <a:rPr lang="it-IT" sz="2400" b="1" dirty="0"/>
              <a:t> </a:t>
            </a:r>
            <a:r>
              <a:rPr lang="it-IT" sz="2400" dirty="0"/>
              <a:t>(do qualcosa </a:t>
            </a:r>
            <a:r>
              <a:rPr lang="it-IT" sz="2400" dirty="0" err="1"/>
              <a:t>affinchè</a:t>
            </a:r>
            <a:r>
              <a:rPr lang="it-IT" sz="2400" dirty="0"/>
              <a:t> tu tenga un certo comportamento),</a:t>
            </a:r>
            <a:r>
              <a:rPr lang="it-IT" sz="2400" i="1" dirty="0"/>
              <a:t> </a:t>
            </a:r>
          </a:p>
          <a:p>
            <a:pPr algn="just"/>
            <a:r>
              <a:rPr lang="it-IT" sz="2400" b="1" i="1" dirty="0" err="1"/>
              <a:t>facio</a:t>
            </a:r>
            <a:r>
              <a:rPr lang="it-IT" sz="2400" b="1" i="1" dirty="0"/>
              <a:t> ut </a:t>
            </a:r>
            <a:r>
              <a:rPr lang="it-IT" sz="2400" b="1" i="1" dirty="0" err="1"/>
              <a:t>des</a:t>
            </a:r>
            <a:r>
              <a:rPr lang="it-IT" sz="2400" b="1" i="1" dirty="0"/>
              <a:t> </a:t>
            </a:r>
            <a:r>
              <a:rPr lang="it-IT" sz="2400" dirty="0"/>
              <a:t>(tengo un certo comportamento allo scopo che tu mi dia qualcosa),</a:t>
            </a:r>
            <a:r>
              <a:rPr lang="it-IT" sz="2400" i="1" dirty="0"/>
              <a:t> </a:t>
            </a:r>
          </a:p>
          <a:p>
            <a:pPr algn="just"/>
            <a:r>
              <a:rPr lang="it-IT" sz="2400" b="1" i="1" dirty="0" err="1"/>
              <a:t>facio</a:t>
            </a:r>
            <a:r>
              <a:rPr lang="it-IT" sz="2400" b="1" i="1" dirty="0"/>
              <a:t> ut </a:t>
            </a:r>
            <a:r>
              <a:rPr lang="it-IT" sz="2400" b="1" i="1" dirty="0" err="1"/>
              <a:t>facias</a:t>
            </a:r>
            <a:r>
              <a:rPr lang="it-IT" sz="2400" b="1" i="1" dirty="0"/>
              <a:t> </a:t>
            </a:r>
            <a:r>
              <a:rPr lang="it-IT" sz="2400" dirty="0"/>
              <a:t>(tengo un certo comportamento allo scopo che tu ne tenga un altro a mio favore). Questa quadripartizione venne in seguito accolta e studiata in profondità in epoca medievale e moder</a:t>
            </a:r>
            <a:r>
              <a:rPr lang="it-IT" dirty="0"/>
              <a:t>na.</a:t>
            </a:r>
          </a:p>
        </p:txBody>
      </p:sp>
    </p:spTree>
    <p:extLst>
      <p:ext uri="{BB962C8B-B14F-4D97-AF65-F5344CB8AC3E}">
        <p14:creationId xmlns:p14="http://schemas.microsoft.com/office/powerpoint/2010/main" val="11473365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12DFBF4-27FE-BC49-8F81-7F4C3291C7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Art. 1321 codice civile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43A3315-FA41-A045-97E2-B1499A4538E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it-IT" sz="3200" b="1" dirty="0"/>
              <a:t>nozione</a:t>
            </a:r>
          </a:p>
          <a:p>
            <a:r>
              <a:rPr lang="it-IT" sz="3200" dirty="0"/>
              <a:t>Il contratto è l’</a:t>
            </a:r>
            <a:r>
              <a:rPr lang="it-IT" sz="3200" u="sng" dirty="0"/>
              <a:t>accordo</a:t>
            </a:r>
            <a:r>
              <a:rPr lang="it-IT" sz="3200" dirty="0"/>
              <a:t> di due o più parti per costituire, regolare o estinguere tra loro un rapporto giuridico patrimoniale.</a:t>
            </a:r>
            <a:r>
              <a:rPr lang="it-IT" dirty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27092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B5F861-D9A9-D84D-8311-B4789DCE3A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35082"/>
            <a:ext cx="10364451" cy="976746"/>
          </a:xfrm>
        </p:spPr>
        <p:txBody>
          <a:bodyPr>
            <a:normAutofit/>
          </a:bodyPr>
          <a:lstStyle/>
          <a:p>
            <a:r>
              <a:rPr lang="it-IT" dirty="0"/>
              <a:t>Gai 3. 91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57393B5-A008-3146-93A6-F43F468C92C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111828"/>
            <a:ext cx="10363826" cy="5476008"/>
          </a:xfrm>
        </p:spPr>
        <p:txBody>
          <a:bodyPr>
            <a:normAutofit/>
          </a:bodyPr>
          <a:lstStyle/>
          <a:p>
            <a:pPr algn="just"/>
            <a:r>
              <a:rPr lang="it-IT" sz="1700" i="1" dirty="0" err="1"/>
              <a:t>Is</a:t>
            </a:r>
            <a:r>
              <a:rPr lang="it-IT" sz="1700" i="1" dirty="0"/>
              <a:t> </a:t>
            </a:r>
            <a:r>
              <a:rPr lang="it-IT" sz="1700" i="1" dirty="0" err="1"/>
              <a:t>quoque</a:t>
            </a:r>
            <a:r>
              <a:rPr lang="it-IT" sz="1700" i="1" dirty="0"/>
              <a:t>, qui non </a:t>
            </a:r>
            <a:r>
              <a:rPr lang="it-IT" sz="1700" i="1" dirty="0" err="1"/>
              <a:t>debitum</a:t>
            </a:r>
            <a:r>
              <a:rPr lang="it-IT" sz="1700" i="1" dirty="0"/>
              <a:t> </a:t>
            </a:r>
            <a:r>
              <a:rPr lang="it-IT" sz="1700" i="1" dirty="0" err="1"/>
              <a:t>accepit</a:t>
            </a:r>
            <a:r>
              <a:rPr lang="it-IT" sz="1700" i="1" dirty="0"/>
              <a:t> ab </a:t>
            </a:r>
            <a:r>
              <a:rPr lang="it-IT" sz="1700" i="1" dirty="0" err="1"/>
              <a:t>eo</a:t>
            </a:r>
            <a:r>
              <a:rPr lang="it-IT" sz="1700" i="1" dirty="0"/>
              <a:t>, qui per </a:t>
            </a:r>
            <a:r>
              <a:rPr lang="it-IT" sz="1700" i="1" dirty="0" err="1"/>
              <a:t>errorem</a:t>
            </a:r>
            <a:r>
              <a:rPr lang="it-IT" sz="1700" i="1" dirty="0"/>
              <a:t> </a:t>
            </a:r>
            <a:r>
              <a:rPr lang="it-IT" sz="1700" i="1" dirty="0" err="1"/>
              <a:t>soluit</a:t>
            </a:r>
            <a:r>
              <a:rPr lang="it-IT" sz="1700" i="1" dirty="0"/>
              <a:t>, re </a:t>
            </a:r>
            <a:r>
              <a:rPr lang="it-IT" sz="1700" i="1" dirty="0" err="1"/>
              <a:t>obligatur</a:t>
            </a:r>
            <a:r>
              <a:rPr lang="it-IT" sz="1700" i="1" dirty="0"/>
              <a:t>; </a:t>
            </a:r>
            <a:r>
              <a:rPr lang="it-IT" sz="1700" i="1" dirty="0" err="1"/>
              <a:t>nam</a:t>
            </a:r>
            <a:r>
              <a:rPr lang="it-IT" sz="1700" i="1" dirty="0"/>
              <a:t> </a:t>
            </a:r>
            <a:r>
              <a:rPr lang="it-IT" sz="1700" i="1" dirty="0" err="1"/>
              <a:t>proinde</a:t>
            </a:r>
            <a:r>
              <a:rPr lang="it-IT" sz="1700" i="1" dirty="0"/>
              <a:t> ei </a:t>
            </a:r>
            <a:r>
              <a:rPr lang="it-IT" sz="1700" i="1" dirty="0" err="1"/>
              <a:t>condici</a:t>
            </a:r>
            <a:r>
              <a:rPr lang="it-IT" sz="1700" i="1" dirty="0"/>
              <a:t> </a:t>
            </a:r>
            <a:r>
              <a:rPr lang="it-IT" sz="1700" i="1" dirty="0" err="1"/>
              <a:t>potest</a:t>
            </a:r>
            <a:r>
              <a:rPr lang="it-IT" sz="1700" i="1" dirty="0"/>
              <a:t> SI PARET EVM DARE OPORTERE, </a:t>
            </a:r>
            <a:r>
              <a:rPr lang="it-IT" sz="1700" i="1" dirty="0" err="1"/>
              <a:t>ac</a:t>
            </a:r>
            <a:r>
              <a:rPr lang="it-IT" sz="1700" i="1" dirty="0"/>
              <a:t> si </a:t>
            </a:r>
            <a:r>
              <a:rPr lang="it-IT" sz="1700" i="1" dirty="0" err="1"/>
              <a:t>mutuum</a:t>
            </a:r>
            <a:r>
              <a:rPr lang="it-IT" sz="1700" i="1" dirty="0"/>
              <a:t> </a:t>
            </a:r>
            <a:r>
              <a:rPr lang="it-IT" sz="1700" i="1" dirty="0" err="1"/>
              <a:t>accepisset</a:t>
            </a:r>
            <a:r>
              <a:rPr lang="it-IT" sz="1700" i="1" dirty="0"/>
              <a:t>. </a:t>
            </a:r>
            <a:r>
              <a:rPr lang="it-IT" sz="1700" i="1" dirty="0" err="1"/>
              <a:t>unde</a:t>
            </a:r>
            <a:r>
              <a:rPr lang="it-IT" sz="1700" i="1" dirty="0"/>
              <a:t> quidam </a:t>
            </a:r>
            <a:r>
              <a:rPr lang="it-IT" sz="1700" i="1" dirty="0" err="1"/>
              <a:t>putant</a:t>
            </a:r>
            <a:r>
              <a:rPr lang="it-IT" sz="1700" i="1" dirty="0"/>
              <a:t> </a:t>
            </a:r>
            <a:r>
              <a:rPr lang="it-IT" sz="1700" i="1" dirty="0" err="1"/>
              <a:t>pupillum</a:t>
            </a:r>
            <a:r>
              <a:rPr lang="it-IT" sz="1700" i="1" dirty="0"/>
              <a:t> aut </a:t>
            </a:r>
            <a:r>
              <a:rPr lang="it-IT" sz="1700" i="1" dirty="0" err="1"/>
              <a:t>mulierem</a:t>
            </a:r>
            <a:r>
              <a:rPr lang="it-IT" sz="1700" i="1" dirty="0"/>
              <a:t>, cui sine </a:t>
            </a:r>
            <a:r>
              <a:rPr lang="it-IT" sz="1700" i="1" dirty="0" err="1"/>
              <a:t>tutoris</a:t>
            </a:r>
            <a:r>
              <a:rPr lang="it-IT" sz="1700" i="1" dirty="0"/>
              <a:t> </a:t>
            </a:r>
            <a:r>
              <a:rPr lang="it-IT" sz="1700" i="1" dirty="0" err="1"/>
              <a:t>auctoritate</a:t>
            </a:r>
            <a:r>
              <a:rPr lang="it-IT" sz="1700" i="1" dirty="0"/>
              <a:t> non </a:t>
            </a:r>
            <a:r>
              <a:rPr lang="it-IT" sz="1700" i="1" dirty="0" err="1"/>
              <a:t>debitum</a:t>
            </a:r>
            <a:r>
              <a:rPr lang="it-IT" sz="1700" i="1" dirty="0"/>
              <a:t> per </a:t>
            </a:r>
            <a:r>
              <a:rPr lang="it-IT" sz="1700" i="1" dirty="0" err="1"/>
              <a:t>errorem</a:t>
            </a:r>
            <a:r>
              <a:rPr lang="it-IT" sz="1700" i="1" dirty="0"/>
              <a:t> </a:t>
            </a:r>
            <a:r>
              <a:rPr lang="it-IT" sz="1700" i="1" dirty="0" err="1"/>
              <a:t>datum</a:t>
            </a:r>
            <a:r>
              <a:rPr lang="it-IT" sz="1700" i="1" dirty="0"/>
              <a:t> est, non teneri </a:t>
            </a:r>
            <a:r>
              <a:rPr lang="it-IT" sz="1700" i="1" dirty="0" err="1"/>
              <a:t>condictione</a:t>
            </a:r>
            <a:r>
              <a:rPr lang="it-IT" sz="1700" i="1" dirty="0"/>
              <a:t>, non </a:t>
            </a:r>
            <a:r>
              <a:rPr lang="it-IT" sz="1700" i="1" dirty="0" err="1"/>
              <a:t>magis</a:t>
            </a:r>
            <a:r>
              <a:rPr lang="it-IT" sz="1700" i="1" dirty="0"/>
              <a:t> </a:t>
            </a:r>
            <a:r>
              <a:rPr lang="it-IT" sz="1700" i="1" dirty="0" err="1"/>
              <a:t>quam</a:t>
            </a:r>
            <a:r>
              <a:rPr lang="it-IT" sz="1700" i="1" dirty="0"/>
              <a:t> mutui </a:t>
            </a:r>
            <a:r>
              <a:rPr lang="it-IT" sz="1700" i="1" dirty="0" err="1"/>
              <a:t>datione</a:t>
            </a:r>
            <a:r>
              <a:rPr lang="it-IT" sz="1700" i="1" dirty="0"/>
              <a:t>. </a:t>
            </a:r>
            <a:r>
              <a:rPr lang="it-IT" sz="1700" i="1" dirty="0" err="1"/>
              <a:t>sed</a:t>
            </a:r>
            <a:r>
              <a:rPr lang="it-IT" sz="1700" i="1" dirty="0"/>
              <a:t> </a:t>
            </a:r>
            <a:r>
              <a:rPr lang="it-IT" sz="1700" i="1" dirty="0" err="1"/>
              <a:t>haec</a:t>
            </a:r>
            <a:r>
              <a:rPr lang="it-IT" sz="1700" i="1" dirty="0"/>
              <a:t> </a:t>
            </a:r>
            <a:r>
              <a:rPr lang="it-IT" sz="1700" i="1" dirty="0" err="1"/>
              <a:t>species</a:t>
            </a:r>
            <a:r>
              <a:rPr lang="it-IT" sz="1700" i="1" dirty="0"/>
              <a:t> </a:t>
            </a:r>
            <a:r>
              <a:rPr lang="it-IT" sz="1700" i="1" dirty="0" err="1"/>
              <a:t>obligationis</a:t>
            </a:r>
            <a:r>
              <a:rPr lang="it-IT" sz="1700" i="1" dirty="0"/>
              <a:t> non </a:t>
            </a:r>
            <a:r>
              <a:rPr lang="it-IT" sz="1700" i="1" dirty="0" err="1"/>
              <a:t>videtur</a:t>
            </a:r>
            <a:r>
              <a:rPr lang="it-IT" sz="1700" i="1" dirty="0"/>
              <a:t> ex </a:t>
            </a:r>
            <a:r>
              <a:rPr lang="it-IT" sz="1700" i="1" dirty="0" err="1"/>
              <a:t>contractu</a:t>
            </a:r>
            <a:r>
              <a:rPr lang="it-IT" sz="1700" i="1" dirty="0"/>
              <a:t> consistere, </a:t>
            </a:r>
            <a:r>
              <a:rPr lang="it-IT" sz="1700" i="1" dirty="0" err="1"/>
              <a:t>quia</a:t>
            </a:r>
            <a:r>
              <a:rPr lang="it-IT" sz="1700" i="1" dirty="0"/>
              <a:t> </a:t>
            </a:r>
            <a:r>
              <a:rPr lang="it-IT" sz="1700" i="1" dirty="0" err="1"/>
              <a:t>is</a:t>
            </a:r>
            <a:r>
              <a:rPr lang="it-IT" sz="1700" i="1" dirty="0"/>
              <a:t>, qui </a:t>
            </a:r>
            <a:r>
              <a:rPr lang="it-IT" sz="1700" i="1" dirty="0" err="1"/>
              <a:t>soluendi</a:t>
            </a:r>
            <a:r>
              <a:rPr lang="it-IT" sz="1700" i="1" dirty="0"/>
              <a:t> animo </a:t>
            </a:r>
            <a:r>
              <a:rPr lang="it-IT" sz="1700" i="1" dirty="0" err="1"/>
              <a:t>dat</a:t>
            </a:r>
            <a:r>
              <a:rPr lang="it-IT" sz="1700" i="1" dirty="0"/>
              <a:t>, </a:t>
            </a:r>
            <a:r>
              <a:rPr lang="it-IT" sz="1700" i="1" dirty="0" err="1"/>
              <a:t>magis</a:t>
            </a:r>
            <a:r>
              <a:rPr lang="it-IT" sz="1700" i="1" dirty="0"/>
              <a:t> </a:t>
            </a:r>
            <a:r>
              <a:rPr lang="it-IT" sz="1700" i="1" dirty="0" err="1"/>
              <a:t>distrahere</a:t>
            </a:r>
            <a:r>
              <a:rPr lang="it-IT" sz="1700" i="1" dirty="0"/>
              <a:t> </a:t>
            </a:r>
            <a:r>
              <a:rPr lang="it-IT" sz="1700" i="1" dirty="0" err="1"/>
              <a:t>vult</a:t>
            </a:r>
            <a:r>
              <a:rPr lang="it-IT" sz="1700" i="1" dirty="0"/>
              <a:t> </a:t>
            </a:r>
            <a:r>
              <a:rPr lang="it-IT" sz="1700" i="1" dirty="0" err="1"/>
              <a:t>negotium</a:t>
            </a:r>
            <a:r>
              <a:rPr lang="it-IT" sz="1700" i="1" dirty="0"/>
              <a:t> </a:t>
            </a:r>
            <a:r>
              <a:rPr lang="it-IT" sz="1700" i="1" dirty="0" err="1"/>
              <a:t>quam</a:t>
            </a:r>
            <a:r>
              <a:rPr lang="it-IT" sz="1700" i="1" dirty="0"/>
              <a:t> </a:t>
            </a:r>
            <a:r>
              <a:rPr lang="it-IT" sz="1700" i="1" dirty="0" err="1"/>
              <a:t>contrahere</a:t>
            </a:r>
            <a:endParaRPr lang="it-IT" sz="1700" i="1" dirty="0"/>
          </a:p>
          <a:p>
            <a:pPr algn="just"/>
            <a:r>
              <a:rPr lang="it-IT" dirty="0"/>
              <a:t>Anche chi riceve il pagamento di qualcosa che non gli è dovuto, da parte di chi ha pagato per errore, si obbliga mediante la cosa; infatti può chiedere la restituzione con la formula «SE PARE CHE EGLI DEBBA DARE», come se avesse ricevuto a mutuo. Dal che alcuni ritengono che il pupillo o la donna che abbiano ricevuto un indebito senza la garanzia del tutore non siano tenuti con la </a:t>
            </a:r>
            <a:r>
              <a:rPr lang="it-IT" i="1" dirty="0" err="1"/>
              <a:t>condictio</a:t>
            </a:r>
            <a:r>
              <a:rPr lang="it-IT" dirty="0"/>
              <a:t>, così come non sono tenuti nel caso in cui abbiano ricevuto a mutuo senza la garanzia del tutore. </a:t>
            </a:r>
            <a:r>
              <a:rPr lang="it-IT" b="1" u="sng" dirty="0"/>
              <a:t>Ma questa specie di obbligazione non pare sorgere da contratto, perché colui che da qualcosa con l’intenzione di pagare, vuole far venire meno un affare piuttosto che contrarlo.</a:t>
            </a:r>
          </a:p>
        </p:txBody>
      </p:sp>
    </p:spTree>
    <p:extLst>
      <p:ext uri="{BB962C8B-B14F-4D97-AF65-F5344CB8AC3E}">
        <p14:creationId xmlns:p14="http://schemas.microsoft.com/office/powerpoint/2010/main" val="4288518353"/>
      </p:ext>
    </p:extLst>
  </p:cSld>
  <p:clrMapOvr>
    <a:masterClrMapping/>
  </p:clrMapOvr>
</p:sld>
</file>

<file path=ppt/theme/theme1.xml><?xml version="1.0" encoding="utf-8"?>
<a:theme xmlns:a="http://schemas.openxmlformats.org/drawingml/2006/main" name="Gocci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Goccia</Template>
  <TotalTime>12288</TotalTime>
  <Words>6812</Words>
  <Application>Microsoft Macintosh PowerPoint</Application>
  <PresentationFormat>Widescreen</PresentationFormat>
  <Paragraphs>320</Paragraphs>
  <Slides>79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79</vt:i4>
      </vt:variant>
    </vt:vector>
  </HeadingPairs>
  <TitlesOfParts>
    <vt:vector size="83" baseType="lpstr">
      <vt:lpstr>Arial</vt:lpstr>
      <vt:lpstr>Tw Cen MT</vt:lpstr>
      <vt:lpstr>Wingdings 2</vt:lpstr>
      <vt:lpstr>Goccia</vt:lpstr>
      <vt:lpstr>DIRITTI DI CREDITO O OBBLIGAZIONI </vt:lpstr>
      <vt:lpstr>DIRITTI REALI                                  DIRITTI DI CREDITO</vt:lpstr>
      <vt:lpstr>DEFINIZIONI</vt:lpstr>
      <vt:lpstr>DEFINIZIONI</vt:lpstr>
      <vt:lpstr>OBLIGATIO CIVILIS e OBLIGATIO NATURALIS</vt:lpstr>
      <vt:lpstr>ORIGINI DEL CONCETTO DI OBBLIGAZIONE </vt:lpstr>
      <vt:lpstr>FONTI DELLE OBBLIGAZIONI: Bipartizione</vt:lpstr>
      <vt:lpstr>Art. 1321 codice civile</vt:lpstr>
      <vt:lpstr>Gai 3. 91</vt:lpstr>
      <vt:lpstr>FONTI DELLE OBBLIGAZIONI: Tripartizione</vt:lpstr>
      <vt:lpstr>Art. 1173 codice civile  fonti delle obbligazioni</vt:lpstr>
      <vt:lpstr>FONTI DELLE OBBLIGAZIONI: quadripartizione </vt:lpstr>
      <vt:lpstr>art. 1097 Codice civile italiano del 1865</vt:lpstr>
      <vt:lpstr>QUASI CONTRATTI</vt:lpstr>
      <vt:lpstr>QUASI DELITTI  </vt:lpstr>
      <vt:lpstr>QUASI DELITTI</vt:lpstr>
      <vt:lpstr>PRESTAZIONE </vt:lpstr>
      <vt:lpstr>IL CASO DELL’EDIFICIO INCENDIATO</vt:lpstr>
      <vt:lpstr>PAOLO libro 5 ad Plautium D. 18.1.57 pr</vt:lpstr>
      <vt:lpstr>Perché l’obbligazione sia valida, la prestazione deve essere: </vt:lpstr>
      <vt:lpstr>STIPULATIO POENAE </vt:lpstr>
      <vt:lpstr>Nemo factum alienum promittendo obligatur. </vt:lpstr>
      <vt:lpstr>Nemo alteri stipulari potest </vt:lpstr>
      <vt:lpstr>INADEMPIMENTO </vt:lpstr>
      <vt:lpstr>INADEMPIMENTO DEFINITIVO,  IMPOSSIBILITà SOPRAVVENUTA DELLA PRESTAZIONE</vt:lpstr>
      <vt:lpstr>PERPETUATIO OBLIGATIONIS </vt:lpstr>
      <vt:lpstr>CRITERI DI IMPUTABILITà</vt:lpstr>
      <vt:lpstr>CRITERI DI IMPUTABILITA’ DELL’INADEMPIMENTO  </vt:lpstr>
      <vt:lpstr>COLPA</vt:lpstr>
      <vt:lpstr>COLPA</vt:lpstr>
      <vt:lpstr>Ulpiano 28 ad edictum D. 13.6.5.2-3</vt:lpstr>
      <vt:lpstr>CUSTODIA = caso fortuito  </vt:lpstr>
      <vt:lpstr>Presentazione standard di PowerPoint</vt:lpstr>
      <vt:lpstr>RITARDO NELL’ADEMPIMENTO,  OMISSIONE O SCORRETTEZZA DELLA PRESTAZIONE </vt:lpstr>
      <vt:lpstr>RISARCIMENTO DEL DANNO </vt:lpstr>
      <vt:lpstr>1) QUANTI EA RES FUIT-EST-ERIT  </vt:lpstr>
      <vt:lpstr>2) ID QUOD INTEREST </vt:lpstr>
      <vt:lpstr>CLASSIFICAZIONI DEI CONTRATTI  </vt:lpstr>
      <vt:lpstr>Presentazione standard di PowerPoint</vt:lpstr>
      <vt:lpstr>2° classificazione basata  sull’elemento che genera l’obbligo.  </vt:lpstr>
      <vt:lpstr>SINGOLI CONTRATTI REALI 1) MUTUO:  </vt:lpstr>
      <vt:lpstr>  2) COMODATO  </vt:lpstr>
      <vt:lpstr>3) DEPOSITO:</vt:lpstr>
      <vt:lpstr>4) PEGNO </vt:lpstr>
      <vt:lpstr>FIDUCIA </vt:lpstr>
      <vt:lpstr>CONTRATTI LETTERALI </vt:lpstr>
      <vt:lpstr>CONTRATTI VERBALI  </vt:lpstr>
      <vt:lpstr>STIPULAZIONI DI GARANZIA</vt:lpstr>
      <vt:lpstr>Principio dell’ACCESSORIETA’  </vt:lpstr>
      <vt:lpstr>DIRITTO DI REGRESSO</vt:lpstr>
      <vt:lpstr>CONTRATTI CONSENSUALI </vt:lpstr>
      <vt:lpstr>OBBLIGAZIONI PRINCIPALI SCATURENTI DAL CONTRATTO PER IL COMPRATORE </vt:lpstr>
      <vt:lpstr>OBBLIGAZIONI PRINCIPALI SCATURENTI DAL CONTRATTO PER IL VENDITORE </vt:lpstr>
      <vt:lpstr>RIPARTIZIONE DEL RISCHIO</vt:lpstr>
      <vt:lpstr>Presentazione standard di PowerPoint</vt:lpstr>
      <vt:lpstr>Presentazione standard di PowerPoint</vt:lpstr>
      <vt:lpstr>PATTI AGGIUNTI ALLA COMPRAVENDITA</vt:lpstr>
      <vt:lpstr>Patti risolutivi</vt:lpstr>
      <vt:lpstr>RESPONSABILITA’ PER EVIZIONE  NELLA COMPRAVENDITA </vt:lpstr>
      <vt:lpstr>Presentazione standard di PowerPoint</vt:lpstr>
      <vt:lpstr>RESPONSABILITÀ PER VIZI DELLA COSA VENDUTA  </vt:lpstr>
      <vt:lpstr>Presentazione standard di PowerPoint</vt:lpstr>
      <vt:lpstr>2) LOCATIO CONDUCTIO</vt:lpstr>
      <vt:lpstr>Presentazione standard di PowerPoint</vt:lpstr>
      <vt:lpstr>Presentazione standard di PowerPoint</vt:lpstr>
      <vt:lpstr>3) societas</vt:lpstr>
      <vt:lpstr>A) societas omnium bonorum (generale)</vt:lpstr>
      <vt:lpstr>b) societas unius rei (speciale)</vt:lpstr>
      <vt:lpstr>Presentazione standard di PowerPoint</vt:lpstr>
      <vt:lpstr>Presentazione standard di PowerPoint</vt:lpstr>
      <vt:lpstr>Presentazione standard di PowerPoint</vt:lpstr>
      <vt:lpstr>4) MANDATUM </vt:lpstr>
      <vt:lpstr>Presentazione standard di PowerPoint</vt:lpstr>
      <vt:lpstr>Presentazione standard di PowerPoint</vt:lpstr>
      <vt:lpstr>CONTRATTI INNOMINATI</vt:lpstr>
      <vt:lpstr>Contratti innominati</vt:lpstr>
      <vt:lpstr>D. 19.5.13 pr.  ULPIANO, dal libro trentesimo A Sabino.</vt:lpstr>
      <vt:lpstr>Contratti innominati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DIRITTI DI CREDITO O OBBLIGAZIONI </dc:title>
  <dc:creator>Utente di Microsoft Office</dc:creator>
  <cp:lastModifiedBy>Utente di Microsoft Office</cp:lastModifiedBy>
  <cp:revision>54</cp:revision>
  <dcterms:created xsi:type="dcterms:W3CDTF">2018-11-26T15:38:27Z</dcterms:created>
  <dcterms:modified xsi:type="dcterms:W3CDTF">2021-12-05T17:21:35Z</dcterms:modified>
</cp:coreProperties>
</file>