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  <p:sldId id="260" r:id="rId5"/>
    <p:sldId id="261" r:id="rId6"/>
    <p:sldId id="275" r:id="rId7"/>
    <p:sldId id="262" r:id="rId8"/>
    <p:sldId id="264" r:id="rId9"/>
    <p:sldId id="263" r:id="rId10"/>
    <p:sldId id="265" r:id="rId11"/>
    <p:sldId id="281" r:id="rId12"/>
    <p:sldId id="280" r:id="rId13"/>
    <p:sldId id="267" r:id="rId14"/>
    <p:sldId id="268" r:id="rId15"/>
    <p:sldId id="277" r:id="rId16"/>
    <p:sldId id="276" r:id="rId17"/>
    <p:sldId id="266" r:id="rId18"/>
    <p:sldId id="272" r:id="rId19"/>
    <p:sldId id="274" r:id="rId20"/>
    <p:sldId id="278" r:id="rId21"/>
    <p:sldId id="273" r:id="rId22"/>
    <p:sldId id="269" r:id="rId23"/>
    <p:sldId id="270" r:id="rId24"/>
    <p:sldId id="279" r:id="rId2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A0D-08BF-424C-97DA-130A353FB6D0}" type="datetimeFigureOut">
              <a:rPr lang="it-IT" smtClean="0"/>
              <a:t>27/03/2020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D6F62-F1EC-415E-87CC-2684152360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8035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A0D-08BF-424C-97DA-130A353FB6D0}" type="datetimeFigureOut">
              <a:rPr lang="it-IT" smtClean="0"/>
              <a:t>27/03/2020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D6F62-F1EC-415E-87CC-2684152360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1630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A0D-08BF-424C-97DA-130A353FB6D0}" type="datetimeFigureOut">
              <a:rPr lang="it-IT" smtClean="0"/>
              <a:t>27/03/2020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D6F62-F1EC-415E-87CC-2684152360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12659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A0D-08BF-424C-97DA-130A353FB6D0}" type="datetimeFigureOut">
              <a:rPr lang="it-IT" smtClean="0"/>
              <a:t>27/03/2020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D6F62-F1EC-415E-87CC-2684152360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5780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A0D-08BF-424C-97DA-130A353FB6D0}" type="datetimeFigureOut">
              <a:rPr lang="it-IT" smtClean="0"/>
              <a:t>27/03/2020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D6F62-F1EC-415E-87CC-2684152360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8214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A0D-08BF-424C-97DA-130A353FB6D0}" type="datetimeFigureOut">
              <a:rPr lang="it-IT" smtClean="0"/>
              <a:t>27/03/2020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D6F62-F1EC-415E-87CC-2684152360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50219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A0D-08BF-424C-97DA-130A353FB6D0}" type="datetimeFigureOut">
              <a:rPr lang="it-IT" smtClean="0"/>
              <a:t>27/03/2020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D6F62-F1EC-415E-87CC-2684152360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3419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A0D-08BF-424C-97DA-130A353FB6D0}" type="datetimeFigureOut">
              <a:rPr lang="it-IT" smtClean="0"/>
              <a:t>27/03/2020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D6F62-F1EC-415E-87CC-2684152360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8015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A0D-08BF-424C-97DA-130A353FB6D0}" type="datetimeFigureOut">
              <a:rPr lang="it-IT" smtClean="0"/>
              <a:t>27/03/2020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D6F62-F1EC-415E-87CC-2684152360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46207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A0D-08BF-424C-97DA-130A353FB6D0}" type="datetimeFigureOut">
              <a:rPr lang="it-IT" smtClean="0"/>
              <a:t>27/03/2020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D6F62-F1EC-415E-87CC-2684152360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5760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0BA0D-08BF-424C-97DA-130A353FB6D0}" type="datetimeFigureOut">
              <a:rPr lang="it-IT" smtClean="0"/>
              <a:t>27/03/2020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D6F62-F1EC-415E-87CC-2684152360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1974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30BA0D-08BF-424C-97DA-130A353FB6D0}" type="datetimeFigureOut">
              <a:rPr lang="it-IT" smtClean="0"/>
              <a:t>27/03/2020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2D6F62-F1EC-415E-87CC-2684152360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81755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file:///C:\Users\Letizia\Desktop\UNI\corso_CL_2017-2018\ricorso_ferie.pdf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.wmf"/><Relationship Id="rId4" Type="http://schemas.openxmlformats.org/officeDocument/2006/relationships/oleObject" Target="file:///C:\Users\Letizia\Desktop\UNI\corso_CL_2017-2018\ricorso_ferie.pdf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bibliotecadigitale.cab.unipd.it/bd/auth-proxy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wmf"/><Relationship Id="rId4" Type="http://schemas.openxmlformats.org/officeDocument/2006/relationships/oleObject" Target="file:///C:\Users\Letizia\Desktop\UNI\corso_CL_2017-2018\ricorso_ferie.pdf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233" y="135610"/>
            <a:ext cx="1748204" cy="1519662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927319">
            <a:off x="8011776" y="854105"/>
            <a:ext cx="3410249" cy="820636"/>
          </a:xfrm>
          <a:solidFill>
            <a:srgbClr val="FFFF66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/>
          <a:lstStyle/>
          <a:p>
            <a:pPr algn="ctr"/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Esercitiamoci!</a:t>
            </a:r>
            <a:endPara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35169" y="2353659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Alla fine del 2011, Tizio, dipendente dell’Ente Pubblico Alfa, si dimette. Nel 2016 si accorge che Alfa non gli ha pagato tutte le ferie non godute, pari a ben 80 giorni. Di fronte alla richiesta di pagamento immediato, l’Ente così risponde: </a:t>
            </a:r>
          </a:p>
          <a:p>
            <a:pPr marL="0" indent="0">
              <a:buNone/>
            </a:pPr>
            <a:r>
              <a:rPr lang="it-IT" dirty="0"/>
              <a:t>“La sua richiesta non può essere accolta in forza dell’art. 5, comma 8, </a:t>
            </a:r>
            <a:r>
              <a:rPr lang="it-IT" dirty="0" err="1"/>
              <a:t>d.l.</a:t>
            </a:r>
            <a:r>
              <a:rPr lang="it-IT" dirty="0"/>
              <a:t> 6.07.2012, n. 95 (convertito con modificazioni nella l. 7.08.2012, n. 135), ai sensi del quale il divieto di </a:t>
            </a:r>
            <a:r>
              <a:rPr lang="it-IT" dirty="0" smtClean="0"/>
              <a:t>monetizzazione delle </a:t>
            </a:r>
            <a:r>
              <a:rPr lang="it-IT" dirty="0"/>
              <a:t>ferie </a:t>
            </a:r>
            <a:r>
              <a:rPr lang="it-IT" dirty="0" smtClean="0"/>
              <a:t>si </a:t>
            </a:r>
            <a:r>
              <a:rPr lang="it-IT" dirty="0"/>
              <a:t>applica anche in caso di cessazione del rapporto di lavoro per mobilità, dimissioni, risoluzione, pensionamento e raggiungimento del limite di </a:t>
            </a:r>
            <a:r>
              <a:rPr lang="it-IT" dirty="0" smtClean="0"/>
              <a:t>età”. </a:t>
            </a:r>
            <a:r>
              <a:rPr lang="it-IT" dirty="0" smtClean="0"/>
              <a:t>Vestiti i panni dell’avvocato di Tizio, come agire?</a:t>
            </a:r>
            <a:endParaRPr lang="it-IT" dirty="0"/>
          </a:p>
        </p:txBody>
      </p:sp>
      <p:graphicFrame>
        <p:nvGraphicFramePr>
          <p:cNvPr id="7" name="Oggetto 6"/>
          <p:cNvGraphicFramePr>
            <a:graphicFrameLocks noChangeAspect="1"/>
          </p:cNvGraphicFramePr>
          <p:nvPr>
            <p:extLst/>
          </p:nvPr>
        </p:nvGraphicFramePr>
        <p:xfrm>
          <a:off x="6548661" y="355062"/>
          <a:ext cx="1165650" cy="16494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Acrobat Document" r:id="rId4" imgW="5667480" imgH="8020080" progId="AcroExch.Document.DC">
                  <p:link updateAutomatic="1"/>
                </p:oleObj>
              </mc:Choice>
              <mc:Fallback>
                <p:oleObj name="Acrobat Document" r:id="rId4" imgW="5667480" imgH="8020080" progId="AcroExch.Document.DC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548661" y="355062"/>
                        <a:ext cx="1165650" cy="16494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50714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4653"/>
          </a:xfrm>
          <a:prstGeom prst="rect">
            <a:avLst/>
          </a:prstGeom>
        </p:spPr>
      </p:pic>
      <p:sp>
        <p:nvSpPr>
          <p:cNvPr id="3" name="Ovale 2"/>
          <p:cNvSpPr/>
          <p:nvPr/>
        </p:nvSpPr>
        <p:spPr>
          <a:xfrm>
            <a:off x="-120556" y="1596789"/>
            <a:ext cx="3628030" cy="600501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Ovale 3"/>
          <p:cNvSpPr/>
          <p:nvPr/>
        </p:nvSpPr>
        <p:spPr>
          <a:xfrm>
            <a:off x="2199564" y="2663587"/>
            <a:ext cx="5964071" cy="2866031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3138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6471" y="815027"/>
            <a:ext cx="7584175" cy="5688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506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233" y="135610"/>
            <a:ext cx="1748204" cy="1519662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927319">
            <a:off x="8011776" y="854105"/>
            <a:ext cx="3410249" cy="820636"/>
          </a:xfrm>
          <a:solidFill>
            <a:srgbClr val="FFFF66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/>
          <a:lstStyle/>
          <a:p>
            <a:pPr algn="ctr"/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Esercitiamoci!</a:t>
            </a:r>
            <a:endPara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35169" y="2353659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Alla fine del 2011, Tizio, dipendente dell’Ente Pubblico Alfa, si dimette. Nel 2016 si accorge che Alfa non gli ha pagato tutte le ferie non godute, pari a ben 80 giorni. Di fronte alla richiesta di pagamento immediato, l’Ente così risponde: </a:t>
            </a:r>
          </a:p>
          <a:p>
            <a:pPr marL="0" indent="0">
              <a:buNone/>
            </a:pPr>
            <a:r>
              <a:rPr lang="it-IT" dirty="0"/>
              <a:t>“La sua richiesta non può essere accolta in forza dell’art. 5, comma 8, </a:t>
            </a:r>
            <a:r>
              <a:rPr lang="it-IT" dirty="0" err="1"/>
              <a:t>d.l.</a:t>
            </a:r>
            <a:r>
              <a:rPr lang="it-IT" dirty="0"/>
              <a:t> 6.07.2012, n. 95 (convertito con modificazioni nella l. 7.08.2012, n. 135), ai sensi del quale il </a:t>
            </a:r>
            <a:r>
              <a:rPr lang="it-IT" u="sng" dirty="0"/>
              <a:t>divieto di </a:t>
            </a:r>
            <a:r>
              <a:rPr lang="it-IT" u="sng" dirty="0" smtClean="0"/>
              <a:t>monetizzazione delle </a:t>
            </a:r>
            <a:r>
              <a:rPr lang="it-IT" u="sng" dirty="0"/>
              <a:t>ferie</a:t>
            </a:r>
            <a:r>
              <a:rPr lang="it-IT" dirty="0"/>
              <a:t> </a:t>
            </a:r>
            <a:r>
              <a:rPr lang="it-IT" dirty="0" smtClean="0"/>
              <a:t>si </a:t>
            </a:r>
            <a:r>
              <a:rPr lang="it-IT" dirty="0"/>
              <a:t>applica anche in caso di cessazione del rapporto di lavoro per mobilità, dimissioni, risoluzione, pensionamento e raggiungimento del limite di </a:t>
            </a:r>
            <a:r>
              <a:rPr lang="it-IT" dirty="0" smtClean="0"/>
              <a:t>età</a:t>
            </a:r>
            <a:r>
              <a:rPr lang="it-IT" dirty="0"/>
              <a:t>”. Vestiti i panni dell’avvocato di Tizio, come agire?</a:t>
            </a:r>
          </a:p>
          <a:p>
            <a:pPr marL="0" indent="0">
              <a:buNone/>
            </a:pPr>
            <a:endParaRPr lang="it-IT" i="1" dirty="0"/>
          </a:p>
          <a:p>
            <a:endParaRPr lang="it-IT" dirty="0"/>
          </a:p>
        </p:txBody>
      </p:sp>
      <p:graphicFrame>
        <p:nvGraphicFramePr>
          <p:cNvPr id="7" name="Oggetto 6"/>
          <p:cNvGraphicFramePr>
            <a:graphicFrameLocks noChangeAspect="1"/>
          </p:cNvGraphicFramePr>
          <p:nvPr>
            <p:extLst/>
          </p:nvPr>
        </p:nvGraphicFramePr>
        <p:xfrm>
          <a:off x="6548661" y="355062"/>
          <a:ext cx="1165650" cy="16494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Acrobat Document" r:id="rId4" imgW="5667480" imgH="8020080" progId="AcroExch.Document.DC">
                  <p:link updateAutomatic="1"/>
                </p:oleObj>
              </mc:Choice>
              <mc:Fallback>
                <p:oleObj name="Acrobat Document" r:id="rId4" imgW="5667480" imgH="8020080" progId="AcroExch.Document.DC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548661" y="355062"/>
                        <a:ext cx="1165650" cy="16494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94761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4653"/>
          </a:xfrm>
          <a:prstGeom prst="rect">
            <a:avLst/>
          </a:prstGeom>
        </p:spPr>
      </p:pic>
      <p:sp>
        <p:nvSpPr>
          <p:cNvPr id="3" name="Ovale 2"/>
          <p:cNvSpPr/>
          <p:nvPr/>
        </p:nvSpPr>
        <p:spPr>
          <a:xfrm>
            <a:off x="0" y="3427326"/>
            <a:ext cx="764275" cy="308813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55465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47"/>
            <a:ext cx="12192000" cy="6854653"/>
          </a:xfrm>
          <a:prstGeom prst="rect">
            <a:avLst/>
          </a:prstGeom>
        </p:spPr>
      </p:pic>
      <p:sp>
        <p:nvSpPr>
          <p:cNvPr id="3" name="Ovale 2"/>
          <p:cNvSpPr/>
          <p:nvPr/>
        </p:nvSpPr>
        <p:spPr>
          <a:xfrm>
            <a:off x="1514903" y="3070746"/>
            <a:ext cx="996286" cy="464024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0467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039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7326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3" name="Ovale 2"/>
          <p:cNvSpPr/>
          <p:nvPr/>
        </p:nvSpPr>
        <p:spPr>
          <a:xfrm>
            <a:off x="1624084" y="5172501"/>
            <a:ext cx="2729550" cy="300251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3166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811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3" name="Ovale 2"/>
          <p:cNvSpPr/>
          <p:nvPr/>
        </p:nvSpPr>
        <p:spPr>
          <a:xfrm>
            <a:off x="1528550" y="3428999"/>
            <a:ext cx="2729550" cy="300251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Ovale 3"/>
          <p:cNvSpPr/>
          <p:nvPr/>
        </p:nvSpPr>
        <p:spPr>
          <a:xfrm>
            <a:off x="1528550" y="4842411"/>
            <a:ext cx="2729550" cy="300251"/>
          </a:xfrm>
          <a:prstGeom prst="ellipse">
            <a:avLst/>
          </a:prstGeom>
          <a:noFill/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795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Risultati immagini per manuale di diritto del lavoro 20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4742" y="1193084"/>
            <a:ext cx="2443017" cy="3542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556" y="407403"/>
            <a:ext cx="5132311" cy="3005498"/>
          </a:xfrm>
          <a:prstGeom prst="rect">
            <a:avLst/>
          </a:prstGeom>
        </p:spPr>
      </p:pic>
      <p:pic>
        <p:nvPicPr>
          <p:cNvPr id="1028" name="Picture 4" descr="Risultati immagini per gazzoni obbligazion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1728" y="2992832"/>
            <a:ext cx="2562739" cy="365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Risultati immagini per giurisprudenz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5235" y="2642714"/>
            <a:ext cx="2479112" cy="24791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3" name="CasellaDiTesto 2"/>
          <p:cNvSpPr txBox="1"/>
          <p:nvPr/>
        </p:nvSpPr>
        <p:spPr>
          <a:xfrm>
            <a:off x="646701" y="4819699"/>
            <a:ext cx="372626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200" dirty="0" smtClean="0"/>
              <a:t>Legislazione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200" dirty="0" smtClean="0"/>
              <a:t>Giurisprudenza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it-IT" sz="3200" dirty="0" smtClean="0"/>
              <a:t>Dottrina</a:t>
            </a:r>
          </a:p>
          <a:p>
            <a:endParaRPr lang="it-IT" dirty="0"/>
          </a:p>
        </p:txBody>
      </p:sp>
      <p:pic>
        <p:nvPicPr>
          <p:cNvPr id="1030" name="Picture 6" descr="Risultati immagini per sveglia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578" y="180670"/>
            <a:ext cx="1012414" cy="1012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1413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0949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92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498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487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34477" t="29707" r="42322" b="21577"/>
          <a:stretch/>
        </p:blipFill>
        <p:spPr>
          <a:xfrm>
            <a:off x="3057098" y="204076"/>
            <a:ext cx="5636526" cy="665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40837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559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2"/>
          <a:srcRect l="22501" t="18890" r="26455" b="24764"/>
          <a:stretch/>
        </p:blipFill>
        <p:spPr>
          <a:xfrm>
            <a:off x="1009933" y="409433"/>
            <a:ext cx="9807867" cy="6086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196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379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 rotWithShape="1">
          <a:blip r:embed="rId2"/>
          <a:srcRect l="12426" t="4754" r="13582" b="9035"/>
          <a:stretch/>
        </p:blipFill>
        <p:spPr>
          <a:xfrm>
            <a:off x="145648" y="37952"/>
            <a:ext cx="10062878" cy="6591869"/>
          </a:xfrm>
          <a:prstGeom prst="rect">
            <a:avLst/>
          </a:prstGeom>
        </p:spPr>
      </p:pic>
      <p:sp>
        <p:nvSpPr>
          <p:cNvPr id="2" name="Rettangolo 1"/>
          <p:cNvSpPr/>
          <p:nvPr/>
        </p:nvSpPr>
        <p:spPr>
          <a:xfrm>
            <a:off x="5177087" y="3776597"/>
            <a:ext cx="6762749" cy="738664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it-IT" sz="2400" dirty="0">
                <a:hlinkClick r:id="rId3"/>
              </a:rPr>
              <a:t>https://</a:t>
            </a:r>
            <a:r>
              <a:rPr lang="it-IT" sz="2400" dirty="0" smtClean="0">
                <a:hlinkClick r:id="rId3"/>
              </a:rPr>
              <a:t>bibliotecadigitale.cab.unipd.it/bd/auth-proxy</a:t>
            </a:r>
            <a:endParaRPr lang="it-IT" sz="2400" dirty="0" smtClean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76690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446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3233" y="135610"/>
            <a:ext cx="1748204" cy="1519662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927319">
            <a:off x="8011776" y="854105"/>
            <a:ext cx="3410249" cy="820636"/>
          </a:xfrm>
          <a:solidFill>
            <a:srgbClr val="FFFF66"/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/>
          <a:lstStyle/>
          <a:p>
            <a:pPr algn="ctr"/>
            <a:r>
              <a:rPr lang="it-IT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Esercitiamoci!</a:t>
            </a:r>
            <a:endPara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735169" y="2353659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it-IT" dirty="0"/>
              <a:t>Alla fine del 2011, Tizio, dipendente dell’Ente Pubblico Alfa, si dimette. Nel 2016 si accorge che Alfa non gli ha pagato tutte le ferie non godute, pari a ben 80 giorni. Di fronte alla richiesta di pagamento immediato, l’Ente così risponde: </a:t>
            </a:r>
          </a:p>
          <a:p>
            <a:pPr marL="0" indent="0">
              <a:buNone/>
            </a:pPr>
            <a:r>
              <a:rPr lang="it-IT" dirty="0"/>
              <a:t>“La sua richiesta non può essere accolta in forza dell’art. 5, comma 8, </a:t>
            </a:r>
            <a:r>
              <a:rPr lang="it-IT" dirty="0" err="1"/>
              <a:t>d.l.</a:t>
            </a:r>
            <a:r>
              <a:rPr lang="it-IT" dirty="0"/>
              <a:t> 6.07.2012, n. 95 (convertito con modificazioni nella l. 7.08.2012, n. 135), ai sensi del quale il divieto di </a:t>
            </a:r>
            <a:r>
              <a:rPr lang="it-IT" dirty="0" smtClean="0"/>
              <a:t>monetizzazione delle </a:t>
            </a:r>
            <a:r>
              <a:rPr lang="it-IT" dirty="0"/>
              <a:t>ferie </a:t>
            </a:r>
            <a:r>
              <a:rPr lang="it-IT" dirty="0" smtClean="0"/>
              <a:t>si </a:t>
            </a:r>
            <a:r>
              <a:rPr lang="it-IT" dirty="0"/>
              <a:t>applica anche in caso di cessazione del rapporto di lavoro per mobilità, dimissioni, risoluzione, pensionamento e raggiungimento del limite di </a:t>
            </a:r>
            <a:r>
              <a:rPr lang="it-IT" dirty="0" smtClean="0"/>
              <a:t>età”. </a:t>
            </a:r>
            <a:r>
              <a:rPr lang="it-IT" dirty="0"/>
              <a:t>Vestiti i panni dell’avvocato di Tizio, come agire?</a:t>
            </a:r>
          </a:p>
          <a:p>
            <a:pPr marL="0" indent="0">
              <a:buNone/>
            </a:pPr>
            <a:endParaRPr lang="it-IT" dirty="0"/>
          </a:p>
        </p:txBody>
      </p:sp>
      <p:graphicFrame>
        <p:nvGraphicFramePr>
          <p:cNvPr id="7" name="Oggetto 6"/>
          <p:cNvGraphicFramePr>
            <a:graphicFrameLocks noChangeAspect="1"/>
          </p:cNvGraphicFramePr>
          <p:nvPr>
            <p:extLst/>
          </p:nvPr>
        </p:nvGraphicFramePr>
        <p:xfrm>
          <a:off x="6548661" y="355062"/>
          <a:ext cx="1165650" cy="16494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Acrobat Document" r:id="rId4" imgW="5667480" imgH="8020080" progId="AcroExch.Document.DC">
                  <p:link updateAutomatic="1"/>
                </p:oleObj>
              </mc:Choice>
              <mc:Fallback>
                <p:oleObj name="Acrobat Document" r:id="rId4" imgW="5667480" imgH="8020080" progId="AcroExch.Document.DC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548661" y="355062"/>
                        <a:ext cx="1165650" cy="164940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58353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448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408</Words>
  <Application>Microsoft Office PowerPoint</Application>
  <PresentationFormat>Widescreen</PresentationFormat>
  <Paragraphs>13</Paragraphs>
  <Slides>24</Slides>
  <Notes>0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Collegamenti</vt:lpstr>
      </vt:variant>
      <vt:variant>
        <vt:i4>3</vt:i4>
      </vt:variant>
      <vt:variant>
        <vt:lpstr>Titoli diapositive</vt:lpstr>
      </vt:variant>
      <vt:variant>
        <vt:i4>24</vt:i4>
      </vt:variant>
    </vt:vector>
  </HeadingPairs>
  <TitlesOfParts>
    <vt:vector size="31" baseType="lpstr">
      <vt:lpstr>Arial</vt:lpstr>
      <vt:lpstr>Calibri</vt:lpstr>
      <vt:lpstr>Calibri Light</vt:lpstr>
      <vt:lpstr>Tema di Office</vt:lpstr>
      <vt:lpstr>C:\Users\Letizia\Desktop\UNI\corso_CL_2017-2018\ricorso_ferie.pdf</vt:lpstr>
      <vt:lpstr>C:\Users\Letizia\Desktop\UNI\corso_CL_2017-2018\ricorso_ferie.pdf</vt:lpstr>
      <vt:lpstr>C:\Users\Letizia\Desktop\UNI\corso_CL_2017-2018\ricorso_ferie.pdf</vt:lpstr>
      <vt:lpstr>Esercitiamoci!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Esercitiamoci!</vt:lpstr>
      <vt:lpstr>Presentazione standard di PowerPoint</vt:lpstr>
      <vt:lpstr>Presentazione standard di PowerPoint</vt:lpstr>
      <vt:lpstr>Presentazione standard di PowerPoint</vt:lpstr>
      <vt:lpstr>Esercitiamoci!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Esercitiamoci!</dc:title>
  <dc:creator>KATIA CHINCHIO</dc:creator>
  <cp:lastModifiedBy>KATIA CHINCHIO</cp:lastModifiedBy>
  <cp:revision>10</cp:revision>
  <dcterms:created xsi:type="dcterms:W3CDTF">2020-03-25T16:51:35Z</dcterms:created>
  <dcterms:modified xsi:type="dcterms:W3CDTF">2020-03-27T16:36:17Z</dcterms:modified>
</cp:coreProperties>
</file>