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75" r:id="rId7"/>
    <p:sldId id="262" r:id="rId8"/>
    <p:sldId id="264" r:id="rId9"/>
    <p:sldId id="263" r:id="rId10"/>
    <p:sldId id="265" r:id="rId11"/>
    <p:sldId id="281" r:id="rId12"/>
    <p:sldId id="280" r:id="rId13"/>
    <p:sldId id="267" r:id="rId14"/>
    <p:sldId id="268" r:id="rId15"/>
    <p:sldId id="277" r:id="rId16"/>
    <p:sldId id="276" r:id="rId17"/>
    <p:sldId id="266" r:id="rId18"/>
    <p:sldId id="272" r:id="rId19"/>
    <p:sldId id="274" r:id="rId20"/>
    <p:sldId id="278" r:id="rId21"/>
    <p:sldId id="273" r:id="rId22"/>
    <p:sldId id="269" r:id="rId23"/>
    <p:sldId id="270" r:id="rId24"/>
    <p:sldId id="27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A0D-08BF-424C-97DA-130A353FB6D0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6F62-F1EC-415E-87CC-268415236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03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A0D-08BF-424C-97DA-130A353FB6D0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6F62-F1EC-415E-87CC-268415236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6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A0D-08BF-424C-97DA-130A353FB6D0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6F62-F1EC-415E-87CC-268415236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6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A0D-08BF-424C-97DA-130A353FB6D0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6F62-F1EC-415E-87CC-268415236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78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A0D-08BF-424C-97DA-130A353FB6D0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6F62-F1EC-415E-87CC-268415236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21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A0D-08BF-424C-97DA-130A353FB6D0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6F62-F1EC-415E-87CC-268415236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21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A0D-08BF-424C-97DA-130A353FB6D0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6F62-F1EC-415E-87CC-268415236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41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A0D-08BF-424C-97DA-130A353FB6D0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6F62-F1EC-415E-87CC-268415236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01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A0D-08BF-424C-97DA-130A353FB6D0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6F62-F1EC-415E-87CC-268415236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20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A0D-08BF-424C-97DA-130A353FB6D0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6F62-F1EC-415E-87CC-268415236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7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A0D-08BF-424C-97DA-130A353FB6D0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6F62-F1EC-415E-87CC-268415236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9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BA0D-08BF-424C-97DA-130A353FB6D0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D6F62-F1EC-415E-87CC-2684152360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75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file:///C:\Users\Letizia\Desktop\UNI\corso_CL_2017-2018\ricorso_ferie.pd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file:///C:\Users\Letizia\Desktop\UNI\corso_CL_2017-2018\ricorso_ferie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cadigitale.cab.unipd.it/bd/auth-prox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file:///C:\Users\Letizia\Desktop\UNI\corso_CL_2017-2018\ricorso_ferie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33" y="135610"/>
            <a:ext cx="1748204" cy="151966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927319">
            <a:off x="8011776" y="854105"/>
            <a:ext cx="3410249" cy="820636"/>
          </a:xfrm>
          <a:solidFill>
            <a:srgbClr val="FF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Esercitiamoci!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5169" y="2353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Alla fine del 2011, Tizio, dipendente dell’Ente Pubblico Alfa, si dimette. Nel 2016 si accorge che Alfa non gli ha pagato tutte le ferie non godute, pari a ben 80 giorni. Di fronte alla richiesta di pagamento immediato, l’Ente così risponde: </a:t>
            </a:r>
          </a:p>
          <a:p>
            <a:pPr marL="0" indent="0">
              <a:buNone/>
            </a:pPr>
            <a:r>
              <a:rPr lang="it-IT" dirty="0"/>
              <a:t>“La sua richiesta non può essere accolta in forza dell’art. 5, comma 8, </a:t>
            </a:r>
            <a:r>
              <a:rPr lang="it-IT" dirty="0" err="1"/>
              <a:t>d.l.</a:t>
            </a:r>
            <a:r>
              <a:rPr lang="it-IT" dirty="0"/>
              <a:t> 6.07.2012, n. 95 (convertito con modificazioni nella l. 7.08.2012, n. 135), ai sensi del quale il divieto di </a:t>
            </a:r>
            <a:r>
              <a:rPr lang="it-IT" dirty="0" smtClean="0"/>
              <a:t>monetizzazione delle </a:t>
            </a:r>
            <a:r>
              <a:rPr lang="it-IT" dirty="0"/>
              <a:t>ferie </a:t>
            </a:r>
            <a:r>
              <a:rPr lang="it-IT" dirty="0" smtClean="0"/>
              <a:t>si </a:t>
            </a:r>
            <a:r>
              <a:rPr lang="it-IT" dirty="0"/>
              <a:t>applica anche in caso di cessazione del rapporto di lavoro per mobilità, dimissioni, risoluzione, pensionamento e raggiungimento del limite di </a:t>
            </a:r>
            <a:r>
              <a:rPr lang="it-IT" dirty="0" smtClean="0"/>
              <a:t>età”. </a:t>
            </a:r>
            <a:r>
              <a:rPr lang="it-IT" dirty="0" smtClean="0"/>
              <a:t>Vestiti i panni dell’avvocato di Tizio, come agire?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/>
          </p:nvPr>
        </p:nvGraphicFramePr>
        <p:xfrm>
          <a:off x="6548661" y="355062"/>
          <a:ext cx="1165650" cy="164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5667480" imgH="8020080" progId="AcroExch.Document.DC">
                  <p:link updateAutomatic="1"/>
                </p:oleObj>
              </mc:Choice>
              <mc:Fallback>
                <p:oleObj name="Acrobat Document" r:id="rId4" imgW="5667480" imgH="8020080" progId="AcroExch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8661" y="355062"/>
                        <a:ext cx="1165650" cy="1649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7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-120556" y="1596789"/>
            <a:ext cx="3628030" cy="60050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2199564" y="2663587"/>
            <a:ext cx="5964071" cy="286603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1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71" y="815027"/>
            <a:ext cx="7584175" cy="56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33" y="135610"/>
            <a:ext cx="1748204" cy="151966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927319">
            <a:off x="8011776" y="854105"/>
            <a:ext cx="3410249" cy="820636"/>
          </a:xfrm>
          <a:solidFill>
            <a:srgbClr val="FF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Esercitiamoci!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5169" y="2353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Alla fine del 2011, Tizio, dipendente dell’Ente Pubblico Alfa, si dimette. Nel 2016 si accorge che Alfa non gli ha pagato tutte le ferie non godute, pari a ben 80 giorni. Di fronte alla richiesta di pagamento immediato, l’Ente così risponde: </a:t>
            </a:r>
          </a:p>
          <a:p>
            <a:pPr marL="0" indent="0">
              <a:buNone/>
            </a:pPr>
            <a:r>
              <a:rPr lang="it-IT" dirty="0"/>
              <a:t>“La sua richiesta non può essere accolta in forza dell’art. 5, comma 8, </a:t>
            </a:r>
            <a:r>
              <a:rPr lang="it-IT" dirty="0" err="1"/>
              <a:t>d.l.</a:t>
            </a:r>
            <a:r>
              <a:rPr lang="it-IT" dirty="0"/>
              <a:t> 6.07.2012, n. 95 (convertito con modificazioni nella l. 7.08.2012, n. 135), ai sensi del quale il </a:t>
            </a:r>
            <a:r>
              <a:rPr lang="it-IT" u="sng" dirty="0"/>
              <a:t>divieto di </a:t>
            </a:r>
            <a:r>
              <a:rPr lang="it-IT" u="sng" dirty="0" smtClean="0"/>
              <a:t>monetizzazione delle </a:t>
            </a:r>
            <a:r>
              <a:rPr lang="it-IT" u="sng" dirty="0"/>
              <a:t>ferie</a:t>
            </a:r>
            <a:r>
              <a:rPr lang="it-IT" dirty="0"/>
              <a:t> </a:t>
            </a:r>
            <a:r>
              <a:rPr lang="it-IT" dirty="0" smtClean="0"/>
              <a:t>si </a:t>
            </a:r>
            <a:r>
              <a:rPr lang="it-IT" dirty="0"/>
              <a:t>applica anche in caso di cessazione del rapporto di lavoro per mobilità, dimissioni, risoluzione, pensionamento e raggiungimento del limite di </a:t>
            </a:r>
            <a:r>
              <a:rPr lang="it-IT" dirty="0" smtClean="0"/>
              <a:t>età</a:t>
            </a:r>
            <a:r>
              <a:rPr lang="it-IT" dirty="0"/>
              <a:t>”. Vestiti i panni dell’avvocato di Tizio, come agire?</a:t>
            </a:r>
          </a:p>
          <a:p>
            <a:pPr marL="0" indent="0">
              <a:buNone/>
            </a:pPr>
            <a:endParaRPr lang="it-IT" i="1" dirty="0"/>
          </a:p>
          <a:p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/>
          </p:nvPr>
        </p:nvGraphicFramePr>
        <p:xfrm>
          <a:off x="6548661" y="355062"/>
          <a:ext cx="1165650" cy="164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4" imgW="5667480" imgH="8020080" progId="AcroExch.Document.DC">
                  <p:link updateAutomatic="1"/>
                </p:oleObj>
              </mc:Choice>
              <mc:Fallback>
                <p:oleObj name="Acrobat Document" r:id="rId4" imgW="5667480" imgH="8020080" progId="AcroExch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8661" y="355062"/>
                        <a:ext cx="1165650" cy="1649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7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0" y="3427326"/>
            <a:ext cx="764275" cy="3088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4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1514903" y="3070746"/>
            <a:ext cx="996286" cy="4640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6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3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1624084" y="5172501"/>
            <a:ext cx="2729550" cy="30025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1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1528550" y="3428999"/>
            <a:ext cx="2729550" cy="30025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528550" y="4842411"/>
            <a:ext cx="2729550" cy="30025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9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isultati immagini per manuale di diritto del lavoro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42" y="1193084"/>
            <a:ext cx="2443017" cy="354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56" y="407403"/>
            <a:ext cx="5132311" cy="3005498"/>
          </a:xfrm>
          <a:prstGeom prst="rect">
            <a:avLst/>
          </a:prstGeom>
        </p:spPr>
      </p:pic>
      <p:pic>
        <p:nvPicPr>
          <p:cNvPr id="1028" name="Picture 4" descr="Risultati immagini per gazzoni obbligazio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28" y="2992832"/>
            <a:ext cx="2562739" cy="36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giurispruden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35" y="2642714"/>
            <a:ext cx="2479112" cy="247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CasellaDiTesto 2"/>
          <p:cNvSpPr txBox="1"/>
          <p:nvPr/>
        </p:nvSpPr>
        <p:spPr>
          <a:xfrm>
            <a:off x="646701" y="4819699"/>
            <a:ext cx="37262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Legislazione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Giurisprudenza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Dottrina</a:t>
            </a:r>
          </a:p>
          <a:p>
            <a:endParaRPr lang="it-IT" dirty="0"/>
          </a:p>
        </p:txBody>
      </p:sp>
      <p:pic>
        <p:nvPicPr>
          <p:cNvPr id="1030" name="Picture 6" descr="Risultati immagini per svegl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8" y="180670"/>
            <a:ext cx="1012414" cy="10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94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4477" t="29707" r="42322" b="21577"/>
          <a:stretch/>
        </p:blipFill>
        <p:spPr>
          <a:xfrm>
            <a:off x="3057098" y="204076"/>
            <a:ext cx="5636526" cy="66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8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2501" t="18890" r="26455" b="24764"/>
          <a:stretch/>
        </p:blipFill>
        <p:spPr>
          <a:xfrm>
            <a:off x="1009933" y="409433"/>
            <a:ext cx="9807867" cy="60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2426" t="4754" r="13582" b="9035"/>
          <a:stretch/>
        </p:blipFill>
        <p:spPr>
          <a:xfrm>
            <a:off x="145648" y="37952"/>
            <a:ext cx="10062878" cy="659186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177087" y="3776597"/>
            <a:ext cx="6762749" cy="73866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sz="2400" dirty="0">
                <a:hlinkClick r:id="rId3"/>
              </a:rPr>
              <a:t>https://</a:t>
            </a:r>
            <a:r>
              <a:rPr lang="it-IT" sz="2400" dirty="0" smtClean="0">
                <a:hlinkClick r:id="rId3"/>
              </a:rPr>
              <a:t>bibliotecadigitale.cab.unipd.it/bd/auth-proxy</a:t>
            </a:r>
            <a:endParaRPr lang="it-IT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66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33" y="135610"/>
            <a:ext cx="1748204" cy="151966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927319">
            <a:off x="8011776" y="854105"/>
            <a:ext cx="3410249" cy="820636"/>
          </a:xfrm>
          <a:solidFill>
            <a:srgbClr val="FFFF6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Esercitiamoci!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5169" y="2353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Alla fine del 2011, Tizio, dipendente dell’Ente Pubblico Alfa, si dimette. Nel 2016 si accorge che Alfa non gli ha pagato tutte le ferie non godute, pari a ben 80 giorni. Di fronte alla richiesta di pagamento immediato, l’Ente così risponde: </a:t>
            </a:r>
          </a:p>
          <a:p>
            <a:pPr marL="0" indent="0">
              <a:buNone/>
            </a:pPr>
            <a:r>
              <a:rPr lang="it-IT" dirty="0"/>
              <a:t>“La sua richiesta non può essere accolta in forza dell’art. 5, comma 8, </a:t>
            </a:r>
            <a:r>
              <a:rPr lang="it-IT" dirty="0" err="1"/>
              <a:t>d.l.</a:t>
            </a:r>
            <a:r>
              <a:rPr lang="it-IT" dirty="0"/>
              <a:t> 6.07.2012, n. 95 (convertito con modificazioni nella l. 7.08.2012, n. 135), ai sensi del quale il divieto di </a:t>
            </a:r>
            <a:r>
              <a:rPr lang="it-IT" dirty="0" smtClean="0"/>
              <a:t>monetizzazione delle </a:t>
            </a:r>
            <a:r>
              <a:rPr lang="it-IT" dirty="0"/>
              <a:t>ferie </a:t>
            </a:r>
            <a:r>
              <a:rPr lang="it-IT" dirty="0" smtClean="0"/>
              <a:t>si </a:t>
            </a:r>
            <a:r>
              <a:rPr lang="it-IT" dirty="0"/>
              <a:t>applica anche in caso di cessazione del rapporto di lavoro per mobilità, dimissioni, risoluzione, pensionamento e raggiungimento del limite di </a:t>
            </a:r>
            <a:r>
              <a:rPr lang="it-IT" dirty="0" smtClean="0"/>
              <a:t>età”. </a:t>
            </a:r>
            <a:r>
              <a:rPr lang="it-IT" dirty="0"/>
              <a:t>Vestiti i panni dell’avvocato di Tizio, come agire?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/>
          </p:nvPr>
        </p:nvGraphicFramePr>
        <p:xfrm>
          <a:off x="6548661" y="355062"/>
          <a:ext cx="1165650" cy="164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4" imgW="5667480" imgH="8020080" progId="AcroExch.Document.DC">
                  <p:link updateAutomatic="1"/>
                </p:oleObj>
              </mc:Choice>
              <mc:Fallback>
                <p:oleObj name="Acrobat Document" r:id="rId4" imgW="5667480" imgH="8020080" progId="AcroExch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8661" y="355062"/>
                        <a:ext cx="1165650" cy="1649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3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408</Words>
  <Application>Microsoft Office PowerPoint</Application>
  <PresentationFormat>Widescreen</PresentationFormat>
  <Paragraphs>13</Paragraphs>
  <Slides>24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3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Tema di Office</vt:lpstr>
      <vt:lpstr>C:\Users\Letizia\Desktop\UNI\corso_CL_2017-2018\ricorso_ferie.pdf</vt:lpstr>
      <vt:lpstr>C:\Users\Letizia\Desktop\UNI\corso_CL_2017-2018\ricorso_ferie.pdf</vt:lpstr>
      <vt:lpstr>C:\Users\Letizia\Desktop\UNI\corso_CL_2017-2018\ricorso_ferie.pdf</vt:lpstr>
      <vt:lpstr>Esercitiamoci!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Esercitiamoci!</vt:lpstr>
      <vt:lpstr>Presentazione standard di PowerPoint</vt:lpstr>
      <vt:lpstr>Presentazione standard di PowerPoint</vt:lpstr>
      <vt:lpstr>Presentazione standard di PowerPoint</vt:lpstr>
      <vt:lpstr>Esercitiamoci!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Esercitiamoci!</dc:title>
  <dc:creator>KATIA CHINCHIO</dc:creator>
  <cp:lastModifiedBy>KATIA CHINCHIO</cp:lastModifiedBy>
  <cp:revision>10</cp:revision>
  <dcterms:created xsi:type="dcterms:W3CDTF">2020-03-25T16:51:35Z</dcterms:created>
  <dcterms:modified xsi:type="dcterms:W3CDTF">2020-03-27T16:36:17Z</dcterms:modified>
</cp:coreProperties>
</file>