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handoutMasterIdLst>
    <p:handoutMasterId r:id="rId55"/>
  </p:handoutMasterIdLst>
  <p:sldIdLst>
    <p:sldId id="321" r:id="rId3"/>
    <p:sldId id="322" r:id="rId4"/>
    <p:sldId id="271" r:id="rId5"/>
    <p:sldId id="256" r:id="rId6"/>
    <p:sldId id="258" r:id="rId7"/>
    <p:sldId id="259" r:id="rId8"/>
    <p:sldId id="266" r:id="rId9"/>
    <p:sldId id="307" r:id="rId10"/>
    <p:sldId id="306" r:id="rId11"/>
    <p:sldId id="260" r:id="rId12"/>
    <p:sldId id="261" r:id="rId13"/>
    <p:sldId id="265" r:id="rId14"/>
    <p:sldId id="311" r:id="rId15"/>
    <p:sldId id="312" r:id="rId16"/>
    <p:sldId id="313" r:id="rId17"/>
    <p:sldId id="314" r:id="rId18"/>
    <p:sldId id="264" r:id="rId19"/>
    <p:sldId id="316" r:id="rId20"/>
    <p:sldId id="317" r:id="rId21"/>
    <p:sldId id="318" r:id="rId22"/>
    <p:sldId id="315" r:id="rId23"/>
    <p:sldId id="267" r:id="rId24"/>
    <p:sldId id="270" r:id="rId25"/>
    <p:sldId id="268" r:id="rId26"/>
    <p:sldId id="269" r:id="rId27"/>
    <p:sldId id="323" r:id="rId28"/>
    <p:sldId id="303" r:id="rId29"/>
    <p:sldId id="319" r:id="rId30"/>
    <p:sldId id="257" r:id="rId31"/>
    <p:sldId id="277" r:id="rId32"/>
    <p:sldId id="279" r:id="rId33"/>
    <p:sldId id="273" r:id="rId34"/>
    <p:sldId id="274" r:id="rId35"/>
    <p:sldId id="332" r:id="rId36"/>
    <p:sldId id="289" r:id="rId37"/>
    <p:sldId id="327" r:id="rId38"/>
    <p:sldId id="328" r:id="rId39"/>
    <p:sldId id="280" r:id="rId40"/>
    <p:sldId id="329" r:id="rId41"/>
    <p:sldId id="330" r:id="rId42"/>
    <p:sldId id="331" r:id="rId43"/>
    <p:sldId id="333" r:id="rId44"/>
    <p:sldId id="288" r:id="rId45"/>
    <p:sldId id="281" r:id="rId46"/>
    <p:sldId id="320" r:id="rId47"/>
    <p:sldId id="304" r:id="rId48"/>
    <p:sldId id="305" r:id="rId49"/>
    <p:sldId id="334" r:id="rId50"/>
    <p:sldId id="335" r:id="rId51"/>
    <p:sldId id="336" r:id="rId52"/>
    <p:sldId id="337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E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D76EB-5E26-4B87-9952-012C6FE7F3BA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9CD07-8575-4D8F-A6CC-9B7012ADED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714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67ED7-E07E-4DC2-A7DF-DCAEE725790B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D2477-3FF6-474A-AC8F-5B00363DA9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549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65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90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92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4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52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42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9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42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65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05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4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2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120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1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71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1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160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3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50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19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99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90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20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3A8B-F172-4BDC-B7BF-3A71D1CF6E91}" type="datetimeFigureOut">
              <a:rPr lang="it-IT" smtClean="0"/>
              <a:t>10/04/2020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94575-FF45-4873-B288-A648158D0E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19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830D6-A50A-4CBA-AF70-3EC5B4C0B5F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10/04/2020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B5EC-6C59-449C-9EC6-E647F1C6E4B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2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stream/illuminatisacrep00llul#page/n9/mode/2up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lullianarts.narpan.net/Ars-Magna/ars-magna.ht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Messaggio_di_Arecib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ccani.it/enciclopedia/mathesi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it.wikipedia.org/wiki/Bolla_di_filtraggio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saggiatore.com/libro/il-filtro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mattiva.it/" TargetMode="External"/><Relationship Id="rId2" Type="http://schemas.openxmlformats.org/officeDocument/2006/relationships/hyperlink" Target="http://www.wikilabour.it/MainPage.ashx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inail.it/cs/internet/atti-e-documenti/note-e-provvedimenti/circolari.html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lullianarts.narpan.net/miniatures/mini/BREV05.HTM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lullianarts.narpan.net/miniatures/index.HT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83" y="218941"/>
            <a:ext cx="2138161" cy="641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26" y="0"/>
            <a:ext cx="8782930" cy="58324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5138" y="6133514"/>
            <a:ext cx="11493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Lullo, </a:t>
            </a:r>
            <a:r>
              <a:rPr lang="it-IT" sz="2800" i="1" dirty="0" smtClean="0"/>
              <a:t>Ars compendiosa </a:t>
            </a:r>
            <a:r>
              <a:rPr lang="it-IT" sz="2800" i="1" dirty="0" err="1" smtClean="0"/>
              <a:t>inveniendi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veritatem</a:t>
            </a:r>
            <a:r>
              <a:rPr lang="it-IT" sz="2800" dirty="0" smtClean="0"/>
              <a:t>, 1274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803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39" y="0"/>
            <a:ext cx="9651976" cy="69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20" y="665042"/>
            <a:ext cx="3795752" cy="594667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16939" y="5208613"/>
            <a:ext cx="1154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hlinkClick r:id="rId3"/>
              </a:rPr>
              <a:t>https://archive.org/stream/illuminatisacrep00llul#page/n9/mode/2up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31520" y="1125415"/>
            <a:ext cx="6035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Ars </a:t>
            </a:r>
            <a:r>
              <a:rPr lang="it-IT" sz="3200" dirty="0" err="1" smtClean="0"/>
              <a:t>generalis</a:t>
            </a:r>
            <a:r>
              <a:rPr lang="it-IT" sz="3200" dirty="0" smtClean="0"/>
              <a:t> ultima (Ars Magna) </a:t>
            </a:r>
          </a:p>
          <a:p>
            <a:r>
              <a:rPr lang="it-IT" sz="3200" dirty="0" smtClean="0"/>
              <a:t>1308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16939" y="5743977"/>
            <a:ext cx="635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4"/>
              </a:rPr>
              <a:t>http://</a:t>
            </a:r>
            <a:r>
              <a:rPr lang="it-IT" dirty="0" smtClean="0">
                <a:hlinkClick r:id="rId4"/>
              </a:rPr>
              <a:t>lullianarts.narpan.net/Ars-Magna/ars-magna.htm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54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673" r="281"/>
          <a:stretch/>
        </p:blipFill>
        <p:spPr>
          <a:xfrm>
            <a:off x="0" y="321972"/>
            <a:ext cx="12157656" cy="65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860" r="281"/>
          <a:stretch/>
        </p:blipFill>
        <p:spPr>
          <a:xfrm>
            <a:off x="0" y="334851"/>
            <a:ext cx="12157656" cy="65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485" r="-36"/>
          <a:stretch/>
        </p:blipFill>
        <p:spPr>
          <a:xfrm>
            <a:off x="-1" y="309093"/>
            <a:ext cx="12196293" cy="65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673" r="176"/>
          <a:stretch/>
        </p:blipFill>
        <p:spPr>
          <a:xfrm>
            <a:off x="0" y="321972"/>
            <a:ext cx="12170535" cy="65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146" y="816880"/>
            <a:ext cx="1384087" cy="1384087"/>
          </a:xfrm>
          <a:prstGeom prst="rect">
            <a:avLst/>
          </a:prstGeom>
        </p:spPr>
      </p:pic>
      <p:pic>
        <p:nvPicPr>
          <p:cNvPr id="1026" name="Picture 2" descr="Risultati immagini per icone windo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009" y="2651496"/>
            <a:ext cx="1086362" cy="10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Risultati immagini per icone windows"/>
          <p:cNvSpPr>
            <a:spLocks noChangeAspect="1" noChangeArrowheads="1"/>
          </p:cNvSpPr>
          <p:nvPr/>
        </p:nvSpPr>
        <p:spPr bwMode="auto">
          <a:xfrm>
            <a:off x="10204644" y="4188387"/>
            <a:ext cx="1466820" cy="14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I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644" y="4292867"/>
            <a:ext cx="1110778" cy="109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81" y="141637"/>
            <a:ext cx="9156986" cy="6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-107" t="4673" r="2395" b="5142"/>
          <a:stretch/>
        </p:blipFill>
        <p:spPr>
          <a:xfrm>
            <a:off x="279042" y="437882"/>
            <a:ext cx="11912958" cy="6181859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4146997" y="2421228"/>
            <a:ext cx="1468192" cy="3090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0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860" r="8520" b="5518"/>
          <a:stretch/>
        </p:blipFill>
        <p:spPr>
          <a:xfrm>
            <a:off x="244699" y="193184"/>
            <a:ext cx="11153104" cy="6143222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4353059" y="2955702"/>
            <a:ext cx="1468192" cy="3090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8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3310" t="15945" r="20668" b="15100"/>
          <a:stretch/>
        </p:blipFill>
        <p:spPr>
          <a:xfrm>
            <a:off x="0" y="193182"/>
            <a:ext cx="10959922" cy="643566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933645" y="2806451"/>
            <a:ext cx="3258355" cy="923330"/>
          </a:xfrm>
          <a:prstGeom prst="rect">
            <a:avLst/>
          </a:prstGeom>
          <a:solidFill>
            <a:srgbClr val="F3FE6A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it.wikipedia.org/wiki/Messaggio_di_Arecibo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41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4297" r="10000" b="6833"/>
          <a:stretch/>
        </p:blipFill>
        <p:spPr>
          <a:xfrm>
            <a:off x="566671" y="347730"/>
            <a:ext cx="10972800" cy="6091707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888642" y="5885645"/>
            <a:ext cx="1468192" cy="3090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8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7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48" y="312447"/>
            <a:ext cx="4030549" cy="61398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500" y="629812"/>
            <a:ext cx="3825965" cy="510128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72922" y="5731099"/>
            <a:ext cx="6323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smtClean="0"/>
              <a:t>De compendiosa </a:t>
            </a:r>
            <a:r>
              <a:rPr lang="it-IT" sz="2400" i="1" dirty="0" err="1" smtClean="0"/>
              <a:t>architectura</a:t>
            </a:r>
            <a:r>
              <a:rPr lang="it-IT" sz="2400" i="1" dirty="0" smtClean="0"/>
              <a:t> et complemento </a:t>
            </a:r>
            <a:r>
              <a:rPr lang="it-IT" sz="2400" i="1" dirty="0" err="1" smtClean="0"/>
              <a:t>Artis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Lullii</a:t>
            </a:r>
            <a:r>
              <a:rPr lang="it-IT" sz="2400" dirty="0" smtClean="0"/>
              <a:t>, 1582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 rot="20399767">
            <a:off x="238181" y="936382"/>
            <a:ext cx="36610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Fama e Fortuna 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366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6315" y="4785651"/>
            <a:ext cx="11835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/>
              <a:t>Nel 1642 il </a:t>
            </a:r>
            <a:r>
              <a:rPr lang="it-IT" sz="2400" dirty="0"/>
              <a:t>filosofo e matematico francese </a:t>
            </a:r>
            <a:r>
              <a:rPr lang="it-IT" sz="2400" b="1" dirty="0" err="1"/>
              <a:t>Blaise</a:t>
            </a:r>
            <a:r>
              <a:rPr lang="it-IT" sz="2400" b="1" dirty="0"/>
              <a:t> </a:t>
            </a:r>
            <a:r>
              <a:rPr lang="it-IT" sz="2400" b="1" dirty="0" smtClean="0"/>
              <a:t>Pascal </a:t>
            </a:r>
            <a:r>
              <a:rPr lang="it-IT" sz="2400" dirty="0" smtClean="0"/>
              <a:t>inventò  uno </a:t>
            </a:r>
            <a:r>
              <a:rPr lang="it-IT" sz="2400" dirty="0"/>
              <a:t>strumento di calcolo precursore della moderna </a:t>
            </a:r>
            <a:r>
              <a:rPr lang="it-IT" sz="2400" dirty="0" smtClean="0"/>
              <a:t>calcolatrice, una </a:t>
            </a:r>
            <a:r>
              <a:rPr lang="it-IT" sz="2400" dirty="0"/>
              <a:t>macchina che permette di addizionare e sottrarre, tenendo però conto del riporto.</a:t>
            </a:r>
          </a:p>
          <a:p>
            <a:pPr algn="just"/>
            <a:r>
              <a:rPr lang="it-IT" sz="2400" dirty="0" smtClean="0"/>
              <a:t>Per </a:t>
            </a:r>
            <a:r>
              <a:rPr lang="it-IT" sz="2400" dirty="0"/>
              <a:t>molto tempo è stata considerata la prima addizionatrice meccanica </a:t>
            </a:r>
            <a:r>
              <a:rPr lang="it-IT" sz="2400" dirty="0" smtClean="0"/>
              <a:t>mai inventata.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169" y="604301"/>
            <a:ext cx="6975391" cy="391618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rot="20399767">
            <a:off x="482879" y="1065172"/>
            <a:ext cx="36610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Fama e Fortuna II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990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89398" y="4108361"/>
            <a:ext cx="2730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 smtClean="0"/>
              <a:t>Pascalina</a:t>
            </a:r>
            <a:r>
              <a:rPr lang="it-IT" sz="2400" dirty="0" smtClean="0"/>
              <a:t> del 1652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8" y="340495"/>
            <a:ext cx="6629937" cy="363320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508384" y="726861"/>
            <a:ext cx="41856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smtClean="0"/>
              <a:t>Un dispositivo materiale e meccanico…</a:t>
            </a:r>
          </a:p>
          <a:p>
            <a:r>
              <a:rPr lang="it-IT" sz="2800" i="1" dirty="0"/>
              <a:t>c</a:t>
            </a:r>
            <a:r>
              <a:rPr lang="it-IT" sz="2800" i="1" dirty="0" smtClean="0"/>
              <a:t>he esegue una procedura di combinazione automatica dei concetti di base</a:t>
            </a:r>
            <a:endParaRPr lang="it-IT" sz="2800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589" y="4108361"/>
            <a:ext cx="5343256" cy="25405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Freccia circolare a destra 6"/>
          <p:cNvSpPr/>
          <p:nvPr/>
        </p:nvSpPr>
        <p:spPr>
          <a:xfrm rot="18490908">
            <a:off x="4039450" y="4076395"/>
            <a:ext cx="1408457" cy="3066865"/>
          </a:xfrm>
          <a:prstGeom prst="curvedRightArrow">
            <a:avLst>
              <a:gd name="adj1" fmla="val 25000"/>
              <a:gd name="adj2" fmla="val 44952"/>
              <a:gd name="adj3" fmla="val 25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483"/>
            <a:ext cx="8140658" cy="474606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399767">
            <a:off x="199544" y="708651"/>
            <a:ext cx="36610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Fama e Fortuna III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7510">
            <a:off x="9115545" y="305805"/>
            <a:ext cx="2361798" cy="33580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873" y="3234982"/>
            <a:ext cx="2387154" cy="337315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22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612" t="5002" r="34648" b="19798"/>
          <a:stretch/>
        </p:blipFill>
        <p:spPr>
          <a:xfrm>
            <a:off x="0" y="95909"/>
            <a:ext cx="8789860" cy="66672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847786" y="5576553"/>
            <a:ext cx="280759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hlinkClick r:id="rId3"/>
              </a:rPr>
              <a:t>http://www.treccani.it/enciclopedia/mathesis</a:t>
            </a:r>
            <a:r>
              <a:rPr lang="it-IT" dirty="0" smtClean="0">
                <a:hlinkClick r:id="rId3"/>
              </a:rPr>
              <a:t>/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33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20399767">
            <a:off x="84700" y="674003"/>
            <a:ext cx="36610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Fama e Fortuna IV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13" y="318601"/>
            <a:ext cx="5905500" cy="3933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72" y="4749676"/>
            <a:ext cx="2571750" cy="17811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348" t="2762" r="45797" b="5858"/>
          <a:stretch/>
        </p:blipFill>
        <p:spPr>
          <a:xfrm>
            <a:off x="2801319" y="2766123"/>
            <a:ext cx="3936822" cy="392245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801319" y="834476"/>
            <a:ext cx="349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Berlin Sans FB" panose="020E0602020502020306" pitchFamily="34" charset="0"/>
              </a:rPr>
              <a:t>Alan </a:t>
            </a:r>
            <a:r>
              <a:rPr lang="it-IT" sz="4000" dirty="0" err="1" smtClean="0">
                <a:latin typeface="Berlin Sans FB" panose="020E0602020502020306" pitchFamily="34" charset="0"/>
              </a:rPr>
              <a:t>Turing</a:t>
            </a:r>
            <a:r>
              <a:rPr lang="it-IT" sz="4000" dirty="0" smtClean="0">
                <a:latin typeface="Berlin Sans FB" panose="020E0602020502020306" pitchFamily="34" charset="0"/>
              </a:rPr>
              <a:t> </a:t>
            </a:r>
            <a:endParaRPr lang="it-IT" sz="4000" dirty="0">
              <a:latin typeface="Berlin Sans FB" panose="020E0602020502020306" pitchFamily="34" charset="0"/>
            </a:endParaRP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775626"/>
              </p:ext>
            </p:extLst>
          </p:nvPr>
        </p:nvGraphicFramePr>
        <p:xfrm>
          <a:off x="10748868" y="5395788"/>
          <a:ext cx="11779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Oggetto shell Packager" showAsIcon="1" r:id="rId6" imgW="1178640" imgH="488520" progId="Package">
                  <p:embed/>
                </p:oleObj>
              </mc:Choice>
              <mc:Fallback>
                <p:oleObj name="Oggetto shell Packager" showAsIcon="1" r:id="rId6" imgW="11786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48868" y="5395788"/>
                        <a:ext cx="117792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6851538" y="6161519"/>
            <a:ext cx="534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https://www.youtube.com/watch?v=PuWcZpWcGHU</a:t>
            </a:r>
          </a:p>
        </p:txBody>
      </p:sp>
    </p:spTree>
    <p:extLst>
      <p:ext uri="{BB962C8B-B14F-4D97-AF65-F5344CB8AC3E}">
        <p14:creationId xmlns:p14="http://schemas.microsoft.com/office/powerpoint/2010/main" val="31535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20865" t="12433" r="21446" b="7614"/>
          <a:stretch/>
        </p:blipFill>
        <p:spPr>
          <a:xfrm>
            <a:off x="5381840" y="1420164"/>
            <a:ext cx="6428086" cy="5008681"/>
          </a:xfrm>
          <a:prstGeom prst="rect">
            <a:avLst/>
          </a:prstGeom>
          <a:ln w="38100"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891407" y="1420164"/>
            <a:ext cx="46578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600" dirty="0" smtClean="0">
              <a:solidFill>
                <a:srgbClr val="FF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000" i="1" dirty="0"/>
              <a:t>a</a:t>
            </a:r>
            <a:r>
              <a:rPr lang="it-IT" sz="4000" i="1" dirty="0" smtClean="0"/>
              <a:t>ssiomatica</a:t>
            </a:r>
            <a:r>
              <a:rPr lang="it-IT" sz="4000" dirty="0" smtClean="0"/>
              <a:t>    </a:t>
            </a:r>
            <a:r>
              <a:rPr lang="it-IT" sz="2000" dirty="0" smtClean="0"/>
              <a:t>(premesse costanti e invariabili: </a:t>
            </a:r>
            <a:r>
              <a:rPr lang="it-IT" sz="2000" dirty="0" err="1" smtClean="0"/>
              <a:t>axioma</a:t>
            </a:r>
            <a:r>
              <a:rPr lang="it-IT" sz="2000" dirty="0" smtClean="0"/>
              <a:t>/</a:t>
            </a:r>
            <a:r>
              <a:rPr lang="it-IT" sz="2000" dirty="0" err="1" smtClean="0"/>
              <a:t>dignitates</a:t>
            </a:r>
            <a:r>
              <a:rPr lang="it-IT" sz="2000" dirty="0" smtClean="0"/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000" i="1" dirty="0" smtClean="0"/>
              <a:t>combinatoria   </a:t>
            </a:r>
            <a:r>
              <a:rPr lang="it-IT" sz="2000" i="1" dirty="0" smtClean="0"/>
              <a:t>(metodo del cubo di </a:t>
            </a:r>
            <a:r>
              <a:rPr lang="it-IT" sz="2000" i="1" dirty="0" err="1" smtClean="0"/>
              <a:t>Rubik</a:t>
            </a:r>
            <a:r>
              <a:rPr lang="it-IT" sz="2000" i="1" dirty="0" smtClean="0"/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000" i="1" dirty="0" smtClean="0"/>
              <a:t>analitico –deduttiva           </a:t>
            </a:r>
            <a:r>
              <a:rPr lang="it-IT" sz="2000" dirty="0" smtClean="0"/>
              <a:t>(fondata sul ragionamento </a:t>
            </a:r>
            <a:r>
              <a:rPr lang="it-IT" sz="2000" dirty="0" err="1" smtClean="0"/>
              <a:t>a.d.</a:t>
            </a:r>
            <a:r>
              <a:rPr lang="it-IT" sz="2000" dirty="0" smtClean="0"/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4000" i="1" dirty="0"/>
              <a:t>r</a:t>
            </a:r>
            <a:r>
              <a:rPr lang="it-IT" sz="4000" i="1" dirty="0" smtClean="0"/>
              <a:t>azionalistica</a:t>
            </a:r>
            <a:r>
              <a:rPr lang="it-IT" sz="4000" dirty="0" smtClean="0"/>
              <a:t>    </a:t>
            </a:r>
            <a:r>
              <a:rPr lang="it-IT" sz="2000" dirty="0" smtClean="0"/>
              <a:t>(basata sulla ragione calcolante)</a:t>
            </a:r>
          </a:p>
          <a:p>
            <a:endParaRPr lang="it-IT" sz="4000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7180817" y="1420164"/>
            <a:ext cx="2997557" cy="5139661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31" y="282888"/>
            <a:ext cx="1542430" cy="126038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317927" y="495730"/>
            <a:ext cx="6744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LA TOPICA LULLIANA: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24591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01830" y="28146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TOPICA LULLIANA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84710" y="5202238"/>
            <a:ext cx="9144000" cy="165576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L’informatica giuridica</a:t>
            </a:r>
          </a:p>
          <a:p>
            <a:r>
              <a:rPr lang="it-IT" sz="3200" dirty="0" smtClean="0"/>
              <a:t>Il giurista informatico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91147" y="836008"/>
            <a:ext cx="7765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/>
              <a:t>Modulo II</a:t>
            </a:r>
          </a:p>
          <a:p>
            <a:pPr algn="ctr"/>
            <a:r>
              <a:rPr lang="it-IT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Modernità</a:t>
            </a:r>
            <a:endParaRPr lang="it-IT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363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29961" y="202262"/>
            <a:ext cx="9569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LULLO PRECURSORE DEL MATEMATISMO MODERNO E DELLA SCIENZA INFORMATICA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63778" y="1627403"/>
            <a:ext cx="110114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Per tre ragioni:</a:t>
            </a:r>
            <a:endParaRPr lang="it-IT" sz="3200" dirty="0"/>
          </a:p>
          <a:p>
            <a:pPr marL="342900" indent="-342900">
              <a:buAutoNum type="arabicParenR"/>
            </a:pPr>
            <a:endParaRPr lang="it-IT" sz="3200" dirty="0" smtClean="0"/>
          </a:p>
          <a:p>
            <a:pPr marL="342900" indent="-342900">
              <a:buAutoNum type="arabicParenR"/>
            </a:pPr>
            <a:r>
              <a:rPr lang="it-IT" sz="3200" dirty="0" smtClean="0">
                <a:solidFill>
                  <a:srgbClr val="FF0000"/>
                </a:solidFill>
              </a:rPr>
              <a:t> CALCOLO</a:t>
            </a:r>
            <a:r>
              <a:rPr lang="it-IT" sz="3200" dirty="0" smtClean="0"/>
              <a:t>: il proposito di trovare nel calcolo (formale) un linguaggio universale per organizzare il ragionamento</a:t>
            </a:r>
          </a:p>
          <a:p>
            <a:pPr marL="342900" indent="-342900">
              <a:buAutoNum type="arabicParenR"/>
            </a:pPr>
            <a:r>
              <a:rPr lang="it-IT" sz="3200" dirty="0" smtClean="0">
                <a:solidFill>
                  <a:srgbClr val="FF0000"/>
                </a:solidFill>
              </a:rPr>
              <a:t> CODICE</a:t>
            </a:r>
            <a:r>
              <a:rPr lang="it-IT" sz="3200" dirty="0" smtClean="0"/>
              <a:t>: il tentativo di meccanizzare la logica analitico-deduttiva, tipica della matematica, attraverso combinazioni </a:t>
            </a:r>
            <a:r>
              <a:rPr lang="it-IT" sz="3200" dirty="0"/>
              <a:t>automatiche</a:t>
            </a:r>
            <a:r>
              <a:rPr lang="it-IT" sz="2000" dirty="0"/>
              <a:t> </a:t>
            </a:r>
            <a:r>
              <a:rPr lang="it-IT" sz="2000" dirty="0" smtClean="0"/>
              <a:t>				</a:t>
            </a:r>
            <a:endParaRPr lang="it-IT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it-IT" sz="3200" dirty="0" smtClean="0">
                <a:solidFill>
                  <a:srgbClr val="FF0000"/>
                </a:solidFill>
              </a:rPr>
              <a:t> FIGURE</a:t>
            </a:r>
            <a:r>
              <a:rPr lang="it-IT" sz="3200" dirty="0" smtClean="0"/>
              <a:t>: l’applicazione di immagini, come le figure o le tabelle, ad un metodo formale, per produrre più rapidamente e più efficacemente nuove connessioni fra differenti concetti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965" y="387606"/>
            <a:ext cx="879525" cy="8795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500" y="2190494"/>
            <a:ext cx="745907" cy="7459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7195" y="1450793"/>
            <a:ext cx="744305" cy="7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61639" t="76"/>
          <a:stretch/>
        </p:blipFill>
        <p:spPr>
          <a:xfrm>
            <a:off x="8603086" y="2671165"/>
            <a:ext cx="3126785" cy="38988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914" y="3293899"/>
            <a:ext cx="2833593" cy="229873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99927" y="372004"/>
            <a:ext cx="774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1. IL CALCOLO E LA RICERCA </a:t>
            </a:r>
            <a:r>
              <a:rPr lang="it-IT" sz="3200" b="1" dirty="0" smtClean="0">
                <a:solidFill>
                  <a:srgbClr val="FF0000"/>
                </a:solidFill>
              </a:rPr>
              <a:t>AUTOMATICA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95" y="566659"/>
            <a:ext cx="1571234" cy="15712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29" y="3076600"/>
            <a:ext cx="4484799" cy="287027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9" name="Fumetto 3 8"/>
          <p:cNvSpPr/>
          <p:nvPr/>
        </p:nvSpPr>
        <p:spPr>
          <a:xfrm rot="10800000">
            <a:off x="4082603" y="1368738"/>
            <a:ext cx="6308276" cy="2134315"/>
          </a:xfrm>
          <a:prstGeom prst="wedgeEllipseCallout">
            <a:avLst>
              <a:gd name="adj1" fmla="val -23671"/>
              <a:gd name="adj2" fmla="val 7430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942328" y="1610644"/>
            <a:ext cx="5552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di</a:t>
            </a:r>
            <a:r>
              <a:rPr lang="it-IT" sz="2400" b="1" dirty="0" smtClean="0"/>
              <a:t> premesse-assiomi</a:t>
            </a:r>
            <a:r>
              <a:rPr lang="it-IT" sz="2400" dirty="0" smtClean="0"/>
              <a:t> (indiscusse e indiscutibili), secondo una </a:t>
            </a:r>
            <a:r>
              <a:rPr lang="it-IT" sz="2400" b="1" dirty="0" smtClean="0"/>
              <a:t>logica sequenziale unidirezionale, </a:t>
            </a:r>
            <a:r>
              <a:rPr lang="it-IT" sz="2400" dirty="0" smtClean="0"/>
              <a:t>in modalità (per l’appunto) </a:t>
            </a:r>
            <a:r>
              <a:rPr lang="it-IT" sz="2400" b="1" dirty="0" smtClean="0">
                <a:solidFill>
                  <a:srgbClr val="FF0000"/>
                </a:solidFill>
              </a:rPr>
              <a:t>automatica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" name="Freccia bidirezionale orizzontale 11"/>
          <p:cNvSpPr/>
          <p:nvPr/>
        </p:nvSpPr>
        <p:spPr>
          <a:xfrm>
            <a:off x="5371854" y="5331356"/>
            <a:ext cx="2933653" cy="8771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6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9969" t="39835" r="10422" b="1508"/>
          <a:stretch/>
        </p:blipFill>
        <p:spPr>
          <a:xfrm>
            <a:off x="3119324" y="485637"/>
            <a:ext cx="8802220" cy="58572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87" y="236930"/>
            <a:ext cx="664206" cy="6642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40" y="1899700"/>
            <a:ext cx="3409950" cy="457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76784" y="485637"/>
            <a:ext cx="301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/>
              <a:t>CALCOLO</a:t>
            </a:r>
            <a:endParaRPr lang="it-IT" sz="4800" b="1" dirty="0"/>
          </a:p>
        </p:txBody>
      </p:sp>
      <p:sp>
        <p:nvSpPr>
          <p:cNvPr id="3" name="Rettangolo 2"/>
          <p:cNvSpPr/>
          <p:nvPr/>
        </p:nvSpPr>
        <p:spPr>
          <a:xfrm>
            <a:off x="9890975" y="6027313"/>
            <a:ext cx="1931831" cy="3155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6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r="1260" b="4469"/>
          <a:stretch/>
        </p:blipFill>
        <p:spPr>
          <a:xfrm>
            <a:off x="0" y="178120"/>
            <a:ext cx="8139448" cy="54148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862" y="332516"/>
            <a:ext cx="4443725" cy="51060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882" y="4680421"/>
            <a:ext cx="2610118" cy="21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61639" t="76"/>
          <a:stretch/>
        </p:blipFill>
        <p:spPr>
          <a:xfrm>
            <a:off x="8603086" y="2671165"/>
            <a:ext cx="3126785" cy="38988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914" y="3293899"/>
            <a:ext cx="2833593" cy="229873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99927" y="372004"/>
            <a:ext cx="7740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1. IL CALCOLO E LA RICERCA </a:t>
            </a:r>
            <a:r>
              <a:rPr lang="it-IT" sz="3200" b="1" dirty="0" smtClean="0">
                <a:solidFill>
                  <a:srgbClr val="FF0000"/>
                </a:solidFill>
              </a:rPr>
              <a:t>AUTOMATICA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95" y="566659"/>
            <a:ext cx="1571234" cy="15712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29" y="3076600"/>
            <a:ext cx="4484799" cy="287027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9" name="Fumetto 3 8"/>
          <p:cNvSpPr/>
          <p:nvPr/>
        </p:nvSpPr>
        <p:spPr>
          <a:xfrm rot="10800000">
            <a:off x="4082603" y="1368738"/>
            <a:ext cx="6308276" cy="2134315"/>
          </a:xfrm>
          <a:prstGeom prst="wedgeEllipseCallout">
            <a:avLst>
              <a:gd name="adj1" fmla="val -23671"/>
              <a:gd name="adj2" fmla="val 7430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942328" y="1610644"/>
            <a:ext cx="5552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di</a:t>
            </a:r>
            <a:r>
              <a:rPr lang="it-IT" sz="2400" b="1" dirty="0" smtClean="0"/>
              <a:t> premesse-assiomi</a:t>
            </a:r>
            <a:r>
              <a:rPr lang="it-IT" sz="2400" dirty="0" smtClean="0"/>
              <a:t> (indiscusse e indiscutibili), secondo una </a:t>
            </a:r>
            <a:r>
              <a:rPr lang="it-IT" sz="2400" b="1" dirty="0" smtClean="0"/>
              <a:t>logica sequenziale unidirezionale, </a:t>
            </a:r>
            <a:r>
              <a:rPr lang="it-IT" sz="2400" dirty="0" smtClean="0"/>
              <a:t>in modalità (per l’appunto) </a:t>
            </a:r>
            <a:r>
              <a:rPr lang="it-IT" sz="2400" b="1" dirty="0" smtClean="0">
                <a:solidFill>
                  <a:srgbClr val="FF0000"/>
                </a:solidFill>
              </a:rPr>
              <a:t>automatica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2" name="Freccia bidirezionale orizzontale 11"/>
          <p:cNvSpPr/>
          <p:nvPr/>
        </p:nvSpPr>
        <p:spPr>
          <a:xfrm>
            <a:off x="5371854" y="5331356"/>
            <a:ext cx="2933653" cy="8771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15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79" y="848165"/>
            <a:ext cx="6718535" cy="420213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7607">
            <a:off x="7431808" y="537959"/>
            <a:ext cx="3776350" cy="580728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282740" y="6043482"/>
            <a:ext cx="8848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4"/>
              </a:rPr>
              <a:t>https://</a:t>
            </a:r>
            <a:r>
              <a:rPr lang="it-IT" dirty="0" smtClean="0">
                <a:hlinkClick r:id="rId4"/>
              </a:rPr>
              <a:t>it.wikipedia.org/wiki/Bolla_di_filtraggio</a:t>
            </a: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08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1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7183" t="18952" r="68099" b="18483"/>
          <a:stretch/>
        </p:blipFill>
        <p:spPr>
          <a:xfrm>
            <a:off x="244700" y="399245"/>
            <a:ext cx="3013655" cy="4288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457201" y="5424031"/>
            <a:ext cx="2588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https://www.ilsaggiatore.com/libro/il-filtro</a:t>
            </a:r>
            <a:r>
              <a:rPr lang="it-IT" dirty="0" smtClean="0">
                <a:hlinkClick r:id="rId3"/>
              </a:rPr>
              <a:t>/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5914" t="18013" r="30388" b="5331"/>
          <a:stretch/>
        </p:blipFill>
        <p:spPr>
          <a:xfrm>
            <a:off x="3490177" y="712268"/>
            <a:ext cx="8328336" cy="563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3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bidirezionale orizzontale 13"/>
          <p:cNvSpPr/>
          <p:nvPr/>
        </p:nvSpPr>
        <p:spPr>
          <a:xfrm rot="1829880">
            <a:off x="4690665" y="3595297"/>
            <a:ext cx="3908647" cy="1059227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395470" y="109801"/>
            <a:ext cx="1061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2. IL CODICE E LO SCHEMA </a:t>
            </a:r>
            <a:r>
              <a:rPr lang="it-IT" sz="3200" b="1" dirty="0" smtClean="0">
                <a:solidFill>
                  <a:srgbClr val="FF0000"/>
                </a:solidFill>
              </a:rPr>
              <a:t>IPOTETICO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oggipi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1" y="1211606"/>
            <a:ext cx="4992987" cy="1628919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464" y="3263346"/>
            <a:ext cx="3253324" cy="3253324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59" y="1852543"/>
            <a:ext cx="1721001" cy="19759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Fumetto 3 10"/>
          <p:cNvSpPr/>
          <p:nvPr/>
        </p:nvSpPr>
        <p:spPr>
          <a:xfrm rot="10800000">
            <a:off x="227870" y="3429104"/>
            <a:ext cx="5090308" cy="2776848"/>
          </a:xfrm>
          <a:prstGeom prst="wedgeEllipseCallout">
            <a:avLst>
              <a:gd name="adj1" fmla="val 31034"/>
              <a:gd name="adj2" fmla="val 6342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83032" y="4166733"/>
            <a:ext cx="5055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Il codice binario 0-1 (</a:t>
            </a:r>
            <a:r>
              <a:rPr lang="it-IT" sz="2200" i="1" dirty="0" smtClean="0"/>
              <a:t>bit - </a:t>
            </a:r>
            <a:r>
              <a:rPr lang="it-IT" sz="2200" i="1" dirty="0"/>
              <a:t>binary digit</a:t>
            </a:r>
            <a:r>
              <a:rPr lang="it-IT" sz="2200" dirty="0"/>
              <a:t>): nell’hardware è presenza-assenza </a:t>
            </a:r>
            <a:r>
              <a:rPr lang="it-IT" sz="2200" dirty="0" smtClean="0"/>
              <a:t>di</a:t>
            </a:r>
          </a:p>
          <a:p>
            <a:r>
              <a:rPr lang="it-IT" sz="2200" dirty="0" smtClean="0"/>
              <a:t>flusso </a:t>
            </a:r>
            <a:r>
              <a:rPr lang="it-IT" sz="2200" dirty="0"/>
              <a:t>elettronico; nel software è vero-falso, certo-incerto</a:t>
            </a:r>
          </a:p>
        </p:txBody>
      </p:sp>
      <p:sp>
        <p:nvSpPr>
          <p:cNvPr id="12" name="Fumetto 3 11"/>
          <p:cNvSpPr/>
          <p:nvPr/>
        </p:nvSpPr>
        <p:spPr>
          <a:xfrm>
            <a:off x="8360106" y="768165"/>
            <a:ext cx="3131037" cy="1210796"/>
          </a:xfrm>
          <a:prstGeom prst="wedgeEllipseCallout">
            <a:avLst>
              <a:gd name="adj1" fmla="val -53574"/>
              <a:gd name="adj2" fmla="val 700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8785108" y="870965"/>
            <a:ext cx="2706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L’algoritmo come protocollo-base dell’informatica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3867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141" t="9558" r="34401" b="5141"/>
          <a:stretch/>
        </p:blipFill>
        <p:spPr>
          <a:xfrm>
            <a:off x="0" y="0"/>
            <a:ext cx="7972023" cy="689390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508383" y="3123785"/>
            <a:ext cx="257148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/>
              <a:t>http://www.treccani.it/vocabolario/codice/</a:t>
            </a:r>
          </a:p>
        </p:txBody>
      </p:sp>
    </p:spTree>
    <p:extLst>
      <p:ext uri="{BB962C8B-B14F-4D97-AF65-F5344CB8AC3E}">
        <p14:creationId xmlns:p14="http://schemas.microsoft.com/office/powerpoint/2010/main" val="356557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1557482"/>
            <a:ext cx="3944229" cy="4614748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4855335" y="1017923"/>
            <a:ext cx="71570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/>
              <a:t>Filosofo, teologo, mistico e missionario catalano, detto </a:t>
            </a:r>
            <a:r>
              <a:rPr lang="it-IT" sz="2800" i="1" dirty="0" err="1" smtClean="0"/>
              <a:t>doctor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illuminatus</a:t>
            </a:r>
            <a:r>
              <a:rPr lang="it-IT" sz="2800" dirty="0" smtClean="0"/>
              <a:t>. Scrisse le sue numerose opere in catalano, latino e arabo.</a:t>
            </a:r>
          </a:p>
          <a:p>
            <a:pPr algn="just"/>
            <a:r>
              <a:rPr lang="it-IT" sz="2800" dirty="0" smtClean="0"/>
              <a:t>Elemento fondamentale del suo pensiero fu l'idea missionaria </a:t>
            </a:r>
            <a:r>
              <a:rPr lang="it-IT" sz="2800" dirty="0"/>
              <a:t>di </a:t>
            </a:r>
            <a:r>
              <a:rPr lang="it-IT" sz="2800" dirty="0" smtClean="0"/>
              <a:t>convertire al </a:t>
            </a:r>
            <a:r>
              <a:rPr lang="it-IT" sz="2800" dirty="0"/>
              <a:t>cristianesimo </a:t>
            </a:r>
            <a:r>
              <a:rPr lang="it-IT" sz="2800" dirty="0" smtClean="0"/>
              <a:t>ebrei e islamici: in questa prospettiva elaborò la sua </a:t>
            </a:r>
            <a:r>
              <a:rPr lang="it-IT" sz="2800" i="1" dirty="0" smtClean="0"/>
              <a:t>ars </a:t>
            </a:r>
            <a:r>
              <a:rPr lang="it-IT" sz="2800" i="1" dirty="0" err="1" smtClean="0"/>
              <a:t>generalis</a:t>
            </a:r>
            <a:r>
              <a:rPr lang="it-IT" sz="2800" dirty="0" smtClean="0"/>
              <a:t>, una logica universale, capace di scoprire e dimostrare la verità partendo da termini semplici e combinandoli in modo matematico.</a:t>
            </a:r>
          </a:p>
          <a:p>
            <a:pPr algn="just"/>
            <a:r>
              <a:rPr lang="it-IT" sz="2800" dirty="0" smtClean="0"/>
              <a:t>La sua logica combinatoria e le sue tecniche di memoria ebbero larga ed esplicita influenza sino al 17° secolo.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88882" y="154546"/>
            <a:ext cx="1156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RAIMONDO LULLO </a:t>
            </a:r>
            <a:r>
              <a:rPr lang="it-IT" sz="2400" dirty="0" smtClean="0"/>
              <a:t>(</a:t>
            </a:r>
            <a:r>
              <a:rPr lang="it-IT" sz="2400" dirty="0"/>
              <a:t>Palma di Maiorca 1233/1235 - forse Isola di Maiorca 1315)</a:t>
            </a:r>
          </a:p>
        </p:txBody>
      </p:sp>
    </p:spTree>
    <p:extLst>
      <p:ext uri="{BB962C8B-B14F-4D97-AF65-F5344CB8AC3E}">
        <p14:creationId xmlns:p14="http://schemas.microsoft.com/office/powerpoint/2010/main" val="21344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718" t="4860" r="31021" b="6646"/>
          <a:stretch/>
        </p:blipFill>
        <p:spPr>
          <a:xfrm>
            <a:off x="2112135" y="0"/>
            <a:ext cx="8139448" cy="68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5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2992" t="9182" r="30071" b="6270"/>
          <a:stretch/>
        </p:blipFill>
        <p:spPr>
          <a:xfrm>
            <a:off x="1841680" y="0"/>
            <a:ext cx="8113690" cy="67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02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ccia bidirezionale orizzontale 13"/>
          <p:cNvSpPr/>
          <p:nvPr/>
        </p:nvSpPr>
        <p:spPr>
          <a:xfrm rot="1829880">
            <a:off x="4690665" y="3595297"/>
            <a:ext cx="3908647" cy="1059227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395470" y="109801"/>
            <a:ext cx="1061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2. IL CODICE E LO SCHEMA </a:t>
            </a:r>
            <a:r>
              <a:rPr lang="it-IT" sz="3200" b="1" dirty="0" smtClean="0">
                <a:solidFill>
                  <a:srgbClr val="FF0000"/>
                </a:solidFill>
              </a:rPr>
              <a:t>IPOTETICO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oggipi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1" y="1211606"/>
            <a:ext cx="4992987" cy="1628919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464" y="3263346"/>
            <a:ext cx="3253324" cy="3253324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59" y="1852543"/>
            <a:ext cx="1721001" cy="19759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Fumetto 3 10"/>
          <p:cNvSpPr/>
          <p:nvPr/>
        </p:nvSpPr>
        <p:spPr>
          <a:xfrm rot="10800000">
            <a:off x="227870" y="3429104"/>
            <a:ext cx="5090308" cy="2776848"/>
          </a:xfrm>
          <a:prstGeom prst="wedgeEllipseCallout">
            <a:avLst>
              <a:gd name="adj1" fmla="val 31034"/>
              <a:gd name="adj2" fmla="val 63428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83032" y="4166733"/>
            <a:ext cx="5055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Il codice binario 0-1 (</a:t>
            </a:r>
            <a:r>
              <a:rPr lang="it-IT" sz="2200" i="1" dirty="0" smtClean="0"/>
              <a:t>bit - </a:t>
            </a:r>
            <a:r>
              <a:rPr lang="it-IT" sz="2200" i="1" dirty="0"/>
              <a:t>binary digit</a:t>
            </a:r>
            <a:r>
              <a:rPr lang="it-IT" sz="2200" dirty="0"/>
              <a:t>): nell’hardware è presenza-assenza </a:t>
            </a:r>
            <a:r>
              <a:rPr lang="it-IT" sz="2200" dirty="0" smtClean="0"/>
              <a:t>di</a:t>
            </a:r>
          </a:p>
          <a:p>
            <a:r>
              <a:rPr lang="it-IT" sz="2200" dirty="0" smtClean="0"/>
              <a:t>flusso </a:t>
            </a:r>
            <a:r>
              <a:rPr lang="it-IT" sz="2200" dirty="0"/>
              <a:t>elettronico; nel software è vero-falso, certo-incerto</a:t>
            </a:r>
          </a:p>
        </p:txBody>
      </p:sp>
      <p:sp>
        <p:nvSpPr>
          <p:cNvPr id="12" name="Fumetto 3 11"/>
          <p:cNvSpPr/>
          <p:nvPr/>
        </p:nvSpPr>
        <p:spPr>
          <a:xfrm>
            <a:off x="8360106" y="768165"/>
            <a:ext cx="3131037" cy="1210796"/>
          </a:xfrm>
          <a:prstGeom prst="wedgeEllipseCallout">
            <a:avLst>
              <a:gd name="adj1" fmla="val -53574"/>
              <a:gd name="adj2" fmla="val 700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8785108" y="870965"/>
            <a:ext cx="2706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L’algoritmo come protocollo-base dell’informatica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7663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45" y="2869800"/>
            <a:ext cx="3350517" cy="381618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64251" t="16184" r="941" b="4364"/>
          <a:stretch/>
        </p:blipFill>
        <p:spPr>
          <a:xfrm>
            <a:off x="8981723" y="478495"/>
            <a:ext cx="2883877" cy="31511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99253" y="1081554"/>
            <a:ext cx="63738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Utili ragionamenti artificiali di carattere sequenziale, che:</a:t>
            </a:r>
          </a:p>
          <a:p>
            <a:endParaRPr lang="it-IT" sz="2800" b="1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i="1" dirty="0" smtClean="0">
                <a:solidFill>
                  <a:schemeClr val="accent5"/>
                </a:solidFill>
              </a:rPr>
              <a:t>(input) </a:t>
            </a:r>
            <a:r>
              <a:rPr lang="it-IT" sz="2800" dirty="0" smtClean="0"/>
              <a:t>partono da </a:t>
            </a:r>
            <a:r>
              <a:rPr lang="it-IT" sz="2800" u="sng" dirty="0" smtClean="0"/>
              <a:t>premesse-assiomi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i="1" dirty="0" smtClean="0">
                <a:solidFill>
                  <a:schemeClr val="accent5"/>
                </a:solidFill>
              </a:rPr>
              <a:t>(</a:t>
            </a:r>
            <a:r>
              <a:rPr lang="it-IT" sz="2800" i="1" dirty="0" err="1" smtClean="0">
                <a:solidFill>
                  <a:schemeClr val="accent5"/>
                </a:solidFill>
              </a:rPr>
              <a:t>process</a:t>
            </a:r>
            <a:r>
              <a:rPr lang="it-IT" sz="2800" i="1" dirty="0" smtClean="0">
                <a:solidFill>
                  <a:schemeClr val="accent5"/>
                </a:solidFill>
              </a:rPr>
              <a:t> information)</a:t>
            </a:r>
            <a:r>
              <a:rPr lang="it-IT" sz="2800" i="1" dirty="0" smtClean="0"/>
              <a:t> </a:t>
            </a:r>
            <a:r>
              <a:rPr lang="it-IT" sz="2800" dirty="0" smtClean="0"/>
              <a:t>si svolgono secondo una </a:t>
            </a:r>
            <a:r>
              <a:rPr lang="it-IT" sz="2800" u="sng" dirty="0" smtClean="0"/>
              <a:t>procedura logica di tipo analitico-deduttivo</a:t>
            </a:r>
            <a:r>
              <a:rPr lang="it-IT" sz="2800" dirty="0" smtClean="0"/>
              <a:t>, e perciò:</a:t>
            </a:r>
          </a:p>
          <a:p>
            <a:pPr marL="4000500" lvl="8" indent="-342900">
              <a:buAutoNum type="alphaLcParenR"/>
            </a:pPr>
            <a:r>
              <a:rPr lang="it-IT" sz="2800" dirty="0"/>
              <a:t>ipotetica</a:t>
            </a:r>
          </a:p>
          <a:p>
            <a:pPr marL="4000500" lvl="8" indent="-342900">
              <a:buAutoNum type="alphaLcParenR"/>
            </a:pPr>
            <a:r>
              <a:rPr lang="it-IT" sz="2800" dirty="0"/>
              <a:t>monologica</a:t>
            </a:r>
          </a:p>
          <a:p>
            <a:pPr marL="4000500" lvl="8" indent="-342900">
              <a:buAutoNum type="alphaLcParenR"/>
            </a:pPr>
            <a:r>
              <a:rPr lang="it-IT" sz="2800" dirty="0" smtClean="0"/>
              <a:t>univoca</a:t>
            </a:r>
            <a:endParaRPr lang="it-IT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i="1" dirty="0" smtClean="0">
                <a:solidFill>
                  <a:schemeClr val="accent5"/>
                </a:solidFill>
              </a:rPr>
              <a:t>(output)</a:t>
            </a:r>
            <a:r>
              <a:rPr lang="it-IT" sz="2800" i="1" dirty="0" smtClean="0"/>
              <a:t> </a:t>
            </a:r>
            <a:r>
              <a:rPr lang="it-IT" sz="2800" dirty="0" smtClean="0"/>
              <a:t>terminano con una </a:t>
            </a:r>
            <a:r>
              <a:rPr lang="it-IT" sz="2800" u="sng" dirty="0" smtClean="0"/>
              <a:t>conclusione certa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108505" y="216885"/>
            <a:ext cx="6734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 b="1" dirty="0">
                <a:solidFill>
                  <a:prstClr val="black"/>
                </a:solidFill>
              </a:rPr>
              <a:t>ALGORITMO E SILLOGISMO GIUDIZIALE:</a:t>
            </a:r>
          </a:p>
        </p:txBody>
      </p:sp>
    </p:spTree>
    <p:extLst>
      <p:ext uri="{BB962C8B-B14F-4D97-AF65-F5344CB8AC3E}">
        <p14:creationId xmlns:p14="http://schemas.microsoft.com/office/powerpoint/2010/main" val="2224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74379" y="347728"/>
            <a:ext cx="746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3. LE FIGURE E IL REPERTORIO </a:t>
            </a:r>
            <a:r>
              <a:rPr lang="it-IT" sz="3200" b="1" dirty="0" smtClean="0">
                <a:solidFill>
                  <a:srgbClr val="FF0000"/>
                </a:solidFill>
              </a:rPr>
              <a:t>SIMBOLICO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7" y="1443203"/>
            <a:ext cx="5269518" cy="503041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628" y="2008568"/>
            <a:ext cx="3168161" cy="3168161"/>
          </a:xfrm>
          <a:prstGeom prst="rect">
            <a:avLst/>
          </a:prstGeom>
          <a:ln w="76200"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784" y="4787691"/>
            <a:ext cx="2286000" cy="1685925"/>
          </a:xfrm>
          <a:prstGeom prst="rect">
            <a:avLst/>
          </a:prstGeom>
        </p:spPr>
      </p:pic>
      <p:sp>
        <p:nvSpPr>
          <p:cNvPr id="10" name="Fumetto 3 9"/>
          <p:cNvSpPr/>
          <p:nvPr/>
        </p:nvSpPr>
        <p:spPr>
          <a:xfrm>
            <a:off x="9540067" y="711681"/>
            <a:ext cx="2431540" cy="1149403"/>
          </a:xfrm>
          <a:prstGeom prst="wedgeEllipseCallout">
            <a:avLst>
              <a:gd name="adj1" fmla="val -31359"/>
              <a:gd name="adj2" fmla="val 1163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L’ipertesto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5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40263" t="21703" r="21751" b="6638"/>
          <a:stretch/>
        </p:blipFill>
        <p:spPr>
          <a:xfrm>
            <a:off x="4814761" y="36414"/>
            <a:ext cx="6425076" cy="68215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0676" y="688486"/>
            <a:ext cx="8159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prstClr val="black"/>
                </a:solidFill>
              </a:rPr>
              <a:t>La topica</a:t>
            </a:r>
          </a:p>
          <a:p>
            <a:r>
              <a:rPr lang="it-IT" sz="2800" b="1" dirty="0" smtClean="0">
                <a:solidFill>
                  <a:prstClr val="black"/>
                </a:solidFill>
              </a:rPr>
              <a:t>nell’informatica giuridica</a:t>
            </a:r>
          </a:p>
          <a:p>
            <a:endParaRPr lang="it-IT" sz="2800" dirty="0">
              <a:solidFill>
                <a:prstClr val="black"/>
              </a:solidFill>
            </a:endParaRPr>
          </a:p>
          <a:p>
            <a:endParaRPr lang="it-IT" sz="2800" dirty="0" smtClean="0">
              <a:solidFill>
                <a:prstClr val="black"/>
              </a:solidFill>
            </a:endParaRPr>
          </a:p>
          <a:p>
            <a:endParaRPr lang="it-IT" sz="2800" dirty="0">
              <a:solidFill>
                <a:prstClr val="black"/>
              </a:solidFill>
            </a:endParaRPr>
          </a:p>
          <a:p>
            <a:endParaRPr lang="it-IT" sz="2800" dirty="0" smtClean="0">
              <a:solidFill>
                <a:prstClr val="black"/>
              </a:solidFill>
            </a:endParaRPr>
          </a:p>
          <a:p>
            <a:endParaRPr lang="it-IT" sz="2800" dirty="0">
              <a:solidFill>
                <a:prstClr val="black"/>
              </a:solidFill>
            </a:endParaRPr>
          </a:p>
          <a:p>
            <a:endParaRPr lang="it-IT" sz="2800" dirty="0" smtClean="0">
              <a:solidFill>
                <a:prstClr val="black"/>
              </a:solidFill>
            </a:endParaRPr>
          </a:p>
          <a:p>
            <a:r>
              <a:rPr lang="it-IT" sz="2800" dirty="0">
                <a:solidFill>
                  <a:prstClr val="black"/>
                </a:solidFill>
              </a:rPr>
              <a:t>d</a:t>
            </a:r>
            <a:r>
              <a:rPr lang="it-IT" sz="2800" dirty="0" smtClean="0">
                <a:solidFill>
                  <a:prstClr val="black"/>
                </a:solidFill>
              </a:rPr>
              <a:t>a Paolo Moro,</a:t>
            </a:r>
          </a:p>
          <a:p>
            <a:r>
              <a:rPr lang="it-IT" sz="2800" i="1" dirty="0" smtClean="0">
                <a:solidFill>
                  <a:prstClr val="black"/>
                </a:solidFill>
              </a:rPr>
              <a:t>Topica digitale</a:t>
            </a:r>
            <a:r>
              <a:rPr lang="it-IT" sz="2800" dirty="0" smtClean="0">
                <a:solidFill>
                  <a:prstClr val="black"/>
                </a:solidFill>
              </a:rPr>
              <a:t>,</a:t>
            </a:r>
          </a:p>
          <a:p>
            <a:r>
              <a:rPr lang="it-IT" sz="2800" dirty="0" err="1" smtClean="0">
                <a:solidFill>
                  <a:prstClr val="black"/>
                </a:solidFill>
              </a:rPr>
              <a:t>Giappichelli</a:t>
            </a:r>
            <a:r>
              <a:rPr lang="it-IT" sz="2800" dirty="0" smtClean="0">
                <a:solidFill>
                  <a:prstClr val="black"/>
                </a:solidFill>
              </a:rPr>
              <a:t>,</a:t>
            </a:r>
          </a:p>
          <a:p>
            <a:r>
              <a:rPr lang="it-IT" sz="2800" dirty="0" smtClean="0">
                <a:solidFill>
                  <a:prstClr val="black"/>
                </a:solidFill>
              </a:rPr>
              <a:t>2015</a:t>
            </a:r>
            <a:endParaRPr lang="it-IT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7830" y="1881322"/>
            <a:ext cx="3996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hlinkClick r:id="rId2"/>
              </a:rPr>
              <a:t>http://www.wikilabour.it/MainPage.ashx</a:t>
            </a:r>
            <a:endParaRPr lang="it-IT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369713" y="391725"/>
            <a:ext cx="6652632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Banche dati  (legislazione, giurisprudenza, dottrina)</a:t>
            </a:r>
            <a:endParaRPr lang="it-IT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1664" y="2169382"/>
            <a:ext cx="8004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  <a:hlinkClick r:id="rId3"/>
              </a:rPr>
              <a:t>http://www.normattiva.it/</a:t>
            </a:r>
            <a:endParaRPr lang="it-IT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71664" y="2844906"/>
            <a:ext cx="871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Siti istituzionali (Corte Costituzionale, Giustizia Amministrativa, Cassazione, Parlamento, INPS, INAIL, ecc.)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94550" y="1272941"/>
            <a:ext cx="19116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Ad accesso libero: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94550" y="5321093"/>
            <a:ext cx="33279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Ad accesso riservato (tramite ID):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94550" y="5690425"/>
            <a:ext cx="6444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DeJure</a:t>
            </a:r>
            <a:r>
              <a:rPr lang="it-IT" dirty="0" smtClean="0"/>
              <a:t> (</a:t>
            </a:r>
            <a:r>
              <a:rPr lang="it-IT" dirty="0" err="1" smtClean="0"/>
              <a:t>unipd</a:t>
            </a:r>
            <a:r>
              <a:rPr lang="it-IT" dirty="0" smtClean="0"/>
              <a:t>)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71665" y="3841461"/>
            <a:ext cx="11820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</a:t>
            </a:r>
            <a:r>
              <a:rPr lang="it-IT" dirty="0" smtClean="0">
                <a:hlinkClick r:id="rId4"/>
              </a:rPr>
              <a:t>www.inps.it/search122/circolari.aspx</a:t>
            </a:r>
          </a:p>
          <a:p>
            <a:r>
              <a:rPr lang="it-IT" dirty="0">
                <a:hlinkClick r:id="rId4"/>
              </a:rPr>
              <a:t>https://</a:t>
            </a:r>
            <a:r>
              <a:rPr lang="it-IT" dirty="0" smtClean="0">
                <a:hlinkClick r:id="rId4"/>
              </a:rPr>
              <a:t>www.inail.it/cs/internet/atti-e-documenti/note-e-provvedimenti/circolari.html</a:t>
            </a:r>
          </a:p>
          <a:p>
            <a:r>
              <a:rPr lang="it-IT" dirty="0">
                <a:hlinkClick r:id="rId4"/>
              </a:rPr>
              <a:t>https://www.agenziaentrate.gov.it/portale/web/guest/normativa-e-prassi/circolari</a:t>
            </a:r>
            <a:endParaRPr lang="it-IT" dirty="0" smtClean="0">
              <a:hlinkClick r:id="rId4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33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" y="-464234"/>
            <a:ext cx="10668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3515932" y="6091707"/>
            <a:ext cx="1506829" cy="19318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76200">
                <a:solidFill>
                  <a:srgbClr val="FFFF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4569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64" y="-829994"/>
            <a:ext cx="10250659" cy="76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8302" y="5550794"/>
            <a:ext cx="661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it-IT" dirty="0" smtClean="0">
                <a:solidFill>
                  <a:prstClr val="black"/>
                </a:solidFill>
                <a:hlinkClick r:id="rId2"/>
              </a:rPr>
              <a:t>lullianarts.narpan.net/miniatures/mini/BREV05.HTM</a:t>
            </a:r>
            <a:endParaRPr lang="it-IT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8" y="82106"/>
            <a:ext cx="5228822" cy="667286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8301" y="333981"/>
            <a:ext cx="587276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>
                <a:solidFill>
                  <a:prstClr val="black"/>
                </a:solidFill>
              </a:rPr>
              <a:t>Nel 1325, Thomas </a:t>
            </a:r>
            <a:r>
              <a:rPr lang="it-IT" sz="2800" dirty="0">
                <a:solidFill>
                  <a:prstClr val="black"/>
                </a:solidFill>
              </a:rPr>
              <a:t>le </a:t>
            </a:r>
            <a:r>
              <a:rPr lang="it-IT" sz="2800" dirty="0" err="1">
                <a:solidFill>
                  <a:prstClr val="black"/>
                </a:solidFill>
              </a:rPr>
              <a:t>Myésier</a:t>
            </a:r>
            <a:r>
              <a:rPr lang="it-IT" sz="2800" dirty="0">
                <a:solidFill>
                  <a:prstClr val="black"/>
                </a:solidFill>
              </a:rPr>
              <a:t>, un discepolo di Lullo che era medico alla corte francese, fece </a:t>
            </a:r>
            <a:r>
              <a:rPr lang="it-IT" sz="2800" dirty="0" smtClean="0">
                <a:solidFill>
                  <a:prstClr val="black"/>
                </a:solidFill>
              </a:rPr>
              <a:t>illustrare con dodici splendide </a:t>
            </a:r>
            <a:r>
              <a:rPr lang="it-IT" sz="2800" dirty="0">
                <a:solidFill>
                  <a:prstClr val="black"/>
                </a:solidFill>
              </a:rPr>
              <a:t>miniature la biografia del </a:t>
            </a:r>
            <a:r>
              <a:rPr lang="it-IT" sz="2800" dirty="0" smtClean="0">
                <a:solidFill>
                  <a:prstClr val="black"/>
                </a:solidFill>
              </a:rPr>
              <a:t>maestro, intitolata </a:t>
            </a:r>
            <a:r>
              <a:rPr lang="it-IT" sz="2800" i="1" dirty="0" smtClean="0">
                <a:solidFill>
                  <a:prstClr val="black"/>
                </a:solidFill>
              </a:rPr>
              <a:t>Vita coetanea.</a:t>
            </a:r>
            <a:endParaRPr lang="it-IT" sz="2800" dirty="0" smtClean="0">
              <a:solidFill>
                <a:prstClr val="black"/>
              </a:solidFill>
            </a:endParaRPr>
          </a:p>
          <a:p>
            <a:pPr algn="just"/>
            <a:r>
              <a:rPr lang="it-IT" sz="2800" dirty="0" smtClean="0">
                <a:solidFill>
                  <a:prstClr val="black"/>
                </a:solidFill>
              </a:rPr>
              <a:t>Tali miniature sono contenute nel </a:t>
            </a:r>
            <a:r>
              <a:rPr lang="it-IT" sz="2800" i="1" dirty="0" err="1" smtClean="0">
                <a:solidFill>
                  <a:prstClr val="black"/>
                </a:solidFill>
              </a:rPr>
              <a:t>Breviculum</a:t>
            </a:r>
            <a:r>
              <a:rPr lang="it-IT" sz="2800" i="1" dirty="0" smtClean="0">
                <a:solidFill>
                  <a:prstClr val="black"/>
                </a:solidFill>
              </a:rPr>
              <a:t>, </a:t>
            </a:r>
            <a:r>
              <a:rPr lang="it-IT" sz="2800" dirty="0" smtClean="0">
                <a:solidFill>
                  <a:prstClr val="black"/>
                </a:solidFill>
              </a:rPr>
              <a:t>un codice ora custodito nella </a:t>
            </a:r>
            <a:r>
              <a:rPr lang="it-IT" sz="2800" dirty="0">
                <a:solidFill>
                  <a:prstClr val="black"/>
                </a:solidFill>
              </a:rPr>
              <a:t>biblioteca statale di </a:t>
            </a:r>
            <a:r>
              <a:rPr lang="it-IT" sz="2800" dirty="0" smtClean="0">
                <a:solidFill>
                  <a:prstClr val="black"/>
                </a:solidFill>
              </a:rPr>
              <a:t>Karlsruhe (</a:t>
            </a:r>
            <a:r>
              <a:rPr lang="it-IT" sz="2800" dirty="0">
                <a:solidFill>
                  <a:prstClr val="black"/>
                </a:solidFill>
              </a:rPr>
              <a:t>Germania</a:t>
            </a:r>
            <a:r>
              <a:rPr lang="it-IT" sz="2800" dirty="0" smtClean="0">
                <a:solidFill>
                  <a:prstClr val="black"/>
                </a:solidFill>
              </a:rPr>
              <a:t>).</a:t>
            </a:r>
          </a:p>
          <a:p>
            <a:pPr algn="r"/>
            <a:r>
              <a:rPr lang="it-IT" sz="2800" dirty="0" smtClean="0">
                <a:solidFill>
                  <a:prstClr val="black"/>
                </a:solidFill>
              </a:rPr>
              <a:t>A lato, la V miniatura</a:t>
            </a:r>
          </a:p>
          <a:p>
            <a:pPr algn="r"/>
            <a:endParaRPr lang="it-IT" sz="2800" dirty="0" smtClean="0">
              <a:solidFill>
                <a:prstClr val="black"/>
              </a:solidFill>
            </a:endParaRPr>
          </a:p>
          <a:p>
            <a:r>
              <a:rPr lang="it-IT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it-IT" dirty="0" smtClean="0">
                <a:solidFill>
                  <a:prstClr val="black"/>
                </a:solidFill>
                <a:hlinkClick r:id="rId4"/>
              </a:rPr>
              <a:t>lullianarts.narpan.net/miniatures/index.HTM</a:t>
            </a:r>
            <a:endParaRPr lang="it-IT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  <a:p>
            <a:pPr algn="r"/>
            <a:endParaRPr lang="it-IT" sz="2800" dirty="0">
              <a:solidFill>
                <a:prstClr val="black"/>
              </a:solidFill>
            </a:endParaRPr>
          </a:p>
          <a:p>
            <a:endParaRPr lang="it-IT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78300" y="5550794"/>
            <a:ext cx="5872766" cy="5151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8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844" t="4673" r="8204" b="5706"/>
          <a:stretch/>
        </p:blipFill>
        <p:spPr>
          <a:xfrm>
            <a:off x="244698" y="218941"/>
            <a:ext cx="1155364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633" t="4706" r="34108" b="6280"/>
          <a:stretch/>
        </p:blipFill>
        <p:spPr>
          <a:xfrm>
            <a:off x="1700010" y="0"/>
            <a:ext cx="8770513" cy="67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659</Words>
  <Application>Microsoft Office PowerPoint</Application>
  <PresentationFormat>Widescreen</PresentationFormat>
  <Paragraphs>99</Paragraphs>
  <Slides>51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9" baseType="lpstr">
      <vt:lpstr>Arial</vt:lpstr>
      <vt:lpstr>Berlin Sans FB</vt:lpstr>
      <vt:lpstr>Calibri</vt:lpstr>
      <vt:lpstr>Calibri Light</vt:lpstr>
      <vt:lpstr>Wingdings</vt:lpstr>
      <vt:lpstr>Tema di Office</vt:lpstr>
      <vt:lpstr>1_Tema di Office</vt:lpstr>
      <vt:lpstr>Oggetto shell Packager</vt:lpstr>
      <vt:lpstr>Presentazione standard di PowerPoint</vt:lpstr>
      <vt:lpstr>Presentazione standard di PowerPoint</vt:lpstr>
      <vt:lpstr> LA TOPICA LULLIANA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KATIA CHINCHIO</dc:creator>
  <cp:lastModifiedBy>KATIA CHINCHIO</cp:lastModifiedBy>
  <cp:revision>129</cp:revision>
  <dcterms:created xsi:type="dcterms:W3CDTF">2017-03-29T13:09:00Z</dcterms:created>
  <dcterms:modified xsi:type="dcterms:W3CDTF">2020-04-10T14:19:05Z</dcterms:modified>
</cp:coreProperties>
</file>