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3" r:id="rId3"/>
    <p:sldId id="258" r:id="rId4"/>
    <p:sldId id="259" r:id="rId5"/>
    <p:sldId id="260" r:id="rId6"/>
    <p:sldId id="284" r:id="rId7"/>
    <p:sldId id="262" r:id="rId8"/>
    <p:sldId id="264" r:id="rId9"/>
    <p:sldId id="263" r:id="rId10"/>
    <p:sldId id="285" r:id="rId11"/>
    <p:sldId id="286" r:id="rId12"/>
    <p:sldId id="261" r:id="rId13"/>
    <p:sldId id="287" r:id="rId14"/>
    <p:sldId id="265" r:id="rId15"/>
    <p:sldId id="288" r:id="rId16"/>
    <p:sldId id="268" r:id="rId17"/>
    <p:sldId id="269" r:id="rId18"/>
    <p:sldId id="270" r:id="rId19"/>
    <p:sldId id="271" r:id="rId20"/>
    <p:sldId id="289" r:id="rId21"/>
    <p:sldId id="272" r:id="rId22"/>
    <p:sldId id="274" r:id="rId23"/>
    <p:sldId id="275" r:id="rId24"/>
    <p:sldId id="276" r:id="rId25"/>
    <p:sldId id="277" r:id="rId26"/>
    <p:sldId id="297" r:id="rId27"/>
    <p:sldId id="298" r:id="rId28"/>
    <p:sldId id="279" r:id="rId29"/>
    <p:sldId id="299" r:id="rId30"/>
    <p:sldId id="296" r:id="rId31"/>
    <p:sldId id="294" r:id="rId32"/>
    <p:sldId id="29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D4267-D634-8840-A7EC-BD257ED828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800"/>
              <a:t>NEGOZI </a:t>
            </a:r>
            <a:r>
              <a:rPr lang="it-IT" sz="4800" dirty="0"/>
              <a:t>GIURIDICI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DB57E22-EF32-334D-A361-77FC9CCB0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41739"/>
            <a:ext cx="7766936" cy="2280744"/>
          </a:xfrm>
        </p:spPr>
        <p:txBody>
          <a:bodyPr>
            <a:normAutofit/>
          </a:bodyPr>
          <a:lstStyle/>
          <a:p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209937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88460-8361-2745-A59D-C7E73F24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>
            <a:normAutofit fontScale="90000"/>
          </a:bodyPr>
          <a:lstStyle/>
          <a:p>
            <a:pPr algn="ctr"/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come </a:t>
            </a:r>
            <a:r>
              <a:rPr lang="it-IT" i="1" dirty="0" err="1"/>
              <a:t>imaginaria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D22917-4197-4D48-8420-55AA2C40C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877"/>
            <a:ext cx="8596668" cy="491884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Con l'introduzione della moneta coniata (metà IV sec. a.C.) la pesatura del bronzo diventa un atto meramente simbolico e la </a:t>
            </a:r>
            <a:r>
              <a:rPr lang="it-IT" sz="2800" i="1" dirty="0" err="1"/>
              <a:t>mancipatio</a:t>
            </a:r>
            <a:r>
              <a:rPr lang="it-IT" sz="2800" dirty="0"/>
              <a:t> da compravendita effettiva diventa </a:t>
            </a:r>
            <a:r>
              <a:rPr lang="it-IT" sz="2800" i="1" dirty="0" err="1"/>
              <a:t>imaginaria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: conserva solo l'apparenza di una compravendita, ma può essere utilizzata non solo a quello scopo, bensì anche per altre funzioni (es.: donazione, dote), sempre con l'effetto del trasferimento della proprietà. </a:t>
            </a:r>
          </a:p>
          <a:p>
            <a:pPr algn="just"/>
            <a:r>
              <a:rPr lang="it-IT" sz="2800" dirty="0"/>
              <a:t>Diventa </a:t>
            </a:r>
            <a:r>
              <a:rPr lang="it-IT" sz="2800" b="1" dirty="0"/>
              <a:t>negozio astratto o a causa variabile </a:t>
            </a:r>
          </a:p>
        </p:txBody>
      </p:sp>
    </p:spTree>
    <p:extLst>
      <p:ext uri="{BB962C8B-B14F-4D97-AF65-F5344CB8AC3E}">
        <p14:creationId xmlns:p14="http://schemas.microsoft.com/office/powerpoint/2010/main" val="4294800479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888C8-B003-3D4F-9212-19DA5570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NEGOZI NON FORMALI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67CCBD-A94D-D24E-B29F-AD51BF2E0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635"/>
            <a:ext cx="8596668" cy="4981904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 </a:t>
            </a:r>
            <a:r>
              <a:rPr lang="it-IT" sz="2800" dirty="0"/>
              <a:t>Intorno al IV-III secolo </a:t>
            </a:r>
            <a:r>
              <a:rPr lang="it-IT" sz="2800" dirty="0" err="1"/>
              <a:t>a.C</a:t>
            </a:r>
            <a:r>
              <a:rPr lang="it-IT" sz="2800" dirty="0"/>
              <a:t>: vengono riconosciuti dei negozi privi di forma solenne (</a:t>
            </a:r>
            <a:r>
              <a:rPr lang="it-IT" sz="2800" i="1" dirty="0" err="1"/>
              <a:t>traditio</a:t>
            </a:r>
            <a:r>
              <a:rPr lang="it-IT" sz="2800" dirty="0"/>
              <a:t>, contratti consensuali, patti)</a:t>
            </a:r>
          </a:p>
          <a:p>
            <a:pPr algn="just"/>
            <a:r>
              <a:rPr lang="it-IT" sz="2800" dirty="0"/>
              <a:t>All'assenza di forma si accompagna una più attenta considerazione dell'effettiva volontà delle parti, nonché l'individuazione effettuata in base ad una singola e determinata causa = i negozi non formali sono tutti  causali. </a:t>
            </a:r>
          </a:p>
          <a:p>
            <a:pPr algn="just"/>
            <a:r>
              <a:rPr lang="it-IT" sz="2800" dirty="0"/>
              <a:t>La tipicità è determinata in questo caso dalla funzione economico-sociale, anziché dalla forma. </a:t>
            </a:r>
          </a:p>
        </p:txBody>
      </p:sp>
    </p:spTree>
    <p:extLst>
      <p:ext uri="{BB962C8B-B14F-4D97-AF65-F5344CB8AC3E}">
        <p14:creationId xmlns:p14="http://schemas.microsoft.com/office/powerpoint/2010/main" val="38894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10286-D123-9142-B59D-39FDD3BAD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146"/>
            <a:ext cx="8596668" cy="798785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u="sng" dirty="0"/>
              <a:t>CAUSA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363047-EBE8-7748-8659-5445CD171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68165" y="861848"/>
            <a:ext cx="9785132" cy="587528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4400" b="1" u="sng" dirty="0"/>
              <a:t>NEGOZI CAUSALI</a:t>
            </a:r>
            <a:r>
              <a:rPr lang="it-IT" sz="4400" dirty="0"/>
              <a:t>: la causa determina anche la struttura del negozio; la causa è uguale in tutti i negozi dello stesso tipo. La causa rappresenta in questi casi un elemento costitutivo essenziale: se manca o è illecita dà luogo a nullità </a:t>
            </a:r>
          </a:p>
          <a:p>
            <a:pPr algn="just"/>
            <a:endParaRPr lang="it-IT" sz="4400" dirty="0"/>
          </a:p>
          <a:p>
            <a:pPr algn="just"/>
            <a:r>
              <a:rPr lang="it-IT" sz="4400" b="1" u="sng" dirty="0"/>
              <a:t>NEGOZI ASTRATTI o A CAUSA VARIABILE</a:t>
            </a:r>
            <a:r>
              <a:rPr lang="it-IT" sz="4400" dirty="0"/>
              <a:t>: la causa non emerge dalla struttura del negozio (che è formale) e quindi gli effetti si producono senza prendere in considerazione la funzione. Possono essere conclusi per diverse cause di giustificazione.</a:t>
            </a:r>
          </a:p>
          <a:p>
            <a:pPr marL="0" indent="0" algn="just">
              <a:buNone/>
            </a:pPr>
            <a:br>
              <a:rPr lang="it-IT" sz="3400" dirty="0"/>
            </a:br>
            <a:endParaRPr lang="it-IT" sz="3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4747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FC4B4-FCC4-4B47-B3B4-0B9B5D5D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9EB538-F2D3-6C4E-9A11-E57C261D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655"/>
            <a:ext cx="8596668" cy="4359707"/>
          </a:xfrm>
        </p:spPr>
        <p:txBody>
          <a:bodyPr>
            <a:normAutofit/>
          </a:bodyPr>
          <a:lstStyle/>
          <a:p>
            <a:pPr algn="just"/>
            <a:r>
              <a:rPr lang="it-IT" sz="2800" b="1" dirty="0"/>
              <a:t>NEGOZI A TITOLO ONEROSO:</a:t>
            </a:r>
            <a:r>
              <a:rPr lang="it-IT" sz="2800" dirty="0"/>
              <a:t> comportano un vantaggio patrimoniale che rappresenta il corrispettivo di una perdita; si consegue un vantaggio dietro corrispettivo. Sono sempre almeno bilaterali. Es.: compravendita</a:t>
            </a:r>
          </a:p>
          <a:p>
            <a:pPr algn="just"/>
            <a:r>
              <a:rPr lang="it-IT" sz="2800" b="1" dirty="0"/>
              <a:t>NEGOZI A TITOLO GRATUITO</a:t>
            </a:r>
            <a:r>
              <a:rPr lang="it-IT" sz="2800" dirty="0"/>
              <a:t>: si acquista un vantaggio senza una corrispettiva perdita. Es.: donazione, ma anche comodato e perfino il mutuo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02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4F1D45-BA65-AB4E-A884-3EE9DB528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1848"/>
          </a:xfrm>
        </p:spPr>
        <p:txBody>
          <a:bodyPr/>
          <a:lstStyle/>
          <a:p>
            <a:pPr algn="ctr"/>
            <a:r>
              <a:rPr lang="it-IT" b="1" u="sng" dirty="0"/>
              <a:t>INVALIDITA’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FCDFA4-16D2-3B46-8E15-3EC9967DF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471448"/>
            <a:ext cx="9511863" cy="52867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800" dirty="0"/>
              <a:t>Il negozio è invalido quando presenta un difetto intrinseco in alcuno dei suoi elementi essenziali.</a:t>
            </a:r>
          </a:p>
          <a:p>
            <a:pPr algn="just"/>
            <a:r>
              <a:rPr lang="it-IT" sz="2800" dirty="0"/>
              <a:t>Il negozio invalido è anche INEFFICACE, manca cioè di effetti propri. Non è vero il contrario (ad es. il testamento finché non muore il testatore).</a:t>
            </a:r>
          </a:p>
          <a:p>
            <a:pPr algn="just"/>
            <a:r>
              <a:rPr lang="it-IT" sz="2800" u="sng" dirty="0"/>
              <a:t>La dottrina moderna distingue due tipi di invalidità</a:t>
            </a:r>
            <a:r>
              <a:rPr lang="it-IT" sz="2800" dirty="0"/>
              <a:t>:</a:t>
            </a:r>
            <a:endParaRPr lang="it-IT" sz="2800" b="1" dirty="0"/>
          </a:p>
          <a:p>
            <a:pPr algn="just"/>
            <a:r>
              <a:rPr lang="it-IT" sz="2800" b="1" dirty="0"/>
              <a:t>NULLITA’: </a:t>
            </a:r>
            <a:r>
              <a:rPr lang="it-IT" sz="2800" dirty="0"/>
              <a:t>il negozio nasce morto </a:t>
            </a:r>
            <a:r>
              <a:rPr lang="it-IT" sz="2800" i="1" dirty="0"/>
              <a:t> </a:t>
            </a:r>
            <a:r>
              <a:rPr lang="it-IT" sz="2800" dirty="0"/>
              <a:t>è INEFFICACE. Si può chiedere una </a:t>
            </a:r>
            <a:r>
              <a:rPr lang="it-IT" sz="2800" u="sng" dirty="0"/>
              <a:t>sentenza di accertamento</a:t>
            </a:r>
            <a:r>
              <a:rPr lang="it-IT" sz="2800" dirty="0"/>
              <a:t>, imprescrittibile)</a:t>
            </a:r>
          </a:p>
          <a:p>
            <a:pPr algn="just"/>
            <a:r>
              <a:rPr lang="it-IT" sz="2800" b="1" dirty="0"/>
              <a:t>ANNULLABILITA</a:t>
            </a:r>
            <a:r>
              <a:rPr lang="it-IT" sz="2800" dirty="0"/>
              <a:t>' = il negozio “nasce ammalato” perché presenta dei vizi, ma meno gravi. È EFFICACE, ma può essere impugnato solo dai soggetti interessati, entro termini stabiliti, chiedendo una pronuncia costitutiva, che «uccide il negozio».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328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FC2A18-1331-AA44-916F-0703D6559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DIRITTO ROMANO </a:t>
            </a:r>
            <a:br>
              <a:rPr lang="it-IT" dirty="0"/>
            </a:br>
            <a:r>
              <a:rPr lang="it-IT" dirty="0"/>
              <a:t>NON CONOSCE L’ANNULLABILITA’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D8B57C-6489-474F-A478-150085682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17683"/>
            <a:ext cx="8596668" cy="415158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concetto di annullabilità non si trova nelle fonti romane, ma deriva da esse, in particolare dall'elaborazione concettuale dei casi di negozi validi per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, ma neutralizzabili per diritto pretorio (tramite </a:t>
            </a:r>
            <a:r>
              <a:rPr lang="it-IT" sz="2800" i="1" dirty="0"/>
              <a:t> </a:t>
            </a:r>
            <a:r>
              <a:rPr lang="it-IT" sz="2800" i="1" dirty="0" err="1"/>
              <a:t>denegatio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dirty="0"/>
              <a:t>, </a:t>
            </a:r>
            <a:r>
              <a:rPr lang="it-IT" sz="2800" i="1" dirty="0" err="1"/>
              <a:t>exceptio</a:t>
            </a:r>
            <a:r>
              <a:rPr lang="it-IT" sz="2800" dirty="0"/>
              <a:t>, </a:t>
            </a:r>
            <a:r>
              <a:rPr lang="it-IT" sz="2800" i="1" dirty="0" err="1"/>
              <a:t>restitutio</a:t>
            </a:r>
            <a:r>
              <a:rPr lang="it-IT" sz="2800" i="1" dirty="0"/>
              <a:t> in </a:t>
            </a:r>
            <a:r>
              <a:rPr lang="it-IT" sz="2800" i="1" dirty="0" err="1"/>
              <a:t>integrum</a:t>
            </a:r>
            <a:r>
              <a:rPr lang="it-IT" sz="2800" i="1" dirty="0"/>
              <a:t>)</a:t>
            </a:r>
            <a:r>
              <a:rPr lang="it-IT" sz="2800" dirty="0"/>
              <a:t>: il negozio non viene annullato, ma i suoi effetti sono impediti o sostanzialmente ignorati.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374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162F49-5C79-CB43-B121-5C0EEF913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/>
              <a:t>DIVERGENZA TRA VOLONTA’ </a:t>
            </a:r>
            <a:br>
              <a:rPr lang="it-IT" b="1" dirty="0"/>
            </a:br>
            <a:r>
              <a:rPr lang="it-IT" b="1" dirty="0"/>
              <a:t>E SUA MANIFESTAZIONE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9CB859-B221-BB4C-B665-CFD0F7415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u="sng" dirty="0"/>
              <a:t>CONSAPEVOLE</a:t>
            </a:r>
            <a:r>
              <a:rPr lang="it-IT" sz="2800" b="1" dirty="0"/>
              <a:t>: </a:t>
            </a:r>
          </a:p>
          <a:p>
            <a:r>
              <a:rPr lang="it-IT" sz="2800" b="1" dirty="0"/>
              <a:t>1) </a:t>
            </a:r>
            <a:r>
              <a:rPr lang="it-IT" sz="2800" dirty="0"/>
              <a:t>RISERVA MENTALE</a:t>
            </a:r>
          </a:p>
          <a:p>
            <a:r>
              <a:rPr lang="it-IT" sz="2800" dirty="0"/>
              <a:t>2) SIMULAZIONE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r>
              <a:rPr lang="it-IT" sz="2800" b="1" u="sng" dirty="0"/>
              <a:t>INCONSAPEVOLE</a:t>
            </a:r>
            <a:r>
              <a:rPr lang="it-IT" sz="2800" b="1" dirty="0"/>
              <a:t>: </a:t>
            </a:r>
            <a:r>
              <a:rPr lang="it-IT" sz="2800" dirty="0"/>
              <a:t>ERRORE OSTATIVO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2750542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8A899-03B0-8043-8910-8B1A516AA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VIZI DELLA VOLONTA’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561F78-634D-6644-AA20-4FD611DFD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1) ERRORE VIZIO</a:t>
            </a:r>
          </a:p>
          <a:p>
            <a:r>
              <a:rPr lang="it-IT" sz="2800" dirty="0"/>
              <a:t>2) VIOLENZA MORALE</a:t>
            </a:r>
          </a:p>
          <a:p>
            <a:r>
              <a:rPr lang="it-IT" sz="2800" dirty="0"/>
              <a:t>3) DOLO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661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30280-6D0A-554C-9C07-C5446C1D4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A421F3-58F9-6046-A615-5E246261D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917"/>
            <a:ext cx="8596668" cy="519211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L'ordinamento romano non distingue dogmaticamente tra ERRORE OSTATIVO E VIZIO. </a:t>
            </a:r>
          </a:p>
          <a:p>
            <a:pPr algn="just"/>
            <a:r>
              <a:rPr lang="it-IT" sz="2800" dirty="0"/>
              <a:t>La giurisprudenza classica è decisamente orientata a considerare inutile ogni negozio a forma libera (più restia per quelli rigidamente formali), se veniva provato che l’autore era stato indotto a negoziare da una falsa cognizione della situazione di fatto. </a:t>
            </a:r>
          </a:p>
          <a:p>
            <a:pPr algn="just"/>
            <a:r>
              <a:rPr lang="it-IT" sz="2800" dirty="0"/>
              <a:t>Il negozio viziato da errore era sanzionato con la nullità perché non era considerato un negozio serio.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95852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D2307-F3D0-CA40-849C-C3EDCC9DD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/>
          <a:lstStyle/>
          <a:p>
            <a:pPr algn="ctr"/>
            <a:r>
              <a:rPr lang="it-IT" dirty="0"/>
              <a:t>REQUISITI DI RILEVANZA DELL’ERRORE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A552CD-6022-2240-A62A-5A14E8B7A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531"/>
            <a:ext cx="8596668" cy="44858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L'errore rilevava solo se fosse:</a:t>
            </a:r>
          </a:p>
          <a:p>
            <a:pPr algn="just"/>
            <a:r>
              <a:rPr lang="it-IT" sz="2800" dirty="0"/>
              <a:t>1) </a:t>
            </a:r>
            <a:r>
              <a:rPr lang="it-IT" sz="2800" b="1" dirty="0"/>
              <a:t>scusabile</a:t>
            </a:r>
            <a:r>
              <a:rPr lang="it-IT" sz="2800" dirty="0"/>
              <a:t>, cioè non grossolano, tale da potersi ragionevolmente tollerare in una persona di normale diligenza e intelligenza: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1845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C92452-0094-AF4A-9FC0-CE6E4EEF1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NEGOZIO GIURIDICO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81C1A7-1420-174D-9483-226519553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Atto lecito col quale uno o più privati stabiliscono un regolamento di interessi, riconosciuto dall'ordinamento come produttivo di effetti giuridici a esso conformi</a:t>
            </a:r>
          </a:p>
        </p:txBody>
      </p:sp>
    </p:spTree>
    <p:extLst>
      <p:ext uri="{BB962C8B-B14F-4D97-AF65-F5344CB8AC3E}">
        <p14:creationId xmlns:p14="http://schemas.microsoft.com/office/powerpoint/2010/main" val="4243744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31FA2F-F1AE-5041-BB6E-13C938119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0718"/>
            <a:ext cx="8596668" cy="735724"/>
          </a:xfrm>
        </p:spPr>
        <p:txBody>
          <a:bodyPr/>
          <a:lstStyle/>
          <a:p>
            <a:pPr algn="ctr"/>
            <a:r>
              <a:rPr lang="it-IT" dirty="0"/>
              <a:t>REQUISITI DI RILEVANZA DELL’ERRORE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F0E415-6568-4C4E-8F5F-CA9DDB64D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093077"/>
            <a:ext cx="9074305" cy="5764924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2) ed </a:t>
            </a:r>
            <a:r>
              <a:rPr lang="it-IT" sz="2800" b="1" dirty="0"/>
              <a:t>essenziale</a:t>
            </a:r>
            <a:r>
              <a:rPr lang="it-IT" sz="2800" dirty="0"/>
              <a:t>, che investa cioè il negozio in uno dei suoi aspetti essenziali, di modo che senza l’errore il negozio probabilmente non sarebbe stato concluso:</a:t>
            </a:r>
          </a:p>
          <a:p>
            <a:pPr marL="0" indent="0" algn="just">
              <a:buNone/>
            </a:pPr>
            <a:r>
              <a:rPr lang="it-IT" sz="2800" dirty="0"/>
              <a:t>a) </a:t>
            </a:r>
            <a:r>
              <a:rPr lang="it-IT" sz="2800" i="1" u="sng" dirty="0"/>
              <a:t>in </a:t>
            </a:r>
            <a:r>
              <a:rPr lang="it-IT" sz="2800" i="1" u="sng" dirty="0" err="1"/>
              <a:t>negotio</a:t>
            </a:r>
            <a:r>
              <a:rPr lang="it-IT" sz="2800" i="1" dirty="0"/>
              <a:t>: </a:t>
            </a:r>
            <a:r>
              <a:rPr lang="it-IT" sz="2800" dirty="0"/>
              <a:t>cade sull'identità del negozio da compiere </a:t>
            </a:r>
          </a:p>
          <a:p>
            <a:pPr marL="0" indent="0" algn="just">
              <a:buNone/>
            </a:pPr>
            <a:r>
              <a:rPr lang="it-IT" sz="2800" dirty="0"/>
              <a:t>b) </a:t>
            </a:r>
            <a:r>
              <a:rPr lang="it-IT" sz="2800" i="1" u="sng" dirty="0"/>
              <a:t>in </a:t>
            </a:r>
            <a:r>
              <a:rPr lang="it-IT" sz="2800" i="1" u="sng" dirty="0" err="1"/>
              <a:t>corpore</a:t>
            </a:r>
            <a:r>
              <a:rPr lang="it-IT" sz="2800" i="1" dirty="0"/>
              <a:t>: </a:t>
            </a:r>
            <a:r>
              <a:rPr lang="it-IT" sz="2800" dirty="0"/>
              <a:t>concerne lo stesso oggetto del contratto </a:t>
            </a:r>
          </a:p>
          <a:p>
            <a:pPr marL="0" indent="0" algn="just">
              <a:buNone/>
            </a:pPr>
            <a:r>
              <a:rPr lang="it-IT" sz="2800" dirty="0"/>
              <a:t>c) </a:t>
            </a:r>
            <a:r>
              <a:rPr lang="it-IT" sz="2800" i="1" u="sng" dirty="0"/>
              <a:t>in </a:t>
            </a:r>
            <a:r>
              <a:rPr lang="it-IT" sz="2800" i="1" u="sng" dirty="0" err="1"/>
              <a:t>substantia</a:t>
            </a:r>
            <a:r>
              <a:rPr lang="it-IT" sz="2800" i="1" dirty="0"/>
              <a:t>: </a:t>
            </a:r>
            <a:r>
              <a:rPr lang="it-IT" sz="2800" dirty="0"/>
              <a:t>si riferisce alla composizione materiale dell'oggetto. Non tutti lo ritennero essenziale.</a:t>
            </a:r>
          </a:p>
          <a:p>
            <a:pPr marL="0" indent="0" algn="just">
              <a:buNone/>
            </a:pPr>
            <a:r>
              <a:rPr lang="it-IT" sz="2800" dirty="0"/>
              <a:t>Irrilevante è in genere l'errore </a:t>
            </a:r>
            <a:r>
              <a:rPr lang="it-IT" sz="2800" i="1" u="sng" dirty="0"/>
              <a:t>in persona </a:t>
            </a:r>
            <a:r>
              <a:rPr lang="it-IT" sz="2800" dirty="0"/>
              <a:t>(sull'identità del destinatario e della controparte negoziale), tranne che nei negozi </a:t>
            </a:r>
            <a:r>
              <a:rPr lang="it-IT" sz="2800" i="1" dirty="0" err="1"/>
              <a:t>mortis</a:t>
            </a:r>
            <a:r>
              <a:rPr lang="it-IT" sz="2800" i="1" dirty="0"/>
              <a:t> causa</a:t>
            </a:r>
            <a:r>
              <a:rPr lang="it-IT" sz="2800" dirty="0"/>
              <a:t>, e in quelli </a:t>
            </a:r>
            <a:r>
              <a:rPr lang="it-IT" sz="2800" i="1" dirty="0"/>
              <a:t>inter </a:t>
            </a:r>
            <a:r>
              <a:rPr lang="it-IT" sz="2800" i="1" dirty="0" err="1"/>
              <a:t>vivos</a:t>
            </a:r>
            <a:r>
              <a:rPr lang="it-IT" sz="2800" dirty="0"/>
              <a:t> in cui l'elemento della fiducia in una data persona sia fondamentale (es.: mandato)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021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327513-E8FA-0840-B15A-8EAAC8E7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/>
              <a:t>DOLUS </a:t>
            </a:r>
            <a:r>
              <a:rPr lang="it-IT" b="1" dirty="0"/>
              <a:t>(RAGGIRO)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B015B1-76E8-5D43-8F5F-D49B30AF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9615"/>
            <a:ext cx="8596668" cy="4866288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Il pretore decide di punire l'autore dell'atto illecito; solo di conseguenza tutela il raggirato, il quale in pratica è caduto in errore: poiché quest'errore è stato causato da un inganno, gli si dà sempre e comunque rilevanza.</a:t>
            </a:r>
          </a:p>
          <a:p>
            <a:pPr algn="just"/>
            <a:r>
              <a:rPr lang="it-IT" sz="2800" dirty="0"/>
              <a:t>Se la vittima del raggiro non aveva ancora adempiuto e veniva convenuta in giudizio, poteva opporre l'</a:t>
            </a:r>
            <a:r>
              <a:rPr lang="it-IT" sz="2800" i="1" u="sng" dirty="0" err="1"/>
              <a:t>exceptio</a:t>
            </a:r>
            <a:r>
              <a:rPr lang="it-IT" sz="2800" i="1" u="sng" dirty="0"/>
              <a:t> (</a:t>
            </a:r>
            <a:r>
              <a:rPr lang="it-IT" sz="2800" i="1" u="sng" dirty="0" err="1"/>
              <a:t>specialis</a:t>
            </a:r>
            <a:r>
              <a:rPr lang="it-IT" sz="2800" i="1" u="sng" dirty="0"/>
              <a:t>) doli (</a:t>
            </a:r>
            <a:r>
              <a:rPr lang="it-IT" sz="2800" i="1" u="sng" dirty="0" err="1"/>
              <a:t>praeteriti</a:t>
            </a:r>
            <a:r>
              <a:rPr lang="it-IT" sz="2800" i="1" u="sng" dirty="0"/>
              <a:t>)</a:t>
            </a:r>
            <a:r>
              <a:rPr lang="it-IT" sz="2800" dirty="0"/>
              <a:t>. </a:t>
            </a:r>
          </a:p>
          <a:p>
            <a:pPr algn="just"/>
            <a:r>
              <a:rPr lang="it-IT" sz="2800" dirty="0"/>
              <a:t>Se, invece, il negozio aveva già realizzato tutti i suoi effetti, l'ingannato danneggiato poteva esperire l'</a:t>
            </a:r>
            <a:r>
              <a:rPr lang="it-IT" sz="2800" i="1" u="sng" dirty="0" err="1"/>
              <a:t>actio</a:t>
            </a:r>
            <a:r>
              <a:rPr lang="it-IT" sz="2800" i="1" u="sng" dirty="0"/>
              <a:t> de dolo malo</a:t>
            </a:r>
            <a:r>
              <a:rPr lang="it-IT" sz="2800" dirty="0"/>
              <a:t> contro l'autore del raggiro.</a:t>
            </a:r>
          </a:p>
          <a:p>
            <a:pPr algn="just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1834224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E160D2-7785-7345-A982-3F6B85987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/>
              <a:t>METUS </a:t>
            </a:r>
            <a:r>
              <a:rPr lang="it-IT" b="1" dirty="0"/>
              <a:t>(VIOLENZA MORALE 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372FFB-5C19-FA4F-9BF9-7D9E5E8D3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877"/>
            <a:ext cx="8596668" cy="4643486"/>
          </a:xfrm>
        </p:spPr>
        <p:txBody>
          <a:bodyPr/>
          <a:lstStyle/>
          <a:p>
            <a:pPr algn="just"/>
            <a:r>
              <a:rPr lang="it-IT" sz="2800" dirty="0"/>
              <a:t>La parte minacciata preferisce concludere il negozio, quindi lo vuole; tanto basta per l’antico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, per il quale il negozio concluso in conseguenza dell’altrui minaccia è valido ed efficace, perché è voluto; non però se si tratta di un negozio di buona fede, perché la buona fede è contraria alla frode e al dolo.</a:t>
            </a:r>
          </a:p>
          <a:p>
            <a:pPr algn="just"/>
            <a:r>
              <a:rPr lang="it-IT" sz="2800" dirty="0"/>
              <a:t>Il pretore decide di punire l'autore dell'atto illecito; solo di conseguenza dà tutela alla volontà del minacciato.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676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9A149C-7406-094C-8D54-CFA16981D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STRUMENTI CONTRO IL </a:t>
            </a:r>
            <a:r>
              <a:rPr lang="it-IT" i="1" dirty="0"/>
              <a:t>METUS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894AB9-BFCB-8E45-9463-9678B327F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0938"/>
            <a:ext cx="8596668" cy="52972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1) </a:t>
            </a:r>
            <a:r>
              <a:rPr lang="it-IT" sz="2800" b="1" i="1" dirty="0" err="1"/>
              <a:t>Exceptio</a:t>
            </a:r>
            <a:r>
              <a:rPr lang="it-IT" sz="2800" b="1" i="1" dirty="0"/>
              <a:t> </a:t>
            </a:r>
            <a:r>
              <a:rPr lang="it-IT" sz="2800" b="1" i="1" dirty="0" err="1"/>
              <a:t>metus</a:t>
            </a:r>
            <a:r>
              <a:rPr lang="it-IT" sz="2800" dirty="0"/>
              <a:t>: espressa impersonalmente, opponibile quindi anche a persona diversa dall'autore della violenza (</a:t>
            </a:r>
            <a:r>
              <a:rPr lang="it-IT" sz="2800" i="1" dirty="0"/>
              <a:t>in rem </a:t>
            </a:r>
            <a:r>
              <a:rPr lang="it-IT" sz="2800" i="1" dirty="0" err="1"/>
              <a:t>scripta</a:t>
            </a:r>
            <a:r>
              <a:rPr lang="it-IT" sz="2800" dirty="0"/>
              <a:t>).</a:t>
            </a:r>
          </a:p>
          <a:p>
            <a:pPr algn="just"/>
            <a:r>
              <a:rPr lang="it-IT" sz="2800" dirty="0"/>
              <a:t>2) </a:t>
            </a:r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quod</a:t>
            </a:r>
            <a:r>
              <a:rPr lang="it-IT" sz="2800" b="1" i="1" dirty="0"/>
              <a:t> </a:t>
            </a:r>
            <a:r>
              <a:rPr lang="it-IT" sz="2800" b="1" i="1" dirty="0" err="1"/>
              <a:t>metus</a:t>
            </a:r>
            <a:r>
              <a:rPr lang="it-IT" sz="2800" b="1" i="1" dirty="0"/>
              <a:t> causa</a:t>
            </a:r>
            <a:r>
              <a:rPr lang="it-IT" sz="2800" dirty="0"/>
              <a:t>: PRETORIA, </a:t>
            </a:r>
            <a:r>
              <a:rPr lang="it-IT" sz="2800" i="1" dirty="0"/>
              <a:t>in factum</a:t>
            </a:r>
            <a:r>
              <a:rPr lang="it-IT" sz="2800" dirty="0"/>
              <a:t>; PENALE, nel quadruplo; ARBITRARIA, annuale.</a:t>
            </a:r>
          </a:p>
          <a:p>
            <a:pPr algn="just"/>
            <a:r>
              <a:rPr lang="it-IT" sz="2800" dirty="0"/>
              <a:t>3) </a:t>
            </a:r>
            <a:r>
              <a:rPr lang="it-IT" sz="2800" b="1" i="1" dirty="0"/>
              <a:t>In </a:t>
            </a:r>
            <a:r>
              <a:rPr lang="it-IT" sz="2800" b="1" i="1" dirty="0" err="1"/>
              <a:t>integrum</a:t>
            </a:r>
            <a:r>
              <a:rPr lang="it-IT" sz="2800" b="1" i="1" dirty="0"/>
              <a:t> </a:t>
            </a:r>
            <a:r>
              <a:rPr lang="it-IT" sz="2800" b="1" i="1" dirty="0" err="1"/>
              <a:t>restitutio</a:t>
            </a:r>
            <a:r>
              <a:rPr lang="it-IT" sz="2800" b="1" i="1" dirty="0"/>
              <a:t> </a:t>
            </a:r>
            <a:r>
              <a:rPr lang="it-IT" sz="2800" b="1" i="1" dirty="0" err="1"/>
              <a:t>propter</a:t>
            </a:r>
            <a:r>
              <a:rPr lang="it-IT" sz="2800" b="1" i="1" dirty="0"/>
              <a:t> </a:t>
            </a:r>
            <a:r>
              <a:rPr lang="it-IT" sz="2800" b="1" i="1" dirty="0" err="1"/>
              <a:t>metum</a:t>
            </a:r>
            <a:r>
              <a:rPr lang="it-IT" sz="2800" dirty="0"/>
              <a:t>: si ignorano gli effetti già prodotti; il pretore considera come non avvenuto il negozio viziato ed esercita di conseguenza la sua </a:t>
            </a:r>
            <a:r>
              <a:rPr lang="it-IT" sz="2800" i="1" dirty="0" err="1"/>
              <a:t>iurisdictio</a:t>
            </a:r>
            <a:r>
              <a:rPr lang="it-IT" sz="2800" dirty="0"/>
              <a:t>, eventualmente anche contro terzi non autori della minaccia.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3986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9ECD74-82BF-1D49-A531-CBB7728FD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9186"/>
            <a:ext cx="8596668" cy="130328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ELEMENTI ACCIDENTALI </a:t>
            </a:r>
            <a:br>
              <a:rPr lang="it-IT" b="1" dirty="0"/>
            </a:br>
            <a:r>
              <a:rPr lang="it-IT" b="1" dirty="0"/>
              <a:t>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5B4134-F7CE-7643-BEBA-3BE9FC2B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Sono clausole che le parti possono espressamente inserire, malgrado la tipicità negoziale, per modificare o integrare gli effetti negoziali, senza snaturarli. </a:t>
            </a:r>
          </a:p>
          <a:p>
            <a:pPr algn="just"/>
            <a:r>
              <a:rPr lang="it-IT" sz="2800" dirty="0"/>
              <a:t>Non sono necessari per la validità del negozio, ma una volta pattuiti divengono essenziali, cioè possono incidere sulla validità ed efficacia di quel concreto negozio.</a:t>
            </a:r>
          </a:p>
          <a:p>
            <a:pPr algn="just"/>
            <a:r>
              <a:rPr lang="it-IT" sz="2800" dirty="0"/>
              <a:t>Vi sono alcuni atti che non sopportano l’apposizione di condizione o termine; se è inserito un tale elemento, il negozio viene invalidato.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87547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2A8167-B231-9E41-8D74-C2C4370E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3683"/>
          </a:xfrm>
        </p:spPr>
        <p:txBody>
          <a:bodyPr/>
          <a:lstStyle/>
          <a:p>
            <a:pPr algn="ctr"/>
            <a:r>
              <a:rPr lang="it-IT" b="1" dirty="0"/>
              <a:t>CONDIZIONE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640AA5-C959-5A4B-A1F2-BDCB4B694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3283"/>
            <a:ext cx="8596668" cy="51710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Clausola che contempla un evento futuro e oggettivamente incerto, assunto come decisivo per la produzione di effetti negoziali</a:t>
            </a:r>
          </a:p>
          <a:p>
            <a:pPr algn="just"/>
            <a:r>
              <a:rPr lang="it-IT" sz="2800" dirty="0"/>
              <a:t>Caratteristiche essenziali della condizione sono:</a:t>
            </a:r>
          </a:p>
          <a:p>
            <a:pPr marL="0" lvl="0" indent="0" algn="just">
              <a:buNone/>
            </a:pPr>
            <a:r>
              <a:rPr lang="it-IT" sz="2800" dirty="0"/>
              <a:t>1) è una clausola con la quale l’autore/gli autori fanno dipendere l’efficacia del negozio</a:t>
            </a:r>
          </a:p>
          <a:p>
            <a:pPr marL="0" lvl="0" indent="0" algn="just">
              <a:buNone/>
            </a:pPr>
            <a:r>
              <a:rPr lang="it-IT" sz="2800" dirty="0"/>
              <a:t>2) da un evento futuro e</a:t>
            </a:r>
          </a:p>
          <a:p>
            <a:pPr marL="0" lvl="0" indent="0" algn="just">
              <a:buNone/>
            </a:pPr>
            <a:r>
              <a:rPr lang="it-IT" sz="2800" dirty="0"/>
              <a:t>3) oggettivamente incerto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9507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06EBE-C86C-754D-B26C-7CB197E10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6745"/>
          </a:xfrm>
        </p:spPr>
        <p:txBody>
          <a:bodyPr/>
          <a:lstStyle/>
          <a:p>
            <a:pPr algn="ctr"/>
            <a:r>
              <a:rPr lang="it-IT" b="1" dirty="0"/>
              <a:t>CONDIZIONE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594426-50D3-EE48-9908-9F10D275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2" y="1376855"/>
            <a:ext cx="9259614" cy="49083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Si distingue tra condizione:</a:t>
            </a:r>
          </a:p>
          <a:p>
            <a:pPr algn="just"/>
            <a:r>
              <a:rPr lang="it-IT" sz="2400" dirty="0"/>
              <a:t>  </a:t>
            </a:r>
            <a:r>
              <a:rPr lang="it-IT" sz="2400" b="1" dirty="0"/>
              <a:t>SOSPENSIVA</a:t>
            </a:r>
            <a:r>
              <a:rPr lang="it-IT" sz="2400" dirty="0"/>
              <a:t>: sospende gli effetti del negozio, i quali non si producono se l’evento non si realizza. </a:t>
            </a:r>
            <a:r>
              <a:rPr lang="it-IT" sz="2400" u="sng" dirty="0"/>
              <a:t>Il negozio è inefficace finché l’evento non si realizza</a:t>
            </a:r>
            <a:r>
              <a:rPr lang="it-IT" sz="2400" dirty="0"/>
              <a:t>. Si ha una separazione temporale tra la dichiarazione di volontà e l’effetto voluto; inoltre il verificarsi dell’effetto è incerto.  </a:t>
            </a:r>
          </a:p>
          <a:p>
            <a:pPr algn="just"/>
            <a:r>
              <a:rPr lang="it-IT" sz="2400" dirty="0"/>
              <a:t> </a:t>
            </a:r>
            <a:r>
              <a:rPr lang="it-IT" sz="2400" b="1" dirty="0"/>
              <a:t>RISOLUTIVA</a:t>
            </a:r>
            <a:r>
              <a:rPr lang="it-IT" sz="2400" dirty="0"/>
              <a:t>: gli effetti si producono subito, ma cessano automaticamente, si risolvono, se accade l’evento. La cessazione degli effetti è subordinata al verificarsi del fatto futuro e incerto. Non è concettualmente elaborata dai giuristi romani, ma in alcuni casi si giunse a ottenere i medesimi risultati mediante particolari espedienti.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450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F97248-998B-D047-AE89-C3EC17A4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011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CONDIZIONE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7F1640-1D4A-814C-A966-2502F6538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7367"/>
            <a:ext cx="8596668" cy="4653996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- condizioni </a:t>
            </a:r>
            <a:r>
              <a:rPr lang="it-IT" sz="2400" b="1" dirty="0"/>
              <a:t>casuali</a:t>
            </a:r>
            <a:r>
              <a:rPr lang="it-IT" sz="2400" dirty="0"/>
              <a:t>: l’avveramento dipende solo dal caso; es.: se la nave arriverà dall’Asia (il venditore aspetta che arrivi la merce). Comprendono anche quelle che dipendono dalla volontà di un terzo </a:t>
            </a:r>
          </a:p>
          <a:p>
            <a:pPr algn="just"/>
            <a:r>
              <a:rPr lang="it-IT" sz="2400" dirty="0"/>
              <a:t>- condizioni </a:t>
            </a:r>
            <a:r>
              <a:rPr lang="it-IT" sz="2400" b="1" dirty="0"/>
              <a:t>potestative</a:t>
            </a:r>
            <a:r>
              <a:rPr lang="it-IT" sz="2400" dirty="0"/>
              <a:t>: l’avveramento dipende dalla volontà di una delle parti del negozio. Ammesse purché non consistenti in una mera manifestazione di volontà della parte obbligata: in questo caso il negozio sarebbe nullo perché la sua efficacia non può essere subordinata ad una volontà futura e completamente discrezionale.</a:t>
            </a:r>
          </a:p>
          <a:p>
            <a:pPr algn="just"/>
            <a:r>
              <a:rPr lang="it-IT" sz="2400" dirty="0"/>
              <a:t>- condizioni </a:t>
            </a:r>
            <a:r>
              <a:rPr lang="it-IT" sz="2400" b="1" dirty="0"/>
              <a:t>miste</a:t>
            </a:r>
            <a:r>
              <a:rPr lang="it-IT" sz="2400" dirty="0"/>
              <a:t>: avveramento che dipende sia dal caso che dalla volontà di una delle parti: es. se sposerai Tizia. </a:t>
            </a:r>
          </a:p>
        </p:txBody>
      </p:sp>
    </p:spTree>
    <p:extLst>
      <p:ext uri="{BB962C8B-B14F-4D97-AF65-F5344CB8AC3E}">
        <p14:creationId xmlns:p14="http://schemas.microsoft.com/office/powerpoint/2010/main" val="7112721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827BC-4DE4-CE49-AB57-CB68E2901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TERMINE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437FE9-51EB-2A46-81A0-3E8CA3EE5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0221"/>
            <a:ext cx="8596668" cy="48011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Clausola con cui si stabilisce una data o un evento futuro e certo, a partire dal quale o fino al quale il negozio deve produrre effetti. </a:t>
            </a:r>
          </a:p>
          <a:p>
            <a:pPr marL="0" indent="0" algn="just">
              <a:buNone/>
            </a:pPr>
            <a:r>
              <a:rPr lang="it-IT" sz="3200" dirty="0"/>
              <a:t>Può essere:</a:t>
            </a:r>
          </a:p>
          <a:p>
            <a:pPr algn="just"/>
            <a:r>
              <a:rPr lang="it-IT" sz="2800" i="1" dirty="0" err="1"/>
              <a:t>certus</a:t>
            </a:r>
            <a:r>
              <a:rPr lang="it-IT" sz="2800" i="1" dirty="0"/>
              <a:t> an </a:t>
            </a:r>
            <a:r>
              <a:rPr lang="it-IT" sz="2800" i="1" dirty="0" err="1"/>
              <a:t>certus</a:t>
            </a:r>
            <a:r>
              <a:rPr lang="it-IT" sz="2800" i="1" dirty="0"/>
              <a:t> quando</a:t>
            </a:r>
            <a:endParaRPr lang="it-IT" sz="2800" dirty="0"/>
          </a:p>
          <a:p>
            <a:pPr algn="just"/>
            <a:r>
              <a:rPr lang="it-IT" sz="2800" i="1" dirty="0" err="1"/>
              <a:t>certus</a:t>
            </a:r>
            <a:r>
              <a:rPr lang="it-IT" sz="2800" i="1" dirty="0"/>
              <a:t> an </a:t>
            </a:r>
            <a:r>
              <a:rPr lang="it-IT" sz="2800" i="1" dirty="0" err="1"/>
              <a:t>incertus</a:t>
            </a:r>
            <a:r>
              <a:rPr lang="it-IT" sz="2800" i="1" dirty="0"/>
              <a:t> quando</a:t>
            </a:r>
            <a:endParaRPr lang="it-IT" sz="2800" dirty="0"/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800182665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F777D5-B32C-6049-9995-E94099F0E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TERMINE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11F80E-D49C-1F4B-9042-76680E4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1" y="1534509"/>
            <a:ext cx="9354207" cy="54023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algn="just"/>
            <a:r>
              <a:rPr lang="it-IT" sz="3000" dirty="0"/>
              <a:t> TERMINE INIZIALE: </a:t>
            </a:r>
            <a:r>
              <a:rPr lang="it-IT" sz="3000" i="1" dirty="0" err="1"/>
              <a:t>dies</a:t>
            </a:r>
            <a:r>
              <a:rPr lang="it-IT" sz="3000" i="1" dirty="0"/>
              <a:t> a quo</a:t>
            </a:r>
          </a:p>
          <a:p>
            <a:pPr algn="just"/>
            <a:r>
              <a:rPr lang="it-IT" sz="3000" dirty="0"/>
              <a:t>Gli effetti dei negozi di disposizione si producono automaticamente solo allo scadere del termine. </a:t>
            </a:r>
          </a:p>
          <a:p>
            <a:pPr algn="just"/>
            <a:r>
              <a:rPr lang="it-IT" sz="3000" dirty="0"/>
              <a:t>Quanto ai negozi obbligatori, poiché è certo l'avverarsi del termine, il rapporto obbligatorio è immediatamente costituito; il debitore ha diritto di adempiere prima del termine e non può chiedere la restituzione di quanto dato </a:t>
            </a:r>
            <a:r>
              <a:rPr lang="it-IT" sz="3000" dirty="0" err="1"/>
              <a:t>perchéha</a:t>
            </a:r>
            <a:r>
              <a:rPr lang="it-IT" sz="3000" dirty="0"/>
              <a:t> pagato un debito</a:t>
            </a:r>
          </a:p>
          <a:p>
            <a:pPr algn="just"/>
            <a:r>
              <a:rPr lang="it-IT" sz="3000" dirty="0"/>
              <a:t>Il diritto di credito sorge subito, ma non può essere esercitato: se il creditore agisce prima della scadenza del termine</a:t>
            </a:r>
            <a:r>
              <a:rPr lang="it-IT" dirty="0"/>
              <a:t>. 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297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D7334C-A8DD-1D42-A65F-E3BDC285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EFFETTI DEI NEGOZI GIURIDICI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414DD4-D9E6-E84D-8E55-86F33A809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b="1" u="sng" dirty="0"/>
              <a:t>NEGOZI CON EFFETTI REALI</a:t>
            </a:r>
            <a:r>
              <a:rPr lang="it-IT" sz="2400" dirty="0"/>
              <a:t>: trasferiscono il diritto di proprietà o costituiscono diritti reali limitati. </a:t>
            </a:r>
            <a:r>
              <a:rPr lang="it-IT" sz="2400" b="1" i="1" dirty="0" err="1"/>
              <a:t>Mancipatio</a:t>
            </a:r>
            <a:r>
              <a:rPr lang="it-IT" sz="2400" b="1" i="1" dirty="0"/>
              <a:t>, in iure </a:t>
            </a:r>
            <a:r>
              <a:rPr lang="it-IT" sz="2400" b="1" i="1" dirty="0" err="1"/>
              <a:t>cessio</a:t>
            </a:r>
            <a:r>
              <a:rPr lang="it-IT" sz="2400" b="1" i="1" dirty="0"/>
              <a:t>, </a:t>
            </a:r>
            <a:r>
              <a:rPr lang="it-IT" sz="2400" b="1" i="1" dirty="0" err="1"/>
              <a:t>traditio</a:t>
            </a:r>
            <a:r>
              <a:rPr lang="it-IT" sz="2400" b="1" i="1" dirty="0"/>
              <a:t>.</a:t>
            </a:r>
            <a:endParaRPr lang="it-IT" sz="2400" i="1" dirty="0"/>
          </a:p>
          <a:p>
            <a:pPr algn="just"/>
            <a:r>
              <a:rPr lang="it-IT" sz="2400" b="1" u="sng" dirty="0"/>
              <a:t>NEGOZI CON EFFETTI OBBLIGATORI</a:t>
            </a:r>
            <a:r>
              <a:rPr lang="it-IT" sz="2400" dirty="0"/>
              <a:t>: costituiscono o estinguono un’obbligazione. </a:t>
            </a:r>
            <a:r>
              <a:rPr lang="it-IT" sz="2400" b="1" dirty="0"/>
              <a:t>Contratti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endParaRPr lang="it-IT" sz="2400" dirty="0"/>
          </a:p>
          <a:p>
            <a:pPr algn="just"/>
            <a:r>
              <a:rPr lang="it-IT" sz="2400" u="sng" dirty="0"/>
              <a:t>NEGOZI </a:t>
            </a:r>
            <a:r>
              <a:rPr lang="it-IT" sz="2400" i="1" u="sng" dirty="0"/>
              <a:t>INTER VIVOS</a:t>
            </a:r>
            <a:r>
              <a:rPr lang="it-IT" sz="2400" dirty="0"/>
              <a:t>: destinati a produrre effetti durante la vita dei loro autori</a:t>
            </a:r>
          </a:p>
          <a:p>
            <a:pPr algn="just"/>
            <a:r>
              <a:rPr lang="it-IT" sz="2400" u="sng" dirty="0"/>
              <a:t>NEGOZI </a:t>
            </a:r>
            <a:r>
              <a:rPr lang="it-IT" sz="2400" i="1" u="sng" dirty="0"/>
              <a:t>MORTIS CAUSA</a:t>
            </a:r>
            <a:r>
              <a:rPr lang="it-IT" sz="2400" dirty="0"/>
              <a:t>: destinati a produrre effetti dopo la morte del loro autore. Revocabili fino alla morte.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169090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CB1012-2640-714D-BC69-7CC3DEC69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TERMINE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5E6C36-5DB5-BD4E-A2AC-33992BB28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FINALE: </a:t>
            </a:r>
            <a:r>
              <a:rPr lang="it-IT" sz="2800" i="1" dirty="0" err="1"/>
              <a:t>dies</a:t>
            </a:r>
            <a:r>
              <a:rPr lang="it-IT" sz="2800" i="1" dirty="0"/>
              <a:t> ad </a:t>
            </a:r>
            <a:r>
              <a:rPr lang="it-IT" sz="2800" i="1" dirty="0" err="1"/>
              <a:t>quem</a:t>
            </a:r>
            <a:endParaRPr lang="it-IT" sz="2800" dirty="0"/>
          </a:p>
          <a:p>
            <a:pPr algn="just"/>
            <a:r>
              <a:rPr lang="it-IT" sz="2800" dirty="0"/>
              <a:t>Gli effetti del negozio cessano alla scadenza. In alcuni casi dà luogo a problemi simili a quelli della condizione risolutiva, ma è molto usato a proposito di società, locazione, comodato, fedecommessi </a:t>
            </a:r>
          </a:p>
        </p:txBody>
      </p:sp>
    </p:spTree>
    <p:extLst>
      <p:ext uri="{BB962C8B-B14F-4D97-AF65-F5344CB8AC3E}">
        <p14:creationId xmlns:p14="http://schemas.microsoft.com/office/powerpoint/2010/main" val="2399722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335689-965F-9D4E-B18C-1F710451C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0718"/>
            <a:ext cx="8596668" cy="662152"/>
          </a:xfrm>
        </p:spPr>
        <p:txBody>
          <a:bodyPr/>
          <a:lstStyle/>
          <a:p>
            <a:pPr algn="ctr"/>
            <a:r>
              <a:rPr lang="it-IT" b="1" dirty="0"/>
              <a:t>ONERE o </a:t>
            </a:r>
            <a:r>
              <a:rPr lang="it-IT" b="1" i="1" dirty="0"/>
              <a:t>MODUS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C7DEF3-0A1B-AB47-BCC4-A75275F2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08993"/>
            <a:ext cx="8596668" cy="5032369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Clausola che può essere inserita solo negli atti di liberalità (legati, fedecommessi, istituzioni di erede e donazioni) e che comporta l'obbligo per il beneficiario di tenere un determinato comportamento: è simile a una condizione potestativa, ma non sospende gli effetti del negozio.</a:t>
            </a:r>
          </a:p>
          <a:p>
            <a:pPr algn="just"/>
            <a:r>
              <a:rPr lang="it-IT" sz="2800" b="1" dirty="0"/>
              <a:t>Non sospende gli effetti del negozio, ma obbliga il beneficiario</a:t>
            </a:r>
          </a:p>
        </p:txBody>
      </p:sp>
    </p:spTree>
    <p:extLst>
      <p:ext uri="{BB962C8B-B14F-4D97-AF65-F5344CB8AC3E}">
        <p14:creationId xmlns:p14="http://schemas.microsoft.com/office/powerpoint/2010/main" val="26773896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335689-965F-9D4E-B18C-1F710451C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0718"/>
            <a:ext cx="8596668" cy="662152"/>
          </a:xfrm>
        </p:spPr>
        <p:txBody>
          <a:bodyPr/>
          <a:lstStyle/>
          <a:p>
            <a:pPr algn="ctr"/>
            <a:r>
              <a:rPr lang="it-IT" b="1" dirty="0"/>
              <a:t>ONERE o </a:t>
            </a:r>
            <a:r>
              <a:rPr lang="it-IT" b="1" i="1" dirty="0"/>
              <a:t>MODUS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C7DEF3-0A1B-AB47-BCC4-A75275F2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08993"/>
            <a:ext cx="8596668" cy="5032369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Può consistere nel prescrivere al beneficiario del negozio di compiere un'azione o un'omissione in favore dell'altro contraente o di un terzo ovvero nel destinare il vantaggio ricevuto ad un dato scopo (costruzione di un monumento funerario a favore del testatore, di un opera pubblica, ecc.).</a:t>
            </a:r>
          </a:p>
          <a:p>
            <a:pPr algn="just"/>
            <a:r>
              <a:rPr lang="it-IT" sz="2800" dirty="0"/>
              <a:t>Il negozio modale è immediatamente efficace e tale rimane anche se l'onere non è adempiuto. </a:t>
            </a:r>
          </a:p>
          <a:p>
            <a:pPr algn="just"/>
            <a:r>
              <a:rPr lang="it-IT" sz="2800" dirty="0"/>
              <a:t>Si pone il problema della coercibilità dell’onere.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831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CCDF90-DBA4-4848-9BC5-73F9AC22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ELEMENTI ESSENZIALI</a:t>
            </a:r>
            <a:br>
              <a:rPr lang="it-IT" dirty="0"/>
            </a:br>
            <a:r>
              <a:rPr lang="it-IT" dirty="0"/>
              <a:t>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852835-15A0-0E43-B52A-93A48BD6C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1) </a:t>
            </a:r>
            <a:r>
              <a:rPr lang="it-IT" sz="3200" b="1" dirty="0"/>
              <a:t>SOGGETTI</a:t>
            </a:r>
            <a:r>
              <a:rPr lang="it-IT" sz="3200" dirty="0"/>
              <a:t> dotati di capacità d’agire</a:t>
            </a:r>
            <a:br>
              <a:rPr lang="it-IT" sz="3200" dirty="0"/>
            </a:br>
            <a:endParaRPr lang="it-IT" sz="3200" dirty="0"/>
          </a:p>
          <a:p>
            <a:r>
              <a:rPr lang="it-IT" sz="3200" dirty="0"/>
              <a:t>2) </a:t>
            </a:r>
            <a:r>
              <a:rPr lang="it-IT" sz="3200" b="1" dirty="0"/>
              <a:t>VOLONTA’ MANIFESTATA </a:t>
            </a:r>
            <a:r>
              <a:rPr lang="it-IT" sz="3200" dirty="0"/>
              <a:t>espressamente o tacitamente</a:t>
            </a:r>
            <a:br>
              <a:rPr lang="it-IT" sz="3200" dirty="0"/>
            </a:br>
            <a:endParaRPr lang="it-IT" sz="3200" dirty="0"/>
          </a:p>
          <a:p>
            <a:r>
              <a:rPr lang="it-IT" sz="3200" dirty="0"/>
              <a:t>3) </a:t>
            </a:r>
            <a:r>
              <a:rPr lang="it-IT" sz="3200" b="1" dirty="0"/>
              <a:t>FORMA e/o CAUSA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1095068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FBD23A-DCA3-1D4F-9BC4-62140187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9186"/>
            <a:ext cx="8596668" cy="819807"/>
          </a:xfrm>
        </p:spPr>
        <p:txBody>
          <a:bodyPr/>
          <a:lstStyle/>
          <a:p>
            <a:pPr algn="ctr"/>
            <a:r>
              <a:rPr lang="it-IT" b="1" u="sng" dirty="0"/>
              <a:t>SOGGETTI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A8F31A-F2CA-5A4C-92AF-E8C7AB666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08993"/>
            <a:ext cx="8596668" cy="5559973"/>
          </a:xfrm>
        </p:spPr>
        <p:txBody>
          <a:bodyPr>
            <a:normAutofit/>
          </a:bodyPr>
          <a:lstStyle/>
          <a:p>
            <a:pPr algn="just"/>
            <a:endParaRPr lang="it-IT" sz="2800" b="1" dirty="0"/>
          </a:p>
          <a:p>
            <a:pPr algn="just"/>
            <a:r>
              <a:rPr lang="it-IT" sz="2800" b="1" dirty="0"/>
              <a:t>NEGOZI UNILATERALI: </a:t>
            </a:r>
            <a:r>
              <a:rPr lang="it-IT" dirty="0"/>
              <a:t>la regolamentazione di interessi è espressione di un solo centro di interessi</a:t>
            </a:r>
            <a:r>
              <a:rPr lang="it-IT" sz="2800" b="1" dirty="0"/>
              <a:t> </a:t>
            </a:r>
            <a:r>
              <a:rPr lang="it-IT" sz="2800" dirty="0"/>
              <a:t>(es. testamento)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NEGOZI </a:t>
            </a:r>
            <a:r>
              <a:rPr lang="it-IT" sz="2800" b="1" dirty="0"/>
              <a:t>BILATERALI: </a:t>
            </a:r>
            <a:r>
              <a:rPr lang="it-IT" dirty="0"/>
              <a:t>due parti portatrici di interessi differenti raggiungono una composizione di quegli interessi tramite il negozio, dirimono un conflitto</a:t>
            </a:r>
            <a:r>
              <a:rPr lang="it-IT" sz="2800" b="1" dirty="0"/>
              <a:t> </a:t>
            </a:r>
            <a:r>
              <a:rPr lang="it-IT" sz="2800" dirty="0"/>
              <a:t>(es. contratto di compravendita)</a:t>
            </a:r>
          </a:p>
          <a:p>
            <a:pPr marL="0" indent="0" algn="just">
              <a:buNone/>
            </a:pPr>
            <a:r>
              <a:rPr lang="it-IT" sz="2800" b="1" dirty="0"/>
              <a:t>   </a:t>
            </a:r>
            <a:endParaRPr lang="it-IT" sz="2800" dirty="0"/>
          </a:p>
          <a:p>
            <a:pPr algn="just"/>
            <a:r>
              <a:rPr lang="it-IT" sz="2800" b="1" dirty="0"/>
              <a:t>NEGOZI PLURILATERALI: </a:t>
            </a:r>
            <a:r>
              <a:rPr lang="it-IT" dirty="0"/>
              <a:t>più parti, portatrici di interessi diversi, cercano tramite il negozio uno scopo comune, danno vita ad una collaborazione</a:t>
            </a:r>
            <a:r>
              <a:rPr lang="it-IT" sz="2800" dirty="0"/>
              <a:t>  (es. contratto di società)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983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0C8D79-6FE3-9C4F-B94A-2628D234F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/>
          <a:lstStyle/>
          <a:p>
            <a:pPr algn="ctr"/>
            <a:r>
              <a:rPr lang="it-IT" dirty="0"/>
              <a:t>NEGOZI FORMALI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240FAC-4023-DD4F-AF4F-6D9ACB83C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7876"/>
            <a:ext cx="9764110" cy="511853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 negozi del più antico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 erano in numero molto limitato e quasi tutti formali e solenni. Lo schema dell'atto è rigidamente predeterminato: le parti possono solo includere i dati del negozio concreto, per il resto devono seguire le forme prescritte a pena di nullità.</a:t>
            </a:r>
          </a:p>
          <a:p>
            <a:pPr algn="just"/>
            <a:r>
              <a:rPr lang="it-IT" sz="2800" dirty="0"/>
              <a:t>L'iniziativa viene solitamente assunta da chi si avvantaggia del negozio. </a:t>
            </a:r>
          </a:p>
          <a:p>
            <a:pPr algn="just"/>
            <a:r>
              <a:rPr lang="it-IT" sz="2800" u="sng" dirty="0"/>
              <a:t>Se non è rispettata la forma, gli effetti non si producono, ma vale anche il reciproco: se essa è rispettata, gli effetti si realizzano comunque, anche se eventualmente mancasse la volontà.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4939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0CA99C-66E6-AB48-97CB-AEAB0629E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9807"/>
          </a:xfrm>
        </p:spPr>
        <p:txBody>
          <a:bodyPr/>
          <a:lstStyle/>
          <a:p>
            <a:pPr algn="ctr"/>
            <a:r>
              <a:rPr lang="it-IT" b="1" u="sng" dirty="0"/>
              <a:t>NEGOZI FORMALI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554DA9-5DBA-504A-B7BF-984E677B5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4303"/>
            <a:ext cx="9444128" cy="5412828"/>
          </a:xfrm>
        </p:spPr>
        <p:txBody>
          <a:bodyPr>
            <a:normAutofit fontScale="92500" lnSpcReduction="10000"/>
          </a:bodyPr>
          <a:lstStyle/>
          <a:p>
            <a:r>
              <a:rPr lang="it-IT" sz="3200" u="sng" dirty="0"/>
              <a:t>1)</a:t>
            </a:r>
            <a:r>
              <a:rPr lang="it-IT" sz="3200" i="1" u="sng" dirty="0"/>
              <a:t> GESTA PER AES ET LIBRAM</a:t>
            </a:r>
            <a:r>
              <a:rPr lang="it-IT" sz="3200" dirty="0"/>
              <a:t>: atti compiuti con il bronzo e la bilancia (retta dal </a:t>
            </a:r>
            <a:r>
              <a:rPr lang="it-IT" sz="3200" i="1" dirty="0" err="1"/>
              <a:t>libripens</a:t>
            </a:r>
            <a:r>
              <a:rPr lang="it-IT" sz="3200" dirty="0"/>
              <a:t>), alla presenza di cinque testimoni, cittadini romani maschi puberi.</a:t>
            </a:r>
          </a:p>
          <a:p>
            <a:pPr lvl="2"/>
            <a:r>
              <a:rPr lang="it-IT" sz="3200" i="1" dirty="0"/>
              <a:t>a) NEXUM</a:t>
            </a:r>
            <a:r>
              <a:rPr lang="it-IT" sz="3200" dirty="0"/>
              <a:t>: antico mutuo</a:t>
            </a:r>
          </a:p>
          <a:p>
            <a:pPr lvl="2"/>
            <a:r>
              <a:rPr lang="it-IT" sz="3200" i="1" dirty="0"/>
              <a:t>b) SOLUTIO PER AES ET LIBRAM</a:t>
            </a:r>
            <a:r>
              <a:rPr lang="it-IT" sz="3200" dirty="0"/>
              <a:t>: atto di liberazione dal </a:t>
            </a:r>
            <a:r>
              <a:rPr lang="it-IT" sz="3200" i="1" dirty="0" err="1"/>
              <a:t>nexum</a:t>
            </a:r>
            <a:endParaRPr lang="it-IT" sz="3200" dirty="0"/>
          </a:p>
          <a:p>
            <a:pPr lvl="2"/>
            <a:r>
              <a:rPr lang="it-IT" sz="3200" i="1" dirty="0"/>
              <a:t>c) MANCIPATIO</a:t>
            </a:r>
          </a:p>
          <a:p>
            <a:r>
              <a:rPr lang="it-IT" sz="3200" u="sng" dirty="0"/>
              <a:t>2)</a:t>
            </a:r>
            <a:r>
              <a:rPr lang="it-IT" sz="3200" i="1" u="sng" dirty="0"/>
              <a:t> IN IURE CESSIO</a:t>
            </a:r>
            <a:br>
              <a:rPr lang="it-IT" sz="3200" dirty="0"/>
            </a:br>
            <a:endParaRPr lang="it-IT" sz="3200" dirty="0"/>
          </a:p>
          <a:p>
            <a:r>
              <a:rPr lang="it-IT" sz="3200" u="sng" dirty="0"/>
              <a:t>3)</a:t>
            </a:r>
            <a:r>
              <a:rPr lang="it-IT" sz="3200" i="1" u="sng" dirty="0"/>
              <a:t> SPONSIO/</a:t>
            </a:r>
            <a:r>
              <a:rPr lang="it-IT" sz="3200" i="1" u="sng" dirty="0" err="1"/>
              <a:t>stipulatio</a:t>
            </a:r>
            <a:endParaRPr lang="it-IT" sz="3200" dirty="0"/>
          </a:p>
          <a:p>
            <a:pPr lvl="1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3261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090685-3D25-B34D-B0CF-E3E2C245C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>
            <a:normAutofit fontScale="90000"/>
          </a:bodyPr>
          <a:lstStyle/>
          <a:p>
            <a:pPr algn="ctr"/>
            <a:r>
              <a:rPr lang="it-IT" i="1" dirty="0"/>
              <a:t>MANCIPATIO</a:t>
            </a:r>
            <a:br>
              <a:rPr lang="it-IT" dirty="0"/>
            </a:br>
            <a:endParaRPr lang="it-IT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7298194F-78BF-F344-AA9F-0D51C2F73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5153" y="1671146"/>
            <a:ext cx="4271785" cy="437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5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2E5C65-508F-8E43-A664-8F522A09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5214"/>
          </a:xfrm>
        </p:spPr>
        <p:txBody>
          <a:bodyPr/>
          <a:lstStyle/>
          <a:p>
            <a:pPr algn="ctr"/>
            <a:r>
              <a:rPr lang="it-IT" i="1" dirty="0"/>
              <a:t>MANCIPATIO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5D159D-1CEF-D74C-BCEE-C7EF292AB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250731"/>
            <a:ext cx="9168899" cy="5307724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Comporta l'acquisto di un potere su persone e </a:t>
            </a:r>
            <a:r>
              <a:rPr lang="it-IT" sz="2800" i="1" dirty="0"/>
              <a:t>res mancipi </a:t>
            </a:r>
            <a:r>
              <a:rPr lang="it-IT" sz="2800" dirty="0"/>
              <a:t>(fondi in suolo italico, servitù rustiche, schiavi, animali da soma e da tiro) in favore del </a:t>
            </a:r>
            <a:r>
              <a:rPr lang="it-IT" sz="2800" i="1" u="sng" dirty="0"/>
              <a:t>mancipio </a:t>
            </a:r>
            <a:r>
              <a:rPr lang="it-IT" sz="2800" i="1" u="sng" dirty="0" err="1"/>
              <a:t>accipiens</a:t>
            </a:r>
            <a:r>
              <a:rPr lang="it-IT" sz="2800" dirty="0"/>
              <a:t> (che può essere anche uno schiavo o </a:t>
            </a:r>
            <a:r>
              <a:rPr lang="it-IT" sz="2800" i="1" dirty="0" err="1"/>
              <a:t>filius</a:t>
            </a:r>
            <a:r>
              <a:rPr lang="it-IT" sz="2800" i="1" dirty="0"/>
              <a:t> </a:t>
            </a:r>
            <a:r>
              <a:rPr lang="it-IT" sz="2800" i="1" dirty="0" err="1"/>
              <a:t>familias</a:t>
            </a:r>
            <a:r>
              <a:rPr lang="it-IT" sz="2800" dirty="0"/>
              <a:t>) e a discapito del </a:t>
            </a:r>
            <a:r>
              <a:rPr lang="it-IT" sz="2800" i="1" u="sng" dirty="0"/>
              <a:t>mancipio </a:t>
            </a:r>
            <a:r>
              <a:rPr lang="it-IT" sz="2800" i="1" u="sng" dirty="0" err="1"/>
              <a:t>dans</a:t>
            </a:r>
            <a:r>
              <a:rPr lang="it-IT" sz="2800" dirty="0"/>
              <a:t>.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trasferimento della proprietà si effettua solo a patto che il </a:t>
            </a:r>
            <a:r>
              <a:rPr lang="it-IT" sz="2800" i="1" dirty="0"/>
              <a:t>mancipio </a:t>
            </a:r>
            <a:r>
              <a:rPr lang="it-IT" sz="2800" i="1" dirty="0" err="1"/>
              <a:t>dans</a:t>
            </a:r>
            <a:r>
              <a:rPr lang="it-IT" sz="2800" i="1" dirty="0"/>
              <a:t> </a:t>
            </a:r>
            <a:r>
              <a:rPr lang="it-IT" sz="2800" dirty="0"/>
              <a:t>sia effettivamente proprietario; altrimenti sorge per lui l'obbligazione di tenere indenne l'acquirente per il caso di evizione: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auctoritatis</a:t>
            </a:r>
            <a:r>
              <a:rPr lang="it-IT" sz="2800" dirty="0"/>
              <a:t> per il doppio del prezzo.</a:t>
            </a:r>
          </a:p>
        </p:txBody>
      </p:sp>
    </p:spTree>
    <p:extLst>
      <p:ext uri="{BB962C8B-B14F-4D97-AF65-F5344CB8AC3E}">
        <p14:creationId xmlns:p14="http://schemas.microsoft.com/office/powerpoint/2010/main" val="418839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Sfaccettatura</Template>
  <TotalTime>4573</TotalTime>
  <Words>2190</Words>
  <Application>Microsoft Macintosh PowerPoint</Application>
  <PresentationFormat>Widescreen</PresentationFormat>
  <Paragraphs>136</Paragraphs>
  <Slides>32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6" baseType="lpstr">
      <vt:lpstr>Arial</vt:lpstr>
      <vt:lpstr>Trebuchet MS</vt:lpstr>
      <vt:lpstr>Wingdings 3</vt:lpstr>
      <vt:lpstr>Sfaccettatura</vt:lpstr>
      <vt:lpstr>NEGOZI GIURIDICI</vt:lpstr>
      <vt:lpstr>NEGOZIO GIURIDICO</vt:lpstr>
      <vt:lpstr>EFFETTI DEI NEGOZI GIURIDICI </vt:lpstr>
      <vt:lpstr>ELEMENTI ESSENZIALI DEL NEGOZIO GIURIDICO </vt:lpstr>
      <vt:lpstr>SOGGETTI</vt:lpstr>
      <vt:lpstr>NEGOZI FORMALI</vt:lpstr>
      <vt:lpstr>NEGOZI FORMALI</vt:lpstr>
      <vt:lpstr>MANCIPATIO </vt:lpstr>
      <vt:lpstr>MANCIPATIO</vt:lpstr>
      <vt:lpstr>Mancipatio come imaginaria venditio </vt:lpstr>
      <vt:lpstr>NEGOZI NON FORMALI</vt:lpstr>
      <vt:lpstr>CAUSA </vt:lpstr>
      <vt:lpstr>CAUSA</vt:lpstr>
      <vt:lpstr>INVALIDITA’</vt:lpstr>
      <vt:lpstr>IL DIRITTO ROMANO  NON CONOSCE L’ANNULLABILITA’</vt:lpstr>
      <vt:lpstr>DIVERGENZA TRA VOLONTA’  E SUA MANIFESTAZIONE </vt:lpstr>
      <vt:lpstr>VIZI DELLA VOLONTA’ </vt:lpstr>
      <vt:lpstr>ERRORE</vt:lpstr>
      <vt:lpstr>REQUISITI DI RILEVANZA DELL’ERRORE</vt:lpstr>
      <vt:lpstr>REQUISITI DI RILEVANZA DELL’ERRORE</vt:lpstr>
      <vt:lpstr>DOLUS (RAGGIRO) </vt:lpstr>
      <vt:lpstr>METUS (VIOLENZA MORALE ) </vt:lpstr>
      <vt:lpstr>STRUMENTI CONTRO IL METUS</vt:lpstr>
      <vt:lpstr>ELEMENTI ACCIDENTALI  DEL NEGOZIO GIURIDICO </vt:lpstr>
      <vt:lpstr>CONDIZIONE</vt:lpstr>
      <vt:lpstr>CONDIZIONE</vt:lpstr>
      <vt:lpstr>CONDIZIONE</vt:lpstr>
      <vt:lpstr>TERMINE </vt:lpstr>
      <vt:lpstr>TERMINE</vt:lpstr>
      <vt:lpstr>TERMINE</vt:lpstr>
      <vt:lpstr>ONERE o MODUS</vt:lpstr>
      <vt:lpstr>ONERE o MODUS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FATTI E NEGOZI GIURIDICI</dc:title>
  <dc:creator>Utente di Microsoft Office</dc:creator>
  <cp:lastModifiedBy>Utente di Microsoft Office</cp:lastModifiedBy>
  <cp:revision>39</cp:revision>
  <dcterms:created xsi:type="dcterms:W3CDTF">2018-10-29T17:43:33Z</dcterms:created>
  <dcterms:modified xsi:type="dcterms:W3CDTF">2021-07-25T15:43:20Z</dcterms:modified>
</cp:coreProperties>
</file>