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93" r:id="rId3"/>
    <p:sldId id="258" r:id="rId4"/>
    <p:sldId id="259" r:id="rId5"/>
    <p:sldId id="260" r:id="rId6"/>
    <p:sldId id="284" r:id="rId7"/>
    <p:sldId id="262" r:id="rId8"/>
    <p:sldId id="264" r:id="rId9"/>
    <p:sldId id="263" r:id="rId10"/>
    <p:sldId id="285" r:id="rId11"/>
    <p:sldId id="286" r:id="rId12"/>
    <p:sldId id="261" r:id="rId13"/>
    <p:sldId id="287" r:id="rId14"/>
    <p:sldId id="265" r:id="rId15"/>
    <p:sldId id="288" r:id="rId16"/>
    <p:sldId id="268" r:id="rId17"/>
    <p:sldId id="269" r:id="rId18"/>
    <p:sldId id="270" r:id="rId19"/>
    <p:sldId id="271" r:id="rId20"/>
    <p:sldId id="289" r:id="rId21"/>
    <p:sldId id="272" r:id="rId22"/>
    <p:sldId id="274" r:id="rId23"/>
    <p:sldId id="275" r:id="rId24"/>
    <p:sldId id="276" r:id="rId25"/>
    <p:sldId id="277" r:id="rId26"/>
    <p:sldId id="297" r:id="rId27"/>
    <p:sldId id="298" r:id="rId28"/>
    <p:sldId id="279" r:id="rId29"/>
    <p:sldId id="299" r:id="rId30"/>
    <p:sldId id="296" r:id="rId31"/>
    <p:sldId id="294" r:id="rId32"/>
    <p:sldId id="295" r:id="rId3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4643"/>
  </p:normalViewPr>
  <p:slideViewPr>
    <p:cSldViewPr snapToGrid="0" snapToObjects="1">
      <p:cViewPr varScale="1">
        <p:scale>
          <a:sx n="121" d="100"/>
          <a:sy n="121" d="100"/>
        </p:scale>
        <p:origin x="200" y="3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7/25/21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7/25/21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7/25/21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7/25/21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7/25/21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7/25/21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7/25/21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7/25/21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7/25/21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7/25/21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7/25/21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7/25/21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7/25/21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7/25/21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7/25/21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7/25/21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7/25/21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7DD4267-D634-8840-A7EC-BD257ED828B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sz="4800"/>
              <a:t>NEGOZI </a:t>
            </a:r>
            <a:r>
              <a:rPr lang="it-IT" sz="4800" dirty="0"/>
              <a:t>GIURIDICI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1DB57E22-EF32-334D-A361-77FC9CCB08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7067" y="241739"/>
            <a:ext cx="7766936" cy="2280744"/>
          </a:xfrm>
        </p:spPr>
        <p:txBody>
          <a:bodyPr>
            <a:normAutofit/>
          </a:bodyPr>
          <a:lstStyle/>
          <a:p>
            <a:endParaRPr lang="it-IT" sz="2400" b="1" dirty="0"/>
          </a:p>
        </p:txBody>
      </p:sp>
    </p:spTree>
    <p:extLst>
      <p:ext uri="{BB962C8B-B14F-4D97-AF65-F5344CB8AC3E}">
        <p14:creationId xmlns:p14="http://schemas.microsoft.com/office/powerpoint/2010/main" val="12099371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CA88460-8361-2745-A59D-C7E73F24D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88276"/>
          </a:xfrm>
        </p:spPr>
        <p:txBody>
          <a:bodyPr>
            <a:normAutofit fontScale="90000"/>
          </a:bodyPr>
          <a:lstStyle/>
          <a:p>
            <a:pPr algn="ctr"/>
            <a:r>
              <a:rPr lang="it-IT" i="1" dirty="0" err="1"/>
              <a:t>Mancipatio</a:t>
            </a:r>
            <a:r>
              <a:rPr lang="it-IT" i="1" dirty="0"/>
              <a:t> </a:t>
            </a:r>
            <a:r>
              <a:rPr lang="it-IT" dirty="0"/>
              <a:t>come </a:t>
            </a:r>
            <a:r>
              <a:rPr lang="it-IT" i="1" dirty="0" err="1"/>
              <a:t>imaginaria</a:t>
            </a:r>
            <a:r>
              <a:rPr lang="it-IT" i="1" dirty="0"/>
              <a:t> </a:t>
            </a:r>
            <a:r>
              <a:rPr lang="it-IT" i="1" dirty="0" err="1"/>
              <a:t>venditio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8D22917-4197-4D48-8420-55AA2C40CA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397877"/>
            <a:ext cx="8596668" cy="4918840"/>
          </a:xfrm>
        </p:spPr>
        <p:txBody>
          <a:bodyPr>
            <a:normAutofit/>
          </a:bodyPr>
          <a:lstStyle/>
          <a:p>
            <a:pPr algn="just"/>
            <a:r>
              <a:rPr lang="it-IT" sz="2800" dirty="0"/>
              <a:t>Con l'introduzione della moneta coniata (metà IV sec. a.C.) la pesatura del bronzo diventa un atto meramente simbolico e la </a:t>
            </a:r>
            <a:r>
              <a:rPr lang="it-IT" sz="2800" i="1" dirty="0" err="1"/>
              <a:t>mancipatio</a:t>
            </a:r>
            <a:r>
              <a:rPr lang="it-IT" sz="2800" dirty="0"/>
              <a:t> da compravendita effettiva diventa </a:t>
            </a:r>
            <a:r>
              <a:rPr lang="it-IT" sz="2800" i="1" dirty="0" err="1"/>
              <a:t>imaginaria</a:t>
            </a:r>
            <a:r>
              <a:rPr lang="it-IT" sz="2800" i="1" dirty="0"/>
              <a:t> </a:t>
            </a:r>
            <a:r>
              <a:rPr lang="it-IT" sz="2800" i="1" dirty="0" err="1"/>
              <a:t>venditio</a:t>
            </a:r>
            <a:r>
              <a:rPr lang="it-IT" sz="2800" dirty="0"/>
              <a:t>: conserva solo l'apparenza di una compravendita, ma può essere utilizzata non solo a quello scopo, bensì anche per altre funzioni (es.: donazione, dote), sempre con l'effetto del trasferimento della proprietà. </a:t>
            </a:r>
          </a:p>
          <a:p>
            <a:pPr algn="just"/>
            <a:r>
              <a:rPr lang="it-IT" sz="2800" dirty="0"/>
              <a:t>Diventa </a:t>
            </a:r>
            <a:r>
              <a:rPr lang="it-IT" sz="2800" b="1" dirty="0"/>
              <a:t>negozio astratto o a causa variabile </a:t>
            </a:r>
          </a:p>
        </p:txBody>
      </p:sp>
    </p:spTree>
    <p:extLst>
      <p:ext uri="{BB962C8B-B14F-4D97-AF65-F5344CB8AC3E}">
        <p14:creationId xmlns:p14="http://schemas.microsoft.com/office/powerpoint/2010/main" val="4294800479"/>
      </p:ext>
    </p:extLst>
  </p:cSld>
  <p:clrMapOvr>
    <a:masterClrMapping/>
  </p:clrMapOvr>
  <p:transition spd="slow">
    <p:comb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10888C8-B003-3D4F-9212-19DA557061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/>
              <a:t>NEGOZI NON FORMALI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B67CCBD-A94D-D24E-B29F-AD51BF2E0C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660635"/>
            <a:ext cx="8596668" cy="4981904"/>
          </a:xfrm>
        </p:spPr>
        <p:txBody>
          <a:bodyPr>
            <a:normAutofit/>
          </a:bodyPr>
          <a:lstStyle/>
          <a:p>
            <a:pPr algn="just"/>
            <a:r>
              <a:rPr lang="it-IT" dirty="0"/>
              <a:t> </a:t>
            </a:r>
            <a:r>
              <a:rPr lang="it-IT" sz="2800" dirty="0"/>
              <a:t>Intorno al IV-III secolo </a:t>
            </a:r>
            <a:r>
              <a:rPr lang="it-IT" sz="2800" dirty="0" err="1"/>
              <a:t>a.C</a:t>
            </a:r>
            <a:r>
              <a:rPr lang="it-IT" sz="2800" dirty="0"/>
              <a:t>: vengono riconosciuti dei negozi privi di forma solenne (</a:t>
            </a:r>
            <a:r>
              <a:rPr lang="it-IT" sz="2800" i="1" dirty="0" err="1"/>
              <a:t>traditio</a:t>
            </a:r>
            <a:r>
              <a:rPr lang="it-IT" sz="2800" dirty="0"/>
              <a:t>, contratti consensuali, patti)</a:t>
            </a:r>
          </a:p>
          <a:p>
            <a:pPr algn="just"/>
            <a:r>
              <a:rPr lang="it-IT" sz="2800" dirty="0"/>
              <a:t>All'assenza di forma si accompagna una più attenta considerazione dell'effettiva volontà delle parti, nonché l'individuazione effettuata in base ad una singola e determinata causa = i negozi non formali sono tutti  causali. </a:t>
            </a:r>
          </a:p>
          <a:p>
            <a:pPr algn="just"/>
            <a:r>
              <a:rPr lang="it-IT" sz="2800" dirty="0"/>
              <a:t>La tipicità è determinata in questo caso dalla funzione economico-sociale, anziché dalla forma. </a:t>
            </a:r>
          </a:p>
        </p:txBody>
      </p:sp>
    </p:spTree>
    <p:extLst>
      <p:ext uri="{BB962C8B-B14F-4D97-AF65-F5344CB8AC3E}">
        <p14:creationId xmlns:p14="http://schemas.microsoft.com/office/powerpoint/2010/main" val="388946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4510286-D123-9142-B59D-39FDD3BAD8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147146"/>
            <a:ext cx="8596668" cy="798785"/>
          </a:xfrm>
        </p:spPr>
        <p:txBody>
          <a:bodyPr>
            <a:normAutofit fontScale="90000"/>
          </a:bodyPr>
          <a:lstStyle/>
          <a:p>
            <a:pPr algn="ctr"/>
            <a:r>
              <a:rPr lang="it-IT" b="1" u="sng" dirty="0"/>
              <a:t>CAUSA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D363047-EBE8-7748-8659-5445CD1712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68165" y="861848"/>
            <a:ext cx="9785132" cy="5875283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it-IT" sz="4400" b="1" u="sng" dirty="0"/>
              <a:t>NEGOZI CAUSALI</a:t>
            </a:r>
            <a:r>
              <a:rPr lang="it-IT" sz="4400" dirty="0"/>
              <a:t>: la causa determina anche la struttura del negozio; la causa è uguale in tutti i negozi dello stesso tipo. La causa rappresenta in questi casi un elemento costitutivo essenziale: se manca o è illecita dà luogo a nullità </a:t>
            </a:r>
          </a:p>
          <a:p>
            <a:pPr algn="just"/>
            <a:endParaRPr lang="it-IT" sz="4400" dirty="0"/>
          </a:p>
          <a:p>
            <a:pPr algn="just"/>
            <a:r>
              <a:rPr lang="it-IT" sz="4400" b="1" u="sng" dirty="0"/>
              <a:t>NEGOZI ASTRATTI o A CAUSA VARIABILE</a:t>
            </a:r>
            <a:r>
              <a:rPr lang="it-IT" sz="4400" dirty="0"/>
              <a:t>: la causa non emerge dalla struttura del negozio (che è formale) e quindi gli effetti si producono senza prendere in considerazione la funzione. Possono essere conclusi per diverse cause di giustificazione.</a:t>
            </a:r>
          </a:p>
          <a:p>
            <a:pPr marL="0" indent="0" algn="just">
              <a:buNone/>
            </a:pPr>
            <a:br>
              <a:rPr lang="it-IT" sz="3400" dirty="0"/>
            </a:br>
            <a:endParaRPr lang="it-IT" sz="3400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847474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A6FC4B4-FCC4-4B47-B3B4-0B9B5D5D21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CAUSA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D9EB538-F2D3-6C4E-9A11-E57C261DFF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681655"/>
            <a:ext cx="8596668" cy="4359707"/>
          </a:xfrm>
        </p:spPr>
        <p:txBody>
          <a:bodyPr>
            <a:normAutofit/>
          </a:bodyPr>
          <a:lstStyle/>
          <a:p>
            <a:pPr algn="just"/>
            <a:r>
              <a:rPr lang="it-IT" sz="2800" b="1" dirty="0"/>
              <a:t>NEGOZI A TITOLO ONEROSO:</a:t>
            </a:r>
            <a:r>
              <a:rPr lang="it-IT" sz="2800" dirty="0"/>
              <a:t> comportano un vantaggio patrimoniale che rappresenta il corrispettivo di una perdita; si consegue un vantaggio dietro corrispettivo. Sono sempre almeno bilaterali. Es.: compravendita</a:t>
            </a:r>
          </a:p>
          <a:p>
            <a:pPr algn="just"/>
            <a:r>
              <a:rPr lang="it-IT" sz="2800" b="1" dirty="0"/>
              <a:t>NEGOZI A TITOLO GRATUITO</a:t>
            </a:r>
            <a:r>
              <a:rPr lang="it-IT" sz="2800" dirty="0"/>
              <a:t>: si acquista un vantaggio senza una corrispettiva perdita. Es.: donazione, ma anche comodato e perfino il mutuo</a:t>
            </a:r>
            <a:r>
              <a:rPr lang="it-IT" dirty="0"/>
              <a:t>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6023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44F1D45-BA65-AB4E-A884-3EE9DB528E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61848"/>
          </a:xfrm>
        </p:spPr>
        <p:txBody>
          <a:bodyPr/>
          <a:lstStyle/>
          <a:p>
            <a:pPr algn="ctr"/>
            <a:r>
              <a:rPr lang="it-IT" b="1" u="sng" dirty="0"/>
              <a:t>INVALIDITA’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4FCDFA4-16D2-3B46-8E15-3EC9967DFD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103" y="1471448"/>
            <a:ext cx="9511863" cy="5286703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it-IT" sz="2800" dirty="0"/>
              <a:t>Il negozio è invalido quando presenta un difetto intrinseco in alcuno dei suoi elementi essenziali.</a:t>
            </a:r>
          </a:p>
          <a:p>
            <a:pPr algn="just"/>
            <a:r>
              <a:rPr lang="it-IT" sz="2800" dirty="0"/>
              <a:t>Il negozio invalido è anche INEFFICACE, manca cioè di effetti propri. Non è vero il contrario (ad es. il testamento finché non muore il testatore).</a:t>
            </a:r>
          </a:p>
          <a:p>
            <a:pPr algn="just"/>
            <a:r>
              <a:rPr lang="it-IT" sz="2800" u="sng" dirty="0"/>
              <a:t>La dottrina moderna distingue due tipi di invalidità</a:t>
            </a:r>
            <a:r>
              <a:rPr lang="it-IT" sz="2800" dirty="0"/>
              <a:t>:</a:t>
            </a:r>
            <a:endParaRPr lang="it-IT" sz="2800" b="1" dirty="0"/>
          </a:p>
          <a:p>
            <a:pPr algn="just"/>
            <a:r>
              <a:rPr lang="it-IT" sz="2800" b="1" dirty="0"/>
              <a:t>NULLITA’: </a:t>
            </a:r>
            <a:r>
              <a:rPr lang="it-IT" sz="2800" dirty="0"/>
              <a:t>il negozio nasce morto </a:t>
            </a:r>
            <a:r>
              <a:rPr lang="it-IT" sz="2800" i="1" dirty="0"/>
              <a:t> </a:t>
            </a:r>
            <a:r>
              <a:rPr lang="it-IT" sz="2800" dirty="0"/>
              <a:t>è INEFFICACE. Si può chiedere una </a:t>
            </a:r>
            <a:r>
              <a:rPr lang="it-IT" sz="2800" u="sng" dirty="0"/>
              <a:t>sentenza di accertamento</a:t>
            </a:r>
            <a:r>
              <a:rPr lang="it-IT" sz="2800" dirty="0"/>
              <a:t>, imprescrittibile)</a:t>
            </a:r>
          </a:p>
          <a:p>
            <a:pPr algn="just"/>
            <a:r>
              <a:rPr lang="it-IT" sz="2800" b="1" dirty="0"/>
              <a:t>ANNULLABILITA</a:t>
            </a:r>
            <a:r>
              <a:rPr lang="it-IT" sz="2800" dirty="0"/>
              <a:t>' = il negozio “nasce ammalato” perché presenta dei vizi, ma meno gravi. È EFFICACE, ma può essere impugnato solo dai soggetti interessati, entro termini stabiliti, chiedendo una pronuncia costitutiva, che «uccide il negozio».</a:t>
            </a:r>
          </a:p>
          <a:p>
            <a:pPr algn="just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13283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4FC2A18-1331-AA44-916F-0703D65592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IL DIRITTO ROMANO </a:t>
            </a:r>
            <a:br>
              <a:rPr lang="it-IT" dirty="0"/>
            </a:br>
            <a:r>
              <a:rPr lang="it-IT" dirty="0"/>
              <a:t>NON CONOSCE L’ANNULLABILITA’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AD8B57C-6489-474F-A478-150085682F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217683"/>
            <a:ext cx="8596668" cy="4151586"/>
          </a:xfrm>
        </p:spPr>
        <p:txBody>
          <a:bodyPr>
            <a:normAutofit/>
          </a:bodyPr>
          <a:lstStyle/>
          <a:p>
            <a:pPr algn="just"/>
            <a:r>
              <a:rPr lang="it-IT" sz="2800" dirty="0"/>
              <a:t>Il concetto di annullabilità non si trova nelle fonti romane, ma deriva da esse, in particolare dall'elaborazione concettuale dei casi di negozi validi per </a:t>
            </a:r>
            <a:r>
              <a:rPr lang="it-IT" sz="2800" i="1" dirty="0" err="1"/>
              <a:t>ius</a:t>
            </a:r>
            <a:r>
              <a:rPr lang="it-IT" sz="2800" i="1" dirty="0"/>
              <a:t> civile</a:t>
            </a:r>
            <a:r>
              <a:rPr lang="it-IT" sz="2800" dirty="0"/>
              <a:t>, ma neutralizzabili per diritto pretorio (tramite </a:t>
            </a:r>
            <a:r>
              <a:rPr lang="it-IT" sz="2800" i="1" dirty="0"/>
              <a:t> </a:t>
            </a:r>
            <a:r>
              <a:rPr lang="it-IT" sz="2800" i="1" dirty="0" err="1"/>
              <a:t>denegatio</a:t>
            </a:r>
            <a:r>
              <a:rPr lang="it-IT" sz="2800" i="1" dirty="0"/>
              <a:t> </a:t>
            </a:r>
            <a:r>
              <a:rPr lang="it-IT" sz="2800" i="1" dirty="0" err="1"/>
              <a:t>actionis</a:t>
            </a:r>
            <a:r>
              <a:rPr lang="it-IT" sz="2800" dirty="0"/>
              <a:t>, </a:t>
            </a:r>
            <a:r>
              <a:rPr lang="it-IT" sz="2800" i="1" dirty="0" err="1"/>
              <a:t>exceptio</a:t>
            </a:r>
            <a:r>
              <a:rPr lang="it-IT" sz="2800" dirty="0"/>
              <a:t>, </a:t>
            </a:r>
            <a:r>
              <a:rPr lang="it-IT" sz="2800" i="1" dirty="0" err="1"/>
              <a:t>restitutio</a:t>
            </a:r>
            <a:r>
              <a:rPr lang="it-IT" sz="2800" i="1" dirty="0"/>
              <a:t> in </a:t>
            </a:r>
            <a:r>
              <a:rPr lang="it-IT" sz="2800" i="1" dirty="0" err="1"/>
              <a:t>integrum</a:t>
            </a:r>
            <a:r>
              <a:rPr lang="it-IT" sz="2800" i="1" dirty="0"/>
              <a:t>)</a:t>
            </a:r>
            <a:r>
              <a:rPr lang="it-IT" sz="2800" dirty="0"/>
              <a:t>: il negozio non viene annullato, ma i suoi effetti sono impediti o sostanzialmente ignorati.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763740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5162F49-5C79-CB43-B121-5C0EEF9136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it-IT" b="1" dirty="0"/>
              <a:t>DIVERGENZA TRA VOLONTA’ </a:t>
            </a:r>
            <a:br>
              <a:rPr lang="it-IT" b="1" dirty="0"/>
            </a:br>
            <a:r>
              <a:rPr lang="it-IT" b="1" dirty="0"/>
              <a:t>E SUA MANIFESTAZIONE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E9CB859-B221-BB4C-B665-CFD0F74150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800" b="1" u="sng" dirty="0"/>
              <a:t>CONSAPEVOLE</a:t>
            </a:r>
            <a:r>
              <a:rPr lang="it-IT" sz="2800" b="1" dirty="0"/>
              <a:t>: </a:t>
            </a:r>
          </a:p>
          <a:p>
            <a:r>
              <a:rPr lang="it-IT" sz="2800" b="1" dirty="0"/>
              <a:t>1) </a:t>
            </a:r>
            <a:r>
              <a:rPr lang="it-IT" sz="2800" dirty="0"/>
              <a:t>RISERVA MENTALE</a:t>
            </a:r>
          </a:p>
          <a:p>
            <a:r>
              <a:rPr lang="it-IT" sz="2800" dirty="0"/>
              <a:t>2) SIMULAZIONE</a:t>
            </a:r>
          </a:p>
          <a:p>
            <a:pPr marL="0" indent="0">
              <a:buNone/>
            </a:pPr>
            <a:endParaRPr lang="it-IT" sz="2800" dirty="0"/>
          </a:p>
          <a:p>
            <a:pPr marL="0" indent="0">
              <a:buNone/>
            </a:pPr>
            <a:endParaRPr lang="it-IT" sz="2800" dirty="0"/>
          </a:p>
          <a:p>
            <a:r>
              <a:rPr lang="it-IT" sz="2800" b="1" u="sng" dirty="0"/>
              <a:t>INCONSAPEVOLE</a:t>
            </a:r>
            <a:r>
              <a:rPr lang="it-IT" sz="2800" b="1" dirty="0"/>
              <a:t>: </a:t>
            </a:r>
            <a:r>
              <a:rPr lang="it-IT" sz="2800" dirty="0"/>
              <a:t>ERRORE OSTATIVO</a:t>
            </a: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12750542"/>
      </p:ext>
    </p:extLst>
  </p:cSld>
  <p:clrMapOvr>
    <a:masterClrMapping/>
  </p:clrMapOvr>
  <p:transition spd="slow">
    <p:wip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DF8A899-03B0-8043-8910-8B1A516AAD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/>
              <a:t>VIZI DELLA VOLONTA’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7561F78-634D-6644-AA20-4FD611DFD2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800" dirty="0"/>
              <a:t>1) ERRORE VIZIO</a:t>
            </a:r>
          </a:p>
          <a:p>
            <a:r>
              <a:rPr lang="it-IT" sz="2800" dirty="0"/>
              <a:t>2) VIOLENZA MORALE</a:t>
            </a:r>
          </a:p>
          <a:p>
            <a:r>
              <a:rPr lang="it-IT" sz="2800" dirty="0"/>
              <a:t>3) DOLO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86616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9530280-6D0A-554C-9C07-C5446C1D45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09600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/>
              <a:t>ERRORE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0A421F3-58F9-6046-A615-5E246261DF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439917"/>
            <a:ext cx="8596668" cy="5192111"/>
          </a:xfrm>
        </p:spPr>
        <p:txBody>
          <a:bodyPr>
            <a:normAutofit/>
          </a:bodyPr>
          <a:lstStyle/>
          <a:p>
            <a:pPr algn="just"/>
            <a:r>
              <a:rPr lang="it-IT" sz="2800" dirty="0"/>
              <a:t>L'ordinamento romano non distingue dogmaticamente tra ERRORE OSTATIVO E VIZIO. </a:t>
            </a:r>
          </a:p>
          <a:p>
            <a:pPr algn="just"/>
            <a:r>
              <a:rPr lang="it-IT" sz="2800" dirty="0"/>
              <a:t>La giurisprudenza classica è decisamente orientata a considerare inutile ogni negozio a forma libera (più restia per quelli rigidamente formali), se veniva provato che l’autore era stato indotto a negoziare da una falsa cognizione della situazione di fatto. </a:t>
            </a:r>
          </a:p>
          <a:p>
            <a:pPr algn="just"/>
            <a:r>
              <a:rPr lang="it-IT" sz="2800" dirty="0"/>
              <a:t>Il negozio viziato da errore era sanzionato con la nullità perché non era considerato un negozio serio.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995852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B9D2307-F3D0-CA40-849C-C3EDCC9DD3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09297"/>
          </a:xfrm>
        </p:spPr>
        <p:txBody>
          <a:bodyPr/>
          <a:lstStyle/>
          <a:p>
            <a:pPr algn="ctr"/>
            <a:r>
              <a:rPr lang="it-IT" dirty="0"/>
              <a:t>REQUISITI DI RILEVANZA DELL’ERRORE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FA552CD-6022-2240-A62A-5A14E8B7A1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555531"/>
            <a:ext cx="8596668" cy="448583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800" dirty="0"/>
              <a:t>L'errore rilevava solo se fosse:</a:t>
            </a:r>
          </a:p>
          <a:p>
            <a:pPr algn="just"/>
            <a:r>
              <a:rPr lang="it-IT" sz="2800" dirty="0"/>
              <a:t>1) </a:t>
            </a:r>
            <a:r>
              <a:rPr lang="it-IT" sz="2800" b="1" dirty="0"/>
              <a:t>scusabile</a:t>
            </a:r>
            <a:r>
              <a:rPr lang="it-IT" sz="2800" dirty="0"/>
              <a:t>, cioè non grossolano, tale da potersi ragionevolmente tollerare in una persona di normale diligenza e intelligenza: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118456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8C92452-0094-AF4A-9FC0-CE6E4EEF12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/>
              <a:t>NEGOZIO GIURIDICO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C81C1A7-1420-174D-9483-226519553E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it-IT" sz="2800" dirty="0"/>
              <a:t>Atto lecito col quale uno o più privati stabiliscono un regolamento di interessi, riconosciuto dall'ordinamento come produttivo di effetti giuridici a esso conformi</a:t>
            </a:r>
          </a:p>
        </p:txBody>
      </p:sp>
    </p:spTree>
    <p:extLst>
      <p:ext uri="{BB962C8B-B14F-4D97-AF65-F5344CB8AC3E}">
        <p14:creationId xmlns:p14="http://schemas.microsoft.com/office/powerpoint/2010/main" val="42437441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A31FA2F-F1AE-5041-BB6E-13C938119B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220718"/>
            <a:ext cx="8596668" cy="735724"/>
          </a:xfrm>
        </p:spPr>
        <p:txBody>
          <a:bodyPr/>
          <a:lstStyle/>
          <a:p>
            <a:pPr algn="ctr"/>
            <a:r>
              <a:rPr lang="it-IT" dirty="0"/>
              <a:t>REQUISITI DI RILEVANZA DELL’ERRORE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AF0E415-6568-4C4E-8F5F-CA9DDB64D5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9697" y="1093077"/>
            <a:ext cx="9074305" cy="5764924"/>
          </a:xfrm>
        </p:spPr>
        <p:txBody>
          <a:bodyPr>
            <a:normAutofit fontScale="92500"/>
          </a:bodyPr>
          <a:lstStyle/>
          <a:p>
            <a:pPr algn="just"/>
            <a:r>
              <a:rPr lang="it-IT" sz="2800" dirty="0"/>
              <a:t>2) ed </a:t>
            </a:r>
            <a:r>
              <a:rPr lang="it-IT" sz="2800" b="1" dirty="0"/>
              <a:t>essenziale</a:t>
            </a:r>
            <a:r>
              <a:rPr lang="it-IT" sz="2800" dirty="0"/>
              <a:t>, che investa cioè il negozio in uno dei suoi aspetti essenziali, di modo che senza l’errore il negozio probabilmente non sarebbe stato concluso:</a:t>
            </a:r>
          </a:p>
          <a:p>
            <a:pPr marL="0" indent="0" algn="just">
              <a:buNone/>
            </a:pPr>
            <a:r>
              <a:rPr lang="it-IT" sz="2800" dirty="0"/>
              <a:t>a) </a:t>
            </a:r>
            <a:r>
              <a:rPr lang="it-IT" sz="2800" i="1" u="sng" dirty="0"/>
              <a:t>in </a:t>
            </a:r>
            <a:r>
              <a:rPr lang="it-IT" sz="2800" i="1" u="sng" dirty="0" err="1"/>
              <a:t>negotio</a:t>
            </a:r>
            <a:r>
              <a:rPr lang="it-IT" sz="2800" i="1" dirty="0"/>
              <a:t>: </a:t>
            </a:r>
            <a:r>
              <a:rPr lang="it-IT" sz="2800" dirty="0"/>
              <a:t>cade sull'identità del negozio da compiere </a:t>
            </a:r>
          </a:p>
          <a:p>
            <a:pPr marL="0" indent="0" algn="just">
              <a:buNone/>
            </a:pPr>
            <a:r>
              <a:rPr lang="it-IT" sz="2800" dirty="0"/>
              <a:t>b) </a:t>
            </a:r>
            <a:r>
              <a:rPr lang="it-IT" sz="2800" i="1" u="sng" dirty="0"/>
              <a:t>in </a:t>
            </a:r>
            <a:r>
              <a:rPr lang="it-IT" sz="2800" i="1" u="sng" dirty="0" err="1"/>
              <a:t>corpore</a:t>
            </a:r>
            <a:r>
              <a:rPr lang="it-IT" sz="2800" i="1" dirty="0"/>
              <a:t>: </a:t>
            </a:r>
            <a:r>
              <a:rPr lang="it-IT" sz="2800" dirty="0"/>
              <a:t>concerne lo stesso oggetto del contratto </a:t>
            </a:r>
          </a:p>
          <a:p>
            <a:pPr marL="0" indent="0" algn="just">
              <a:buNone/>
            </a:pPr>
            <a:r>
              <a:rPr lang="it-IT" sz="2800" dirty="0"/>
              <a:t>c) </a:t>
            </a:r>
            <a:r>
              <a:rPr lang="it-IT" sz="2800" i="1" u="sng" dirty="0"/>
              <a:t>in </a:t>
            </a:r>
            <a:r>
              <a:rPr lang="it-IT" sz="2800" i="1" u="sng" dirty="0" err="1"/>
              <a:t>substantia</a:t>
            </a:r>
            <a:r>
              <a:rPr lang="it-IT" sz="2800" i="1" dirty="0"/>
              <a:t>: </a:t>
            </a:r>
            <a:r>
              <a:rPr lang="it-IT" sz="2800" dirty="0"/>
              <a:t>si riferisce alla composizione materiale dell'oggetto. Non tutti lo ritennero essenziale.</a:t>
            </a:r>
          </a:p>
          <a:p>
            <a:pPr marL="0" indent="0" algn="just">
              <a:buNone/>
            </a:pPr>
            <a:r>
              <a:rPr lang="it-IT" sz="2800" dirty="0"/>
              <a:t>Irrilevante è in genere l'errore </a:t>
            </a:r>
            <a:r>
              <a:rPr lang="it-IT" sz="2800" i="1" u="sng" dirty="0"/>
              <a:t>in persona </a:t>
            </a:r>
            <a:r>
              <a:rPr lang="it-IT" sz="2800" dirty="0"/>
              <a:t>(sull'identità del destinatario e della controparte negoziale), tranne che nei negozi </a:t>
            </a:r>
            <a:r>
              <a:rPr lang="it-IT" sz="2800" i="1" dirty="0" err="1"/>
              <a:t>mortis</a:t>
            </a:r>
            <a:r>
              <a:rPr lang="it-IT" sz="2800" i="1" dirty="0"/>
              <a:t> causa</a:t>
            </a:r>
            <a:r>
              <a:rPr lang="it-IT" sz="2800" dirty="0"/>
              <a:t>, e in quelli </a:t>
            </a:r>
            <a:r>
              <a:rPr lang="it-IT" sz="2800" i="1" dirty="0"/>
              <a:t>inter </a:t>
            </a:r>
            <a:r>
              <a:rPr lang="it-IT" sz="2800" i="1" dirty="0" err="1"/>
              <a:t>vivos</a:t>
            </a:r>
            <a:r>
              <a:rPr lang="it-IT" sz="2800" dirty="0"/>
              <a:t> in cui l'elemento della fiducia in una data persona sia fondamentale (es.: mandato)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260213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E327513-E8FA-0840-B15A-8EAAC8E70F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i="1" dirty="0"/>
              <a:t>DOLUS </a:t>
            </a:r>
            <a:r>
              <a:rPr lang="it-IT" b="1" dirty="0"/>
              <a:t>(RAGGIRO)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6B015B1-76E8-5D43-8F5F-D49B30AF0F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639615"/>
            <a:ext cx="8596668" cy="4866288"/>
          </a:xfrm>
        </p:spPr>
        <p:txBody>
          <a:bodyPr>
            <a:normAutofit fontScale="92500"/>
          </a:bodyPr>
          <a:lstStyle/>
          <a:p>
            <a:pPr algn="just"/>
            <a:r>
              <a:rPr lang="it-IT" sz="2800" dirty="0"/>
              <a:t>Il pretore decide di punire l'autore dell'atto illecito; solo di conseguenza tutela il raggirato, il quale in pratica è caduto in errore: poiché quest'errore è stato causato da un inganno, gli si dà sempre e comunque rilevanza.</a:t>
            </a:r>
          </a:p>
          <a:p>
            <a:pPr algn="just"/>
            <a:r>
              <a:rPr lang="it-IT" sz="2800" dirty="0"/>
              <a:t>Se la vittima del raggiro non aveva ancora adempiuto e veniva convenuta in giudizio, poteva opporre l'</a:t>
            </a:r>
            <a:r>
              <a:rPr lang="it-IT" sz="2800" i="1" u="sng" dirty="0" err="1"/>
              <a:t>exceptio</a:t>
            </a:r>
            <a:r>
              <a:rPr lang="it-IT" sz="2800" i="1" u="sng" dirty="0"/>
              <a:t> (</a:t>
            </a:r>
            <a:r>
              <a:rPr lang="it-IT" sz="2800" i="1" u="sng" dirty="0" err="1"/>
              <a:t>specialis</a:t>
            </a:r>
            <a:r>
              <a:rPr lang="it-IT" sz="2800" i="1" u="sng" dirty="0"/>
              <a:t>) doli (</a:t>
            </a:r>
            <a:r>
              <a:rPr lang="it-IT" sz="2800" i="1" u="sng" dirty="0" err="1"/>
              <a:t>praeteriti</a:t>
            </a:r>
            <a:r>
              <a:rPr lang="it-IT" sz="2800" i="1" u="sng" dirty="0"/>
              <a:t>)</a:t>
            </a:r>
            <a:r>
              <a:rPr lang="it-IT" sz="2800" dirty="0"/>
              <a:t>. </a:t>
            </a:r>
          </a:p>
          <a:p>
            <a:pPr algn="just"/>
            <a:r>
              <a:rPr lang="it-IT" sz="2800" dirty="0"/>
              <a:t>Se, invece, il negozio aveva già realizzato tutti i suoi effetti, l'ingannato danneggiato poteva esperire l'</a:t>
            </a:r>
            <a:r>
              <a:rPr lang="it-IT" sz="2800" i="1" u="sng" dirty="0" err="1"/>
              <a:t>actio</a:t>
            </a:r>
            <a:r>
              <a:rPr lang="it-IT" sz="2800" i="1" u="sng" dirty="0"/>
              <a:t> de dolo malo</a:t>
            </a:r>
            <a:r>
              <a:rPr lang="it-IT" sz="2800" dirty="0"/>
              <a:t> contro l'autore del raggiro.</a:t>
            </a:r>
          </a:p>
          <a:p>
            <a:pPr algn="just"/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31834224"/>
      </p:ext>
    </p:extLst>
  </p:cSld>
  <p:clrMapOvr>
    <a:masterClrMapping/>
  </p:clrMapOvr>
  <p:transition spd="slow">
    <p:wheel spokes="1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4E160D2-7785-7345-A982-3F6B859871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i="1" dirty="0"/>
              <a:t>METUS </a:t>
            </a:r>
            <a:r>
              <a:rPr lang="it-IT" b="1" dirty="0"/>
              <a:t>(VIOLENZA MORALE )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A372FFB-5C19-FA4F-9BF9-7D9E5E8D34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397877"/>
            <a:ext cx="8596668" cy="4643486"/>
          </a:xfrm>
        </p:spPr>
        <p:txBody>
          <a:bodyPr/>
          <a:lstStyle/>
          <a:p>
            <a:pPr algn="just"/>
            <a:r>
              <a:rPr lang="it-IT" sz="2800" dirty="0"/>
              <a:t>La parte minacciata preferisce concludere il negozio, quindi lo vuole; tanto basta per l’antico </a:t>
            </a:r>
            <a:r>
              <a:rPr lang="it-IT" sz="2800" i="1" dirty="0" err="1"/>
              <a:t>ius</a:t>
            </a:r>
            <a:r>
              <a:rPr lang="it-IT" sz="2800" i="1" dirty="0"/>
              <a:t> civile</a:t>
            </a:r>
            <a:r>
              <a:rPr lang="it-IT" sz="2800" dirty="0"/>
              <a:t>, per il quale il negozio concluso in conseguenza dell’altrui minaccia è valido ed efficace, perché è voluto; non però se si tratta di un negozio di buona fede, perché la buona fede è contraria alla frode e al dolo.</a:t>
            </a:r>
          </a:p>
          <a:p>
            <a:pPr algn="just"/>
            <a:r>
              <a:rPr lang="it-IT" sz="2800" dirty="0"/>
              <a:t>Il pretore decide di punire l'autore dell'atto illecito; solo di conseguenza dà tutela alla volontà del minacciato.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776769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89A149C-7406-094C-8D54-CFA16981D4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STRUMENTI CONTRO IL </a:t>
            </a:r>
            <a:r>
              <a:rPr lang="it-IT" i="1" dirty="0"/>
              <a:t>METUS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7894AB9-BFCB-8E45-9463-9678B327FD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460938"/>
            <a:ext cx="8596668" cy="5297213"/>
          </a:xfrm>
        </p:spPr>
        <p:txBody>
          <a:bodyPr>
            <a:normAutofit lnSpcReduction="10000"/>
          </a:bodyPr>
          <a:lstStyle/>
          <a:p>
            <a:pPr algn="just"/>
            <a:r>
              <a:rPr lang="it-IT" sz="2800" dirty="0"/>
              <a:t>1) </a:t>
            </a:r>
            <a:r>
              <a:rPr lang="it-IT" sz="2800" b="1" i="1" dirty="0" err="1"/>
              <a:t>Exceptio</a:t>
            </a:r>
            <a:r>
              <a:rPr lang="it-IT" sz="2800" b="1" i="1" dirty="0"/>
              <a:t> </a:t>
            </a:r>
            <a:r>
              <a:rPr lang="it-IT" sz="2800" b="1" i="1" dirty="0" err="1"/>
              <a:t>metus</a:t>
            </a:r>
            <a:r>
              <a:rPr lang="it-IT" sz="2800" dirty="0"/>
              <a:t>: espressa impersonalmente, opponibile quindi anche a persona diversa dall'autore della violenza (</a:t>
            </a:r>
            <a:r>
              <a:rPr lang="it-IT" sz="2800" i="1" dirty="0"/>
              <a:t>in rem </a:t>
            </a:r>
            <a:r>
              <a:rPr lang="it-IT" sz="2800" i="1" dirty="0" err="1"/>
              <a:t>scripta</a:t>
            </a:r>
            <a:r>
              <a:rPr lang="it-IT" sz="2800" dirty="0"/>
              <a:t>).</a:t>
            </a:r>
          </a:p>
          <a:p>
            <a:pPr algn="just"/>
            <a:r>
              <a:rPr lang="it-IT" sz="2800" dirty="0"/>
              <a:t>2) </a:t>
            </a:r>
            <a:r>
              <a:rPr lang="it-IT" sz="2800" b="1" i="1" dirty="0" err="1"/>
              <a:t>Actio</a:t>
            </a:r>
            <a:r>
              <a:rPr lang="it-IT" sz="2800" b="1" i="1" dirty="0"/>
              <a:t> </a:t>
            </a:r>
            <a:r>
              <a:rPr lang="it-IT" sz="2800" b="1" i="1" dirty="0" err="1"/>
              <a:t>quod</a:t>
            </a:r>
            <a:r>
              <a:rPr lang="it-IT" sz="2800" b="1" i="1" dirty="0"/>
              <a:t> </a:t>
            </a:r>
            <a:r>
              <a:rPr lang="it-IT" sz="2800" b="1" i="1" dirty="0" err="1"/>
              <a:t>metus</a:t>
            </a:r>
            <a:r>
              <a:rPr lang="it-IT" sz="2800" b="1" i="1" dirty="0"/>
              <a:t> causa</a:t>
            </a:r>
            <a:r>
              <a:rPr lang="it-IT" sz="2800" dirty="0"/>
              <a:t>: PRETORIA, </a:t>
            </a:r>
            <a:r>
              <a:rPr lang="it-IT" sz="2800" i="1" dirty="0"/>
              <a:t>in factum</a:t>
            </a:r>
            <a:r>
              <a:rPr lang="it-IT" sz="2800" dirty="0"/>
              <a:t>; PENALE, nel quadruplo; ARBITRARIA, annuale.</a:t>
            </a:r>
          </a:p>
          <a:p>
            <a:pPr algn="just"/>
            <a:r>
              <a:rPr lang="it-IT" sz="2800" dirty="0"/>
              <a:t>3) </a:t>
            </a:r>
            <a:r>
              <a:rPr lang="it-IT" sz="2800" b="1" i="1" dirty="0"/>
              <a:t>In </a:t>
            </a:r>
            <a:r>
              <a:rPr lang="it-IT" sz="2800" b="1" i="1" dirty="0" err="1"/>
              <a:t>integrum</a:t>
            </a:r>
            <a:r>
              <a:rPr lang="it-IT" sz="2800" b="1" i="1" dirty="0"/>
              <a:t> </a:t>
            </a:r>
            <a:r>
              <a:rPr lang="it-IT" sz="2800" b="1" i="1" dirty="0" err="1"/>
              <a:t>restitutio</a:t>
            </a:r>
            <a:r>
              <a:rPr lang="it-IT" sz="2800" b="1" i="1" dirty="0"/>
              <a:t> </a:t>
            </a:r>
            <a:r>
              <a:rPr lang="it-IT" sz="2800" b="1" i="1" dirty="0" err="1"/>
              <a:t>propter</a:t>
            </a:r>
            <a:r>
              <a:rPr lang="it-IT" sz="2800" b="1" i="1" dirty="0"/>
              <a:t> </a:t>
            </a:r>
            <a:r>
              <a:rPr lang="it-IT" sz="2800" b="1" i="1" dirty="0" err="1"/>
              <a:t>metum</a:t>
            </a:r>
            <a:r>
              <a:rPr lang="it-IT" sz="2800" dirty="0"/>
              <a:t>: si ignorano gli effetti già prodotti; il pretore considera come non avvenuto il negozio viziato ed esercita di conseguenza la sua </a:t>
            </a:r>
            <a:r>
              <a:rPr lang="it-IT" sz="2800" i="1" dirty="0" err="1"/>
              <a:t>iurisdictio</a:t>
            </a:r>
            <a:r>
              <a:rPr lang="it-IT" sz="2800" dirty="0"/>
              <a:t>, eventualmente anche contro terzi non autori della minaccia.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139868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69ECD74-82BF-1D49-A531-CBB7728FD0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189186"/>
            <a:ext cx="8596668" cy="1303283"/>
          </a:xfrm>
        </p:spPr>
        <p:txBody>
          <a:bodyPr>
            <a:normAutofit fontScale="90000"/>
          </a:bodyPr>
          <a:lstStyle/>
          <a:p>
            <a:pPr algn="ctr"/>
            <a:r>
              <a:rPr lang="it-IT" b="1" dirty="0"/>
              <a:t>ELEMENTI ACCIDENTALI </a:t>
            </a:r>
            <a:br>
              <a:rPr lang="it-IT" b="1" dirty="0"/>
            </a:br>
            <a:r>
              <a:rPr lang="it-IT" b="1" dirty="0"/>
              <a:t>DEL NEGOZIO GIURIDICO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45B4134-F7CE-7643-BEBA-3BE9FC2B19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492469"/>
            <a:ext cx="8596668" cy="4548893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it-IT" sz="2800" dirty="0"/>
              <a:t>Sono clausole che le parti possono espressamente inserire, malgrado la tipicità negoziale, per modificare o integrare gli effetti negoziali, senza snaturarli. </a:t>
            </a:r>
          </a:p>
          <a:p>
            <a:pPr algn="just"/>
            <a:r>
              <a:rPr lang="it-IT" sz="2800" dirty="0"/>
              <a:t>Non sono necessari per la validità del negozio, ma una volta pattuiti divengono essenziali, cioè possono incidere sulla validità ed efficacia di quel concreto negozio.</a:t>
            </a:r>
          </a:p>
          <a:p>
            <a:pPr algn="just"/>
            <a:r>
              <a:rPr lang="it-IT" sz="2800" dirty="0"/>
              <a:t>Vi sono alcuni atti che non sopportano l’apposizione di condizione o termine; se è inserito un tale elemento, il negozio viene invalidato.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087547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32A8167-B231-9E41-8D74-C2C4370E79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93683"/>
          </a:xfrm>
        </p:spPr>
        <p:txBody>
          <a:bodyPr/>
          <a:lstStyle/>
          <a:p>
            <a:pPr algn="ctr"/>
            <a:r>
              <a:rPr lang="it-IT" b="1" dirty="0"/>
              <a:t>CONDIZIONE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D640AA5-C959-5A4B-A1F2-BDCB4B6948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303283"/>
            <a:ext cx="8596668" cy="517108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it-IT" sz="2800" dirty="0"/>
          </a:p>
          <a:p>
            <a:pPr algn="just"/>
            <a:r>
              <a:rPr lang="it-IT" sz="2800" dirty="0"/>
              <a:t>Clausola che contempla un evento futuro e oggettivamente incerto, assunto come decisivo per la produzione di effetti negoziali</a:t>
            </a:r>
          </a:p>
          <a:p>
            <a:pPr algn="just"/>
            <a:r>
              <a:rPr lang="it-IT" sz="2800" dirty="0"/>
              <a:t>Caratteristiche essenziali della condizione sono:</a:t>
            </a:r>
          </a:p>
          <a:p>
            <a:pPr marL="0" lvl="0" indent="0" algn="just">
              <a:buNone/>
            </a:pPr>
            <a:r>
              <a:rPr lang="it-IT" sz="2800" dirty="0"/>
              <a:t>1) è una clausola con la quale l’autore/gli autori fanno dipendere l’efficacia del negozio</a:t>
            </a:r>
          </a:p>
          <a:p>
            <a:pPr marL="0" lvl="0" indent="0" algn="just">
              <a:buNone/>
            </a:pPr>
            <a:r>
              <a:rPr lang="it-IT" sz="2800" dirty="0"/>
              <a:t>2) da un evento futuro e</a:t>
            </a:r>
          </a:p>
          <a:p>
            <a:pPr marL="0" lvl="0" indent="0" algn="just">
              <a:buNone/>
            </a:pPr>
            <a:r>
              <a:rPr lang="it-IT" sz="2800" dirty="0"/>
              <a:t>3) oggettivamente incerto</a:t>
            </a:r>
          </a:p>
          <a:p>
            <a:pPr algn="just"/>
            <a:endParaRPr lang="it-IT" sz="2800" dirty="0"/>
          </a:p>
          <a:p>
            <a:pPr algn="just"/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2950797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C206EBE-C86C-754D-B26C-7CB197E104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56745"/>
          </a:xfrm>
        </p:spPr>
        <p:txBody>
          <a:bodyPr/>
          <a:lstStyle/>
          <a:p>
            <a:pPr algn="ctr"/>
            <a:r>
              <a:rPr lang="it-IT" b="1" dirty="0"/>
              <a:t>CONDIZIONE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F594426-50D3-EE48-9908-9F10D27577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862" y="1376855"/>
            <a:ext cx="9259614" cy="490833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400" dirty="0"/>
              <a:t>Si distingue tra condizione:</a:t>
            </a:r>
          </a:p>
          <a:p>
            <a:pPr algn="just"/>
            <a:r>
              <a:rPr lang="it-IT" sz="2400" dirty="0"/>
              <a:t>  </a:t>
            </a:r>
            <a:r>
              <a:rPr lang="it-IT" sz="2400" b="1" dirty="0"/>
              <a:t>SOSPENSIVA</a:t>
            </a:r>
            <a:r>
              <a:rPr lang="it-IT" sz="2400" dirty="0"/>
              <a:t>: sospende gli effetti del negozio, i quali non si producono se l’evento non si realizza. </a:t>
            </a:r>
            <a:r>
              <a:rPr lang="it-IT" sz="2400" u="sng" dirty="0"/>
              <a:t>Il negozio è inefficace finché l’evento non si realizza</a:t>
            </a:r>
            <a:r>
              <a:rPr lang="it-IT" sz="2400" dirty="0"/>
              <a:t>. Si ha una separazione temporale tra la dichiarazione di volontà e l’effetto voluto; inoltre il verificarsi dell’effetto è incerto.  </a:t>
            </a:r>
          </a:p>
          <a:p>
            <a:pPr algn="just"/>
            <a:r>
              <a:rPr lang="it-IT" sz="2400" dirty="0"/>
              <a:t> </a:t>
            </a:r>
            <a:r>
              <a:rPr lang="it-IT" sz="2400" b="1" dirty="0"/>
              <a:t>RISOLUTIVA</a:t>
            </a:r>
            <a:r>
              <a:rPr lang="it-IT" sz="2400" dirty="0"/>
              <a:t>: gli effetti si producono subito, ma cessano automaticamente, si risolvono, se accade l’evento. La cessazione degli effetti è subordinata al verificarsi del fatto futuro e incerto. Non è concettualmente elaborata dai giuristi romani, ma in alcuni casi si giunse a ottenere i medesimi risultati mediante particolari espedienti.</a:t>
            </a:r>
          </a:p>
          <a:p>
            <a:pPr marL="0" indent="0">
              <a:buNone/>
            </a:pP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145085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6F97248-998B-D047-AE89-C3EC17A4B3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20110"/>
          </a:xfrm>
        </p:spPr>
        <p:txBody>
          <a:bodyPr>
            <a:normAutofit fontScale="90000"/>
          </a:bodyPr>
          <a:lstStyle/>
          <a:p>
            <a:pPr algn="ctr"/>
            <a:r>
              <a:rPr lang="it-IT" b="1" dirty="0"/>
              <a:t>CONDIZIONE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A7F1640-1D4A-814C-A966-2502F65385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387367"/>
            <a:ext cx="8596668" cy="4653996"/>
          </a:xfrm>
        </p:spPr>
        <p:txBody>
          <a:bodyPr>
            <a:noAutofit/>
          </a:bodyPr>
          <a:lstStyle/>
          <a:p>
            <a:pPr algn="just"/>
            <a:r>
              <a:rPr lang="it-IT" sz="2400" dirty="0"/>
              <a:t>- condizioni </a:t>
            </a:r>
            <a:r>
              <a:rPr lang="it-IT" sz="2400" b="1" dirty="0"/>
              <a:t>casuali</a:t>
            </a:r>
            <a:r>
              <a:rPr lang="it-IT" sz="2400" dirty="0"/>
              <a:t>: l’avveramento dipende solo dal caso; es.: se la nave arriverà dall’Asia (il venditore aspetta che arrivi la merce). Comprendono anche quelle che dipendono dalla volontà di un terzo </a:t>
            </a:r>
          </a:p>
          <a:p>
            <a:pPr algn="just"/>
            <a:r>
              <a:rPr lang="it-IT" sz="2400" dirty="0"/>
              <a:t>- condizioni </a:t>
            </a:r>
            <a:r>
              <a:rPr lang="it-IT" sz="2400" b="1" dirty="0"/>
              <a:t>potestative</a:t>
            </a:r>
            <a:r>
              <a:rPr lang="it-IT" sz="2400" dirty="0"/>
              <a:t>: l’avveramento dipende dalla volontà di una delle parti del negozio. Ammesse purché non consistenti in una mera manifestazione di volontà della parte obbligata: in questo caso il negozio sarebbe nullo perché la sua efficacia non può essere subordinata ad una volontà futura e completamente discrezionale.</a:t>
            </a:r>
          </a:p>
          <a:p>
            <a:pPr algn="just"/>
            <a:r>
              <a:rPr lang="it-IT" sz="2400" dirty="0"/>
              <a:t>- condizioni </a:t>
            </a:r>
            <a:r>
              <a:rPr lang="it-IT" sz="2400" b="1" dirty="0"/>
              <a:t>miste</a:t>
            </a:r>
            <a:r>
              <a:rPr lang="it-IT" sz="2400" dirty="0"/>
              <a:t>: avveramento che dipende sia dal caso che dalla volontà di una delle parti: es. se sposerai Tizia. </a:t>
            </a:r>
          </a:p>
        </p:txBody>
      </p:sp>
    </p:spTree>
    <p:extLst>
      <p:ext uri="{BB962C8B-B14F-4D97-AF65-F5344CB8AC3E}">
        <p14:creationId xmlns:p14="http://schemas.microsoft.com/office/powerpoint/2010/main" val="71127217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D3827BC-4DE4-CE49-AB57-CB68E29019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/>
              <a:t>TERMINE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2437FE9-51EB-2A46-81A0-3E8CA3EE52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240221"/>
            <a:ext cx="8596668" cy="480114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3200" dirty="0"/>
              <a:t>Clausola con cui si stabilisce una data o un evento futuro e certo, a partire dal quale o fino al quale il negozio deve produrre effetti. </a:t>
            </a:r>
          </a:p>
          <a:p>
            <a:pPr marL="0" indent="0" algn="just">
              <a:buNone/>
            </a:pPr>
            <a:r>
              <a:rPr lang="it-IT" sz="3200" dirty="0"/>
              <a:t>Può essere:</a:t>
            </a:r>
          </a:p>
          <a:p>
            <a:pPr algn="just"/>
            <a:r>
              <a:rPr lang="it-IT" sz="2800" i="1" dirty="0" err="1"/>
              <a:t>certus</a:t>
            </a:r>
            <a:r>
              <a:rPr lang="it-IT" sz="2800" i="1" dirty="0"/>
              <a:t> an </a:t>
            </a:r>
            <a:r>
              <a:rPr lang="it-IT" sz="2800" i="1" dirty="0" err="1"/>
              <a:t>certus</a:t>
            </a:r>
            <a:r>
              <a:rPr lang="it-IT" sz="2800" i="1" dirty="0"/>
              <a:t> quando</a:t>
            </a:r>
            <a:endParaRPr lang="it-IT" sz="2800" dirty="0"/>
          </a:p>
          <a:p>
            <a:pPr algn="just"/>
            <a:r>
              <a:rPr lang="it-IT" sz="2800" i="1" dirty="0" err="1"/>
              <a:t>certus</a:t>
            </a:r>
            <a:r>
              <a:rPr lang="it-IT" sz="2800" i="1" dirty="0"/>
              <a:t> an </a:t>
            </a:r>
            <a:r>
              <a:rPr lang="it-IT" sz="2800" i="1" dirty="0" err="1"/>
              <a:t>incertus</a:t>
            </a:r>
            <a:r>
              <a:rPr lang="it-IT" sz="2800" i="1" dirty="0"/>
              <a:t> quando</a:t>
            </a:r>
            <a:endParaRPr lang="it-IT" sz="2800" dirty="0"/>
          </a:p>
          <a:p>
            <a:pPr marL="0" indent="0">
              <a:buNone/>
            </a:pPr>
            <a:endParaRPr lang="it-IT" sz="3200" dirty="0"/>
          </a:p>
        </p:txBody>
      </p:sp>
    </p:spTree>
    <p:extLst>
      <p:ext uri="{BB962C8B-B14F-4D97-AF65-F5344CB8AC3E}">
        <p14:creationId xmlns:p14="http://schemas.microsoft.com/office/powerpoint/2010/main" val="1800182665"/>
      </p:ext>
    </p:extLst>
  </p:cSld>
  <p:clrMapOvr>
    <a:masterClrMapping/>
  </p:clrMapOvr>
  <p:transition spd="slow">
    <p:wip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CF777D5-B32C-6049-9995-E94099F0E1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/>
              <a:t>TERMINE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611F80E-D49C-1F4B-9042-76680E4B76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5821" y="1534509"/>
            <a:ext cx="9354207" cy="5402319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it-IT" dirty="0"/>
          </a:p>
          <a:p>
            <a:pPr algn="just"/>
            <a:r>
              <a:rPr lang="it-IT" sz="3000" dirty="0"/>
              <a:t> TERMINE INIZIALE: </a:t>
            </a:r>
            <a:r>
              <a:rPr lang="it-IT" sz="3000" i="1" dirty="0" err="1"/>
              <a:t>dies</a:t>
            </a:r>
            <a:r>
              <a:rPr lang="it-IT" sz="3000" i="1" dirty="0"/>
              <a:t> a quo</a:t>
            </a:r>
          </a:p>
          <a:p>
            <a:pPr algn="just"/>
            <a:r>
              <a:rPr lang="it-IT" sz="3000" dirty="0"/>
              <a:t>Gli effetti dei negozi di disposizione si producono automaticamente solo allo scadere del termine. </a:t>
            </a:r>
          </a:p>
          <a:p>
            <a:pPr algn="just"/>
            <a:r>
              <a:rPr lang="it-IT" sz="3000" dirty="0"/>
              <a:t>Quanto ai negozi obbligatori, poiché è certo l'avverarsi del termine, il rapporto obbligatorio è immediatamente costituito; il debitore ha diritto di adempiere prima del termine e non può chiedere la restituzione di quanto dato </a:t>
            </a:r>
            <a:r>
              <a:rPr lang="it-IT" sz="3000" dirty="0" err="1"/>
              <a:t>perchéha</a:t>
            </a:r>
            <a:r>
              <a:rPr lang="it-IT" sz="3000" dirty="0"/>
              <a:t> pagato un debito</a:t>
            </a:r>
          </a:p>
          <a:p>
            <a:pPr algn="just"/>
            <a:r>
              <a:rPr lang="it-IT" sz="3000" dirty="0"/>
              <a:t>Il diritto di credito sorge subito, ma non può essere esercitato: se il creditore agisce prima della scadenza del termine</a:t>
            </a:r>
            <a:r>
              <a:rPr lang="it-IT" dirty="0"/>
              <a:t>. </a:t>
            </a:r>
          </a:p>
          <a:p>
            <a:pPr marL="0" indent="0">
              <a:buNone/>
            </a:pPr>
            <a:br>
              <a:rPr lang="it-IT" dirty="0"/>
            </a:b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929708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6D7334C-A8DD-1D42-A65F-E3BDC28574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EFFETTI DEI NEGOZI GIURIDICI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A414DD4-D9E6-E84D-8E55-86F33A809A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492469"/>
            <a:ext cx="8596668" cy="4548893"/>
          </a:xfrm>
        </p:spPr>
        <p:txBody>
          <a:bodyPr>
            <a:normAutofit lnSpcReduction="10000"/>
          </a:bodyPr>
          <a:lstStyle/>
          <a:p>
            <a:pPr algn="just"/>
            <a:r>
              <a:rPr lang="it-IT" sz="2400" b="1" u="sng" dirty="0"/>
              <a:t>NEGOZI CON EFFETTI REALI</a:t>
            </a:r>
            <a:r>
              <a:rPr lang="it-IT" sz="2400" dirty="0"/>
              <a:t>: trasferiscono il diritto di proprietà o costituiscono diritti reali limitati. </a:t>
            </a:r>
            <a:r>
              <a:rPr lang="it-IT" sz="2400" b="1" i="1" dirty="0" err="1"/>
              <a:t>Mancipatio</a:t>
            </a:r>
            <a:r>
              <a:rPr lang="it-IT" sz="2400" b="1" i="1" dirty="0"/>
              <a:t>, in iure </a:t>
            </a:r>
            <a:r>
              <a:rPr lang="it-IT" sz="2400" b="1" i="1" dirty="0" err="1"/>
              <a:t>cessio</a:t>
            </a:r>
            <a:r>
              <a:rPr lang="it-IT" sz="2400" b="1" i="1" dirty="0"/>
              <a:t>, </a:t>
            </a:r>
            <a:r>
              <a:rPr lang="it-IT" sz="2400" b="1" i="1" dirty="0" err="1"/>
              <a:t>traditio</a:t>
            </a:r>
            <a:r>
              <a:rPr lang="it-IT" sz="2400" b="1" i="1" dirty="0"/>
              <a:t>.</a:t>
            </a:r>
            <a:endParaRPr lang="it-IT" sz="2400" i="1" dirty="0"/>
          </a:p>
          <a:p>
            <a:pPr algn="just"/>
            <a:r>
              <a:rPr lang="it-IT" sz="2400" b="1" u="sng" dirty="0"/>
              <a:t>NEGOZI CON EFFETTI OBBLIGATORI</a:t>
            </a:r>
            <a:r>
              <a:rPr lang="it-IT" sz="2400" dirty="0"/>
              <a:t>: costituiscono o estinguono un’obbligazione. </a:t>
            </a:r>
            <a:r>
              <a:rPr lang="it-IT" sz="2400" b="1" dirty="0"/>
              <a:t>Contratti</a:t>
            </a:r>
          </a:p>
          <a:p>
            <a:pPr marL="0" indent="0" algn="just">
              <a:buNone/>
            </a:pPr>
            <a:endParaRPr lang="it-IT" sz="2400" dirty="0"/>
          </a:p>
          <a:p>
            <a:pPr marL="0" indent="0" algn="just">
              <a:buNone/>
            </a:pPr>
            <a:endParaRPr lang="it-IT" sz="2400" dirty="0"/>
          </a:p>
          <a:p>
            <a:pPr algn="just"/>
            <a:r>
              <a:rPr lang="it-IT" sz="2400" u="sng" dirty="0"/>
              <a:t>NEGOZI </a:t>
            </a:r>
            <a:r>
              <a:rPr lang="it-IT" sz="2400" i="1" u="sng" dirty="0"/>
              <a:t>INTER VIVOS</a:t>
            </a:r>
            <a:r>
              <a:rPr lang="it-IT" sz="2400" dirty="0"/>
              <a:t>: destinati a produrre effetti durante la vita dei loro autori</a:t>
            </a:r>
          </a:p>
          <a:p>
            <a:pPr algn="just"/>
            <a:r>
              <a:rPr lang="it-IT" sz="2400" u="sng" dirty="0"/>
              <a:t>NEGOZI </a:t>
            </a:r>
            <a:r>
              <a:rPr lang="it-IT" sz="2400" i="1" u="sng" dirty="0"/>
              <a:t>MORTIS CAUSA</a:t>
            </a:r>
            <a:r>
              <a:rPr lang="it-IT" sz="2400" dirty="0"/>
              <a:t>: destinati a produrre effetti dopo la morte del loro autore. Revocabili fino alla morte.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21690908"/>
      </p:ext>
    </p:extLst>
  </p:cSld>
  <p:clrMapOvr>
    <a:masterClrMapping/>
  </p:clrMapOvr>
  <p:transition spd="slow">
    <p:push dir="u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1CB1012-2640-714D-BC69-7CC3DEC696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/>
              <a:t>TERMINE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95E6C36-5DB5-BD4E-A2AC-33992BB283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it-IT" sz="2800" dirty="0"/>
              <a:t>FINALE: </a:t>
            </a:r>
            <a:r>
              <a:rPr lang="it-IT" sz="2800" i="1" dirty="0" err="1"/>
              <a:t>dies</a:t>
            </a:r>
            <a:r>
              <a:rPr lang="it-IT" sz="2800" i="1" dirty="0"/>
              <a:t> ad </a:t>
            </a:r>
            <a:r>
              <a:rPr lang="it-IT" sz="2800" i="1" dirty="0" err="1"/>
              <a:t>quem</a:t>
            </a:r>
            <a:endParaRPr lang="it-IT" sz="2800" dirty="0"/>
          </a:p>
          <a:p>
            <a:pPr algn="just"/>
            <a:r>
              <a:rPr lang="it-IT" sz="2800" dirty="0"/>
              <a:t>Gli effetti del negozio cessano alla scadenza. In alcuni casi dà luogo a problemi simili a quelli della condizione risolutiva, ma è molto usato a proposito di società, locazione, comodato, fedecommessi </a:t>
            </a:r>
          </a:p>
        </p:txBody>
      </p:sp>
    </p:spTree>
    <p:extLst>
      <p:ext uri="{BB962C8B-B14F-4D97-AF65-F5344CB8AC3E}">
        <p14:creationId xmlns:p14="http://schemas.microsoft.com/office/powerpoint/2010/main" val="23997227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6335689-965F-9D4E-B18C-1F710451C3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220718"/>
            <a:ext cx="8596668" cy="662152"/>
          </a:xfrm>
        </p:spPr>
        <p:txBody>
          <a:bodyPr/>
          <a:lstStyle/>
          <a:p>
            <a:pPr algn="ctr"/>
            <a:r>
              <a:rPr lang="it-IT" b="1" dirty="0"/>
              <a:t>ONERE o </a:t>
            </a:r>
            <a:r>
              <a:rPr lang="it-IT" b="1" i="1" dirty="0"/>
              <a:t>MODUS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6C7DEF3-0A1B-AB47-BCC4-A75275F2FF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008993"/>
            <a:ext cx="8596668" cy="5032369"/>
          </a:xfrm>
        </p:spPr>
        <p:txBody>
          <a:bodyPr>
            <a:normAutofit/>
          </a:bodyPr>
          <a:lstStyle/>
          <a:p>
            <a:pPr algn="just"/>
            <a:r>
              <a:rPr lang="it-IT" sz="2800" dirty="0"/>
              <a:t>Clausola che può essere inserita solo negli atti di liberalità (legati, fedecommessi, istituzioni di erede e donazioni) e che comporta l'obbligo per il beneficiario di tenere un determinato comportamento: è simile a una condizione potestativa, ma non sospende gli effetti del negozio.</a:t>
            </a:r>
          </a:p>
          <a:p>
            <a:pPr algn="just"/>
            <a:r>
              <a:rPr lang="it-IT" sz="2800" b="1" dirty="0"/>
              <a:t>Non sospende gli effetti del negozio, ma obbliga il beneficiario</a:t>
            </a:r>
          </a:p>
        </p:txBody>
      </p:sp>
    </p:spTree>
    <p:extLst>
      <p:ext uri="{BB962C8B-B14F-4D97-AF65-F5344CB8AC3E}">
        <p14:creationId xmlns:p14="http://schemas.microsoft.com/office/powerpoint/2010/main" val="267738960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6335689-965F-9D4E-B18C-1F710451C3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220718"/>
            <a:ext cx="8596668" cy="662152"/>
          </a:xfrm>
        </p:spPr>
        <p:txBody>
          <a:bodyPr/>
          <a:lstStyle/>
          <a:p>
            <a:pPr algn="ctr"/>
            <a:r>
              <a:rPr lang="it-IT" b="1" dirty="0"/>
              <a:t>ONERE o </a:t>
            </a:r>
            <a:r>
              <a:rPr lang="it-IT" b="1" i="1" dirty="0"/>
              <a:t>MODUS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6C7DEF3-0A1B-AB47-BCC4-A75275F2FF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008993"/>
            <a:ext cx="8596668" cy="5032369"/>
          </a:xfrm>
        </p:spPr>
        <p:txBody>
          <a:bodyPr>
            <a:noAutofit/>
          </a:bodyPr>
          <a:lstStyle/>
          <a:p>
            <a:pPr algn="just"/>
            <a:r>
              <a:rPr lang="it-IT" sz="2800" dirty="0"/>
              <a:t>Può consistere nel prescrivere al beneficiario del negozio di compiere un'azione o un'omissione in favore dell'altro contraente o di un terzo ovvero nel destinare il vantaggio ricevuto ad un dato scopo (costruzione di un monumento funerario a favore del testatore, di un opera pubblica, ecc.).</a:t>
            </a:r>
          </a:p>
          <a:p>
            <a:pPr algn="just"/>
            <a:r>
              <a:rPr lang="it-IT" sz="2800" dirty="0"/>
              <a:t>Il negozio modale è immediatamente efficace e tale rimane anche se l'onere non è adempiuto. </a:t>
            </a:r>
          </a:p>
          <a:p>
            <a:pPr algn="just"/>
            <a:r>
              <a:rPr lang="it-IT" sz="2800" dirty="0"/>
              <a:t>Si pone il problema della coercibilità dell’onere.</a:t>
            </a:r>
          </a:p>
          <a:p>
            <a:pPr algn="just"/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883134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1CCDF90-DBA4-4848-9BC5-73F9AC223F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it-IT" dirty="0"/>
              <a:t>ELEMENTI ESSENZIALI</a:t>
            </a:r>
            <a:br>
              <a:rPr lang="it-IT" dirty="0"/>
            </a:br>
            <a:r>
              <a:rPr lang="it-IT" dirty="0"/>
              <a:t>DEL NEGOZIO GIURIDICO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5852835-15A0-0E43-B52A-93A48BD6C9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3200" dirty="0"/>
              <a:t>1) </a:t>
            </a:r>
            <a:r>
              <a:rPr lang="it-IT" sz="3200" b="1" dirty="0"/>
              <a:t>SOGGETTI</a:t>
            </a:r>
            <a:r>
              <a:rPr lang="it-IT" sz="3200" dirty="0"/>
              <a:t> dotati di capacità d’agire</a:t>
            </a:r>
            <a:br>
              <a:rPr lang="it-IT" sz="3200" dirty="0"/>
            </a:br>
            <a:endParaRPr lang="it-IT" sz="3200" dirty="0"/>
          </a:p>
          <a:p>
            <a:r>
              <a:rPr lang="it-IT" sz="3200" dirty="0"/>
              <a:t>2) </a:t>
            </a:r>
            <a:r>
              <a:rPr lang="it-IT" sz="3200" b="1" dirty="0"/>
              <a:t>VOLONTA’ MANIFESTATA </a:t>
            </a:r>
            <a:r>
              <a:rPr lang="it-IT" sz="3200" dirty="0"/>
              <a:t>espressamente o tacitamente</a:t>
            </a:r>
            <a:br>
              <a:rPr lang="it-IT" sz="3200" dirty="0"/>
            </a:br>
            <a:endParaRPr lang="it-IT" sz="3200" dirty="0"/>
          </a:p>
          <a:p>
            <a:r>
              <a:rPr lang="it-IT" sz="3200" dirty="0"/>
              <a:t>3) </a:t>
            </a:r>
            <a:r>
              <a:rPr lang="it-IT" sz="3200" b="1" dirty="0"/>
              <a:t>FORMA e/o CAUSA</a:t>
            </a:r>
            <a:endParaRPr lang="it-IT" sz="3200" dirty="0"/>
          </a:p>
        </p:txBody>
      </p:sp>
    </p:spTree>
    <p:extLst>
      <p:ext uri="{BB962C8B-B14F-4D97-AF65-F5344CB8AC3E}">
        <p14:creationId xmlns:p14="http://schemas.microsoft.com/office/powerpoint/2010/main" val="1010950681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9FBD23A-DCA3-1D4F-9BC4-621401871B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189186"/>
            <a:ext cx="8596668" cy="819807"/>
          </a:xfrm>
        </p:spPr>
        <p:txBody>
          <a:bodyPr/>
          <a:lstStyle/>
          <a:p>
            <a:pPr algn="ctr"/>
            <a:r>
              <a:rPr lang="it-IT" b="1" u="sng" dirty="0"/>
              <a:t>SOGGETTI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7A8F31A-F2CA-5A4C-92AF-E8C7AB666E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008993"/>
            <a:ext cx="8596668" cy="5559973"/>
          </a:xfrm>
        </p:spPr>
        <p:txBody>
          <a:bodyPr>
            <a:normAutofit/>
          </a:bodyPr>
          <a:lstStyle/>
          <a:p>
            <a:pPr algn="just"/>
            <a:endParaRPr lang="it-IT" sz="2800" b="1" dirty="0"/>
          </a:p>
          <a:p>
            <a:pPr algn="just"/>
            <a:r>
              <a:rPr lang="it-IT" sz="2800" b="1" dirty="0"/>
              <a:t>NEGOZI UNILATERALI: </a:t>
            </a:r>
            <a:r>
              <a:rPr lang="it-IT" dirty="0"/>
              <a:t>la regolamentazione di interessi è espressione di un solo centro di interessi</a:t>
            </a:r>
            <a:r>
              <a:rPr lang="it-IT" sz="2800" b="1" dirty="0"/>
              <a:t> </a:t>
            </a:r>
            <a:r>
              <a:rPr lang="it-IT" sz="2800" dirty="0"/>
              <a:t>(es. testamento)</a:t>
            </a:r>
          </a:p>
          <a:p>
            <a:pPr algn="just"/>
            <a:endParaRPr lang="it-IT" sz="2800" dirty="0"/>
          </a:p>
          <a:p>
            <a:pPr algn="just"/>
            <a:r>
              <a:rPr lang="it-IT" sz="2800" dirty="0"/>
              <a:t>NEGOZI </a:t>
            </a:r>
            <a:r>
              <a:rPr lang="it-IT" sz="2800" b="1" dirty="0"/>
              <a:t>BILATERALI: </a:t>
            </a:r>
            <a:r>
              <a:rPr lang="it-IT" dirty="0"/>
              <a:t>due parti portatrici di interessi differenti raggiungono una composizione di quegli interessi tramite il negozio, dirimono un conflitto</a:t>
            </a:r>
            <a:r>
              <a:rPr lang="it-IT" sz="2800" b="1" dirty="0"/>
              <a:t> </a:t>
            </a:r>
            <a:r>
              <a:rPr lang="it-IT" sz="2800" dirty="0"/>
              <a:t>(es. contratto di compravendita)</a:t>
            </a:r>
          </a:p>
          <a:p>
            <a:pPr marL="0" indent="0" algn="just">
              <a:buNone/>
            </a:pPr>
            <a:r>
              <a:rPr lang="it-IT" sz="2800" b="1" dirty="0"/>
              <a:t>   </a:t>
            </a:r>
            <a:endParaRPr lang="it-IT" sz="2800" dirty="0"/>
          </a:p>
          <a:p>
            <a:pPr algn="just"/>
            <a:r>
              <a:rPr lang="it-IT" sz="2800" b="1" dirty="0"/>
              <a:t>NEGOZI PLURILATERALI: </a:t>
            </a:r>
            <a:r>
              <a:rPr lang="it-IT" dirty="0"/>
              <a:t>più parti, portatrici di interessi diversi, cercano tramite il negozio uno scopo comune, danno vita ad una collaborazione</a:t>
            </a:r>
            <a:r>
              <a:rPr lang="it-IT" sz="2800" dirty="0"/>
              <a:t>  (es. contratto di società)</a:t>
            </a:r>
          </a:p>
          <a:p>
            <a:pPr algn="just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398390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00C8D79-6FE3-9C4F-B94A-2628D234F7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88276"/>
          </a:xfrm>
        </p:spPr>
        <p:txBody>
          <a:bodyPr/>
          <a:lstStyle/>
          <a:p>
            <a:pPr algn="ctr"/>
            <a:r>
              <a:rPr lang="it-IT" dirty="0"/>
              <a:t>NEGOZI FORMALI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6240FAC-4023-DD4F-AF4F-6D9ACB83C6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397876"/>
            <a:ext cx="9764110" cy="5118537"/>
          </a:xfrm>
        </p:spPr>
        <p:txBody>
          <a:bodyPr>
            <a:noAutofit/>
          </a:bodyPr>
          <a:lstStyle/>
          <a:p>
            <a:pPr algn="just"/>
            <a:r>
              <a:rPr lang="it-IT" sz="2800" dirty="0"/>
              <a:t>I negozi del più antico </a:t>
            </a:r>
            <a:r>
              <a:rPr lang="it-IT" sz="2800" i="1" dirty="0" err="1"/>
              <a:t>ius</a:t>
            </a:r>
            <a:r>
              <a:rPr lang="it-IT" sz="2800" i="1" dirty="0"/>
              <a:t> civile</a:t>
            </a:r>
            <a:r>
              <a:rPr lang="it-IT" sz="2800" dirty="0"/>
              <a:t> erano in numero molto limitato e quasi tutti formali e solenni. Lo schema dell'atto è rigidamente predeterminato: le parti possono solo includere i dati del negozio concreto, per il resto devono seguire le forme prescritte a pena di nullità.</a:t>
            </a:r>
          </a:p>
          <a:p>
            <a:pPr algn="just"/>
            <a:r>
              <a:rPr lang="it-IT" sz="2800" dirty="0"/>
              <a:t>L'iniziativa viene solitamente assunta da chi si avvantaggia del negozio. </a:t>
            </a:r>
          </a:p>
          <a:p>
            <a:pPr algn="just"/>
            <a:r>
              <a:rPr lang="it-IT" sz="2800" u="sng" dirty="0"/>
              <a:t>Se non è rispettata la forma, gli effetti non si producono, ma vale anche il reciproco: se essa è rispettata, gli effetti si realizzano comunque, anche se eventualmente mancasse la volontà.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8493934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60CA99C-66E6-AB48-97CB-AEAB0629E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0"/>
            <a:ext cx="8596668" cy="819807"/>
          </a:xfrm>
        </p:spPr>
        <p:txBody>
          <a:bodyPr/>
          <a:lstStyle/>
          <a:p>
            <a:pPr algn="ctr"/>
            <a:r>
              <a:rPr lang="it-IT" b="1" u="sng" dirty="0"/>
              <a:t>NEGOZI FORMALI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3554DA9-5DBA-504A-B7BF-984E677B5A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324303"/>
            <a:ext cx="9444128" cy="5412828"/>
          </a:xfrm>
        </p:spPr>
        <p:txBody>
          <a:bodyPr>
            <a:normAutofit fontScale="92500" lnSpcReduction="10000"/>
          </a:bodyPr>
          <a:lstStyle/>
          <a:p>
            <a:r>
              <a:rPr lang="it-IT" sz="3200" u="sng" dirty="0"/>
              <a:t>1)</a:t>
            </a:r>
            <a:r>
              <a:rPr lang="it-IT" sz="3200" i="1" u="sng" dirty="0"/>
              <a:t> GESTA PER AES ET LIBRAM</a:t>
            </a:r>
            <a:r>
              <a:rPr lang="it-IT" sz="3200" dirty="0"/>
              <a:t>: atti compiuti con il bronzo e la bilancia (retta dal </a:t>
            </a:r>
            <a:r>
              <a:rPr lang="it-IT" sz="3200" i="1" dirty="0" err="1"/>
              <a:t>libripens</a:t>
            </a:r>
            <a:r>
              <a:rPr lang="it-IT" sz="3200" dirty="0"/>
              <a:t>), alla presenza di cinque testimoni, cittadini romani maschi puberi.</a:t>
            </a:r>
          </a:p>
          <a:p>
            <a:pPr lvl="2"/>
            <a:r>
              <a:rPr lang="it-IT" sz="3200" i="1" dirty="0"/>
              <a:t>a) NEXUM</a:t>
            </a:r>
            <a:r>
              <a:rPr lang="it-IT" sz="3200" dirty="0"/>
              <a:t>: antico mutuo</a:t>
            </a:r>
          </a:p>
          <a:p>
            <a:pPr lvl="2"/>
            <a:r>
              <a:rPr lang="it-IT" sz="3200" i="1" dirty="0"/>
              <a:t>b) SOLUTIO PER AES ET LIBRAM</a:t>
            </a:r>
            <a:r>
              <a:rPr lang="it-IT" sz="3200" dirty="0"/>
              <a:t>: atto di liberazione dal </a:t>
            </a:r>
            <a:r>
              <a:rPr lang="it-IT" sz="3200" i="1" dirty="0" err="1"/>
              <a:t>nexum</a:t>
            </a:r>
            <a:endParaRPr lang="it-IT" sz="3200" dirty="0"/>
          </a:p>
          <a:p>
            <a:pPr lvl="2"/>
            <a:r>
              <a:rPr lang="it-IT" sz="3200" i="1" dirty="0"/>
              <a:t>c) MANCIPATIO</a:t>
            </a:r>
          </a:p>
          <a:p>
            <a:r>
              <a:rPr lang="it-IT" sz="3200" u="sng" dirty="0"/>
              <a:t>2)</a:t>
            </a:r>
            <a:r>
              <a:rPr lang="it-IT" sz="3200" i="1" u="sng" dirty="0"/>
              <a:t> IN IURE CESSIO</a:t>
            </a:r>
            <a:br>
              <a:rPr lang="it-IT" sz="3200" dirty="0"/>
            </a:br>
            <a:endParaRPr lang="it-IT" sz="3200" dirty="0"/>
          </a:p>
          <a:p>
            <a:r>
              <a:rPr lang="it-IT" sz="3200" u="sng" dirty="0"/>
              <a:t>3)</a:t>
            </a:r>
            <a:r>
              <a:rPr lang="it-IT" sz="3200" i="1" u="sng" dirty="0"/>
              <a:t> SPONSIO/</a:t>
            </a:r>
            <a:r>
              <a:rPr lang="it-IT" sz="3200" i="1" u="sng" dirty="0" err="1"/>
              <a:t>stipulatio</a:t>
            </a:r>
            <a:endParaRPr lang="it-IT" sz="3200" dirty="0"/>
          </a:p>
          <a:p>
            <a:pPr lvl="1"/>
            <a:endParaRPr lang="it-IT" sz="2800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732613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E090685-3D25-B34D-B0CF-E3E2C245C1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09297"/>
          </a:xfrm>
        </p:spPr>
        <p:txBody>
          <a:bodyPr>
            <a:normAutofit fontScale="90000"/>
          </a:bodyPr>
          <a:lstStyle/>
          <a:p>
            <a:pPr algn="ctr"/>
            <a:r>
              <a:rPr lang="it-IT" i="1" dirty="0"/>
              <a:t>MANCIPATIO</a:t>
            </a:r>
            <a:br>
              <a:rPr lang="it-IT" dirty="0"/>
            </a:br>
            <a:endParaRPr lang="it-IT" dirty="0"/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7298194F-78BF-F344-AA9F-0D51C2F73A8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85153" y="1671146"/>
            <a:ext cx="4271785" cy="4370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0355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02E5C65-508F-8E43-A664-8F522A09D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25214"/>
          </a:xfrm>
        </p:spPr>
        <p:txBody>
          <a:bodyPr/>
          <a:lstStyle/>
          <a:p>
            <a:pPr algn="ctr"/>
            <a:r>
              <a:rPr lang="it-IT" i="1" dirty="0"/>
              <a:t>MANCIPATIO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95D159D-1CEF-D74C-BCEE-C7EF292ABA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103" y="1250731"/>
            <a:ext cx="9168899" cy="5307724"/>
          </a:xfrm>
        </p:spPr>
        <p:txBody>
          <a:bodyPr>
            <a:normAutofit/>
          </a:bodyPr>
          <a:lstStyle/>
          <a:p>
            <a:pPr algn="just"/>
            <a:r>
              <a:rPr lang="it-IT" sz="2800" dirty="0"/>
              <a:t>Comporta l'acquisto di un potere su persone e </a:t>
            </a:r>
            <a:r>
              <a:rPr lang="it-IT" sz="2800" i="1" dirty="0"/>
              <a:t>res mancipi </a:t>
            </a:r>
            <a:r>
              <a:rPr lang="it-IT" sz="2800" dirty="0"/>
              <a:t>(fondi in suolo italico, servitù rustiche, schiavi, animali da soma e da tiro) in favore del </a:t>
            </a:r>
            <a:r>
              <a:rPr lang="it-IT" sz="2800" i="1" u="sng" dirty="0"/>
              <a:t>mancipio </a:t>
            </a:r>
            <a:r>
              <a:rPr lang="it-IT" sz="2800" i="1" u="sng" dirty="0" err="1"/>
              <a:t>accipiens</a:t>
            </a:r>
            <a:r>
              <a:rPr lang="it-IT" sz="2800" dirty="0"/>
              <a:t> (che può essere anche uno schiavo o </a:t>
            </a:r>
            <a:r>
              <a:rPr lang="it-IT" sz="2800" i="1" dirty="0" err="1"/>
              <a:t>filius</a:t>
            </a:r>
            <a:r>
              <a:rPr lang="it-IT" sz="2800" i="1" dirty="0"/>
              <a:t> </a:t>
            </a:r>
            <a:r>
              <a:rPr lang="it-IT" sz="2800" i="1" dirty="0" err="1"/>
              <a:t>familias</a:t>
            </a:r>
            <a:r>
              <a:rPr lang="it-IT" sz="2800" dirty="0"/>
              <a:t>) e a discapito del </a:t>
            </a:r>
            <a:r>
              <a:rPr lang="it-IT" sz="2800" i="1" u="sng" dirty="0"/>
              <a:t>mancipio </a:t>
            </a:r>
            <a:r>
              <a:rPr lang="it-IT" sz="2800" i="1" u="sng" dirty="0" err="1"/>
              <a:t>dans</a:t>
            </a:r>
            <a:r>
              <a:rPr lang="it-IT" sz="2800" dirty="0"/>
              <a:t>.</a:t>
            </a:r>
          </a:p>
          <a:p>
            <a:pPr algn="just"/>
            <a:endParaRPr lang="it-IT" sz="2800" dirty="0"/>
          </a:p>
          <a:p>
            <a:pPr algn="just"/>
            <a:r>
              <a:rPr lang="it-IT" sz="2800" dirty="0"/>
              <a:t>Il trasferimento della proprietà si effettua solo a patto che il </a:t>
            </a:r>
            <a:r>
              <a:rPr lang="it-IT" sz="2800" i="1" dirty="0"/>
              <a:t>mancipio </a:t>
            </a:r>
            <a:r>
              <a:rPr lang="it-IT" sz="2800" i="1" dirty="0" err="1"/>
              <a:t>dans</a:t>
            </a:r>
            <a:r>
              <a:rPr lang="it-IT" sz="2800" i="1" dirty="0"/>
              <a:t> </a:t>
            </a:r>
            <a:r>
              <a:rPr lang="it-IT" sz="2800" dirty="0"/>
              <a:t>sia effettivamente proprietario; altrimenti sorge per lui l'obbligazione di tenere indenne l'acquirente per il caso di evizione: </a:t>
            </a:r>
            <a:r>
              <a:rPr lang="it-IT" sz="2800" i="1" dirty="0" err="1"/>
              <a:t>actio</a:t>
            </a:r>
            <a:r>
              <a:rPr lang="it-IT" sz="2800" i="1" dirty="0"/>
              <a:t> </a:t>
            </a:r>
            <a:r>
              <a:rPr lang="it-IT" sz="2800" i="1" dirty="0" err="1"/>
              <a:t>auctoritatis</a:t>
            </a:r>
            <a:r>
              <a:rPr lang="it-IT" sz="2800" dirty="0"/>
              <a:t> per il doppio del prezzo.</a:t>
            </a:r>
          </a:p>
        </p:txBody>
      </p:sp>
    </p:spTree>
    <p:extLst>
      <p:ext uri="{BB962C8B-B14F-4D97-AF65-F5344CB8AC3E}">
        <p14:creationId xmlns:p14="http://schemas.microsoft.com/office/powerpoint/2010/main" val="4188392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Sfaccettatura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Sfaccettatura</Template>
  <TotalTime>4573</TotalTime>
  <Words>2190</Words>
  <Application>Microsoft Macintosh PowerPoint</Application>
  <PresentationFormat>Widescreen</PresentationFormat>
  <Paragraphs>136</Paragraphs>
  <Slides>32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32</vt:i4>
      </vt:variant>
    </vt:vector>
  </HeadingPairs>
  <TitlesOfParts>
    <vt:vector size="36" baseType="lpstr">
      <vt:lpstr>Arial</vt:lpstr>
      <vt:lpstr>Trebuchet MS</vt:lpstr>
      <vt:lpstr>Wingdings 3</vt:lpstr>
      <vt:lpstr>Sfaccettatura</vt:lpstr>
      <vt:lpstr>NEGOZI GIURIDICI</vt:lpstr>
      <vt:lpstr>NEGOZIO GIURIDICO</vt:lpstr>
      <vt:lpstr>EFFETTI DEI NEGOZI GIURIDICI </vt:lpstr>
      <vt:lpstr>ELEMENTI ESSENZIALI DEL NEGOZIO GIURIDICO </vt:lpstr>
      <vt:lpstr>SOGGETTI</vt:lpstr>
      <vt:lpstr>NEGOZI FORMALI</vt:lpstr>
      <vt:lpstr>NEGOZI FORMALI</vt:lpstr>
      <vt:lpstr>MANCIPATIO </vt:lpstr>
      <vt:lpstr>MANCIPATIO</vt:lpstr>
      <vt:lpstr>Mancipatio come imaginaria venditio </vt:lpstr>
      <vt:lpstr>NEGOZI NON FORMALI</vt:lpstr>
      <vt:lpstr>CAUSA </vt:lpstr>
      <vt:lpstr>CAUSA</vt:lpstr>
      <vt:lpstr>INVALIDITA’</vt:lpstr>
      <vt:lpstr>IL DIRITTO ROMANO  NON CONOSCE L’ANNULLABILITA’</vt:lpstr>
      <vt:lpstr>DIVERGENZA TRA VOLONTA’  E SUA MANIFESTAZIONE </vt:lpstr>
      <vt:lpstr>VIZI DELLA VOLONTA’ </vt:lpstr>
      <vt:lpstr>ERRORE</vt:lpstr>
      <vt:lpstr>REQUISITI DI RILEVANZA DELL’ERRORE</vt:lpstr>
      <vt:lpstr>REQUISITI DI RILEVANZA DELL’ERRORE</vt:lpstr>
      <vt:lpstr>DOLUS (RAGGIRO) </vt:lpstr>
      <vt:lpstr>METUS (VIOLENZA MORALE ) </vt:lpstr>
      <vt:lpstr>STRUMENTI CONTRO IL METUS</vt:lpstr>
      <vt:lpstr>ELEMENTI ACCIDENTALI  DEL NEGOZIO GIURIDICO </vt:lpstr>
      <vt:lpstr>CONDIZIONE</vt:lpstr>
      <vt:lpstr>CONDIZIONE</vt:lpstr>
      <vt:lpstr>CONDIZIONE</vt:lpstr>
      <vt:lpstr>TERMINE </vt:lpstr>
      <vt:lpstr>TERMINE</vt:lpstr>
      <vt:lpstr>TERMINE</vt:lpstr>
      <vt:lpstr>ONERE o MODUS</vt:lpstr>
      <vt:lpstr>ONERE o MODUS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FATTI E NEGOZI GIURIDICI</dc:title>
  <dc:creator>Utente di Microsoft Office</dc:creator>
  <cp:lastModifiedBy>Utente di Microsoft Office</cp:lastModifiedBy>
  <cp:revision>39</cp:revision>
  <dcterms:created xsi:type="dcterms:W3CDTF">2018-10-29T17:43:33Z</dcterms:created>
  <dcterms:modified xsi:type="dcterms:W3CDTF">2021-07-25T15:43:20Z</dcterms:modified>
</cp:coreProperties>
</file>