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7" r:id="rId13"/>
    <p:sldId id="276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8" r:id="rId25"/>
    <p:sldId id="289" r:id="rId26"/>
    <p:sldId id="290" r:id="rId27"/>
    <p:sldId id="291" r:id="rId28"/>
    <p:sldId id="292" r:id="rId29"/>
    <p:sldId id="293" r:id="rId30"/>
    <p:sldId id="294" r:id="rId31"/>
    <p:sldId id="295" r:id="rId32"/>
    <p:sldId id="296" r:id="rId33"/>
    <p:sldId id="297" r:id="rId34"/>
    <p:sldId id="322" r:id="rId35"/>
    <p:sldId id="323" r:id="rId36"/>
    <p:sldId id="298" r:id="rId37"/>
    <p:sldId id="299" r:id="rId38"/>
    <p:sldId id="300" r:id="rId39"/>
    <p:sldId id="301" r:id="rId40"/>
    <p:sldId id="302" r:id="rId41"/>
    <p:sldId id="303" r:id="rId42"/>
    <p:sldId id="304" r:id="rId43"/>
    <p:sldId id="305" r:id="rId44"/>
    <p:sldId id="306" r:id="rId45"/>
    <p:sldId id="307" r:id="rId46"/>
    <p:sldId id="308" r:id="rId47"/>
    <p:sldId id="309" r:id="rId48"/>
    <p:sldId id="310" r:id="rId49"/>
    <p:sldId id="311" r:id="rId50"/>
    <p:sldId id="312" r:id="rId51"/>
    <p:sldId id="313" r:id="rId52"/>
    <p:sldId id="314" r:id="rId53"/>
    <p:sldId id="315" r:id="rId54"/>
    <p:sldId id="318" r:id="rId55"/>
    <p:sldId id="316" r:id="rId56"/>
    <p:sldId id="319" r:id="rId57"/>
    <p:sldId id="324" r:id="rId58"/>
    <p:sldId id="325" r:id="rId59"/>
    <p:sldId id="326" r:id="rId6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43"/>
    <p:restoredTop sz="94643"/>
  </p:normalViewPr>
  <p:slideViewPr>
    <p:cSldViewPr snapToGrid="0" snapToObjects="1">
      <p:cViewPr varScale="1">
        <p:scale>
          <a:sx n="123" d="100"/>
          <a:sy n="123" d="100"/>
        </p:scale>
        <p:origin x="200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7/25/21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7/25/21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7/25/21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7/25/21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7/25/21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7/25/21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7/25/21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7/25/21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7/25/21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7/25/21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7/25/21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7/25/21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7/25/21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7/25/21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7/25/21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7/25/21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7/25/21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7/25/21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B051952-00FE-F044-928D-40A620542D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DIRITTI DI CREDITO O OBBLIGAZIONI 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8C34DC8-9EBC-EC4C-9980-83C8BA16976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40276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0507D6-BC18-F14F-BBD9-37DADDFAA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958035"/>
          </a:xfrm>
        </p:spPr>
        <p:txBody>
          <a:bodyPr/>
          <a:lstStyle/>
          <a:p>
            <a:r>
              <a:rPr lang="it-IT" b="1" dirty="0"/>
              <a:t>INADEMPIMENTO 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5B70C72-0F0F-B443-8DD5-0AF9F19444D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429408"/>
            <a:ext cx="10363826" cy="5428592"/>
          </a:xfrm>
        </p:spPr>
        <p:txBody>
          <a:bodyPr/>
          <a:lstStyle/>
          <a:p>
            <a:pPr algn="just"/>
            <a:r>
              <a:rPr lang="it-IT" sz="2800" dirty="0"/>
              <a:t>Il debitore che non adempie la prestazione viola un obbligo e commette </a:t>
            </a:r>
            <a:r>
              <a:rPr lang="it-IT" sz="2800" dirty="0" err="1"/>
              <a:t>percio</a:t>
            </a:r>
            <a:r>
              <a:rPr lang="it-IT" sz="2800" dirty="0"/>
              <a:t>̀ un illecito: incorre dunque in </a:t>
            </a:r>
            <a:r>
              <a:rPr lang="it-IT" sz="2800" dirty="0" err="1"/>
              <a:t>responsabilita</a:t>
            </a:r>
            <a:r>
              <a:rPr lang="it-IT" sz="2800" dirty="0"/>
              <a:t>̀ ed è assoggettabile all’azione esecutiva, dopo che vi sia stata una sentenza di condanna nel processo di cognizione che abbia accertato: </a:t>
            </a:r>
          </a:p>
          <a:p>
            <a:r>
              <a:rPr lang="it-IT" sz="2800" dirty="0"/>
              <a:t>1) l’esistenza dell’obbligo,</a:t>
            </a:r>
            <a:br>
              <a:rPr lang="it-IT" sz="2800" dirty="0"/>
            </a:br>
            <a:r>
              <a:rPr lang="it-IT" sz="2800" dirty="0"/>
              <a:t>2) l’inadempimento dello stesso,</a:t>
            </a:r>
            <a:br>
              <a:rPr lang="it-IT" sz="2800" dirty="0"/>
            </a:br>
            <a:r>
              <a:rPr lang="it-IT" sz="2800" dirty="0"/>
              <a:t>3) l’</a:t>
            </a:r>
            <a:r>
              <a:rPr lang="it-IT" sz="2800" dirty="0" err="1"/>
              <a:t>imputabilita</a:t>
            </a:r>
            <a:r>
              <a:rPr lang="it-IT" sz="2800" dirty="0"/>
              <a:t>̀ dell’inadempimento al debitore.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017033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890FA6-8754-B343-9435-32CAB0A0D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241739"/>
            <a:ext cx="10364451" cy="1387364"/>
          </a:xfrm>
        </p:spPr>
        <p:txBody>
          <a:bodyPr>
            <a:normAutofit/>
          </a:bodyPr>
          <a:lstStyle/>
          <a:p>
            <a:r>
              <a:rPr lang="it-IT" b="1" dirty="0"/>
              <a:t>INADEMPIMENTO DEFINITIVO, </a:t>
            </a:r>
            <a:br>
              <a:rPr lang="it-IT" b="1" dirty="0"/>
            </a:br>
            <a:r>
              <a:rPr lang="it-IT" dirty="0" err="1"/>
              <a:t>IMPOSSIBILITa</a:t>
            </a:r>
            <a:r>
              <a:rPr lang="it-IT" dirty="0"/>
              <a:t>̀ SOPRAVVENUTA DELLA PRESTAZIONE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9C496C9-D6EB-2E43-93B2-15AC7FDE261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975946"/>
            <a:ext cx="10363826" cy="3815254"/>
          </a:xfrm>
        </p:spPr>
        <p:txBody>
          <a:bodyPr>
            <a:normAutofit/>
          </a:bodyPr>
          <a:lstStyle/>
          <a:p>
            <a:pPr algn="just"/>
            <a:r>
              <a:rPr lang="it-IT" sz="3200" dirty="0"/>
              <a:t>Il rapporto di debito scompare e si trasforma in </a:t>
            </a:r>
            <a:r>
              <a:rPr lang="it-IT" sz="3200" dirty="0" err="1"/>
              <a:t>responsabilita</a:t>
            </a:r>
            <a:r>
              <a:rPr lang="it-IT" sz="3200" dirty="0"/>
              <a:t>̀.</a:t>
            </a:r>
          </a:p>
          <a:p>
            <a:pPr algn="just"/>
            <a:r>
              <a:rPr lang="it-IT" sz="3200" dirty="0"/>
              <a:t>Vi rientra anche la SOPRAVVENUTA MANCANZA DI INTERESSE DEL CREDITORE: come per esempio nel caso della scadenza di un termine essenziale. </a:t>
            </a:r>
          </a:p>
          <a:p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1845210455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3556DD-A5AF-B14A-8BB3-387FCAD93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0"/>
            <a:ext cx="10364451" cy="872359"/>
          </a:xfrm>
        </p:spPr>
        <p:txBody>
          <a:bodyPr/>
          <a:lstStyle/>
          <a:p>
            <a:r>
              <a:rPr lang="it-IT" b="1" dirty="0"/>
              <a:t>CRITERI DI </a:t>
            </a:r>
            <a:r>
              <a:rPr lang="it-IT" b="1" dirty="0" err="1"/>
              <a:t>IMPUTABILITa</a:t>
            </a:r>
            <a:r>
              <a:rPr lang="it-IT" b="1" dirty="0"/>
              <a:t>̀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66B4580-E18E-2744-B0CD-67D5179BC2F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872360"/>
            <a:ext cx="10363826" cy="5370786"/>
          </a:xfrm>
        </p:spPr>
        <p:txBody>
          <a:bodyPr>
            <a:noAutofit/>
          </a:bodyPr>
          <a:lstStyle/>
          <a:p>
            <a:pPr algn="just"/>
            <a:r>
              <a:rPr lang="it-IT" sz="2800" dirty="0"/>
              <a:t>Bisogna ̀ stabilire quando l’impossibilità sopravvenuta sia imputabile al debitore; a questo scopo sono stati individuati dei </a:t>
            </a:r>
            <a:r>
              <a:rPr lang="it-IT" sz="2800" b="1" dirty="0"/>
              <a:t>CRITERI DI </a:t>
            </a:r>
            <a:r>
              <a:rPr lang="it-IT" sz="2800" b="1" dirty="0" err="1"/>
              <a:t>IMPUTABILITa</a:t>
            </a:r>
            <a:r>
              <a:rPr lang="it-IT" sz="2800" b="1" dirty="0"/>
              <a:t>̀</a:t>
            </a:r>
            <a:r>
              <a:rPr lang="it-IT" sz="2800" dirty="0"/>
              <a:t>, distinti in SOGGETTIVI E OGGETTIVI. </a:t>
            </a:r>
          </a:p>
          <a:p>
            <a:pPr algn="just"/>
            <a:r>
              <a:rPr lang="it-IT" sz="2800" dirty="0"/>
              <a:t>Essi variano a seconda del tipo di contratto, dell’oggetto della prestazione e del regime dell’azione che tutela il rapporto. </a:t>
            </a:r>
          </a:p>
          <a:p>
            <a:pPr algn="just"/>
            <a:r>
              <a:rPr lang="it-IT" sz="2800" dirty="0"/>
              <a:t>A guidare il giudice nella scelta del criterio da applicare al caso concreto spesso è il principio dell’</a:t>
            </a:r>
            <a:r>
              <a:rPr lang="it-IT" sz="2800" b="1" i="1" u="sng" dirty="0" err="1"/>
              <a:t>utilitas</a:t>
            </a:r>
            <a:r>
              <a:rPr lang="it-IT" sz="2800" b="1" i="1" u="sng" dirty="0"/>
              <a:t> </a:t>
            </a:r>
            <a:r>
              <a:rPr lang="it-IT" sz="2800" b="1" i="1" u="sng" dirty="0" err="1"/>
              <a:t>contrahentium</a:t>
            </a:r>
            <a:r>
              <a:rPr lang="it-IT" sz="2800" dirty="0"/>
              <a:t>. </a:t>
            </a:r>
          </a:p>
          <a:p>
            <a:pPr algn="just"/>
            <a:endParaRPr lang="it-IT" sz="2800" dirty="0"/>
          </a:p>
          <a:p>
            <a:pPr algn="just"/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321010199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D0614E-C606-8946-BD3B-68EED197B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937014"/>
          </a:xfrm>
        </p:spPr>
        <p:txBody>
          <a:bodyPr>
            <a:normAutofit fontScale="90000"/>
          </a:bodyPr>
          <a:lstStyle/>
          <a:p>
            <a:r>
              <a:rPr lang="it-IT" b="1" dirty="0"/>
              <a:t>CRITERI DI IMPUTABILITA’ DELL’INADEMPIMENTO 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DAB798A-DA94-7F46-A180-7442BD5B3A7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555532"/>
            <a:ext cx="10363826" cy="4750675"/>
          </a:xfrm>
        </p:spPr>
        <p:txBody>
          <a:bodyPr/>
          <a:lstStyle/>
          <a:p>
            <a:pPr marL="0" indent="0" algn="just">
              <a:buNone/>
            </a:pPr>
            <a:endParaRPr lang="it-IT" sz="2800" dirty="0"/>
          </a:p>
          <a:p>
            <a:pPr algn="just"/>
            <a:r>
              <a:rPr lang="it-IT" sz="2800" dirty="0"/>
              <a:t>-  </a:t>
            </a:r>
            <a:r>
              <a:rPr lang="it-IT" sz="3600" b="1" i="1" u="sng" dirty="0"/>
              <a:t>DOLUS</a:t>
            </a:r>
            <a:r>
              <a:rPr lang="it-IT" sz="2800" dirty="0"/>
              <a:t>: </a:t>
            </a:r>
            <a:r>
              <a:rPr lang="it-IT" sz="2800" dirty="0" err="1"/>
              <a:t>volontarieta</a:t>
            </a:r>
            <a:r>
              <a:rPr lang="it-IT" sz="2800" dirty="0"/>
              <a:t>̀ del comportamento e dell’evento dannoso da esso provocato. Tutti i debitori rispondono di dolo; qualcuno risponde solo di dolo (ad esempio il depositario)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06443552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2F7D95-3F71-EC49-A018-B8A1D7BD5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45719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F6E6578-A4B9-D24A-8041-564A96DDD25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756746"/>
            <a:ext cx="10363826" cy="5034454"/>
          </a:xfrm>
        </p:spPr>
        <p:txBody>
          <a:bodyPr>
            <a:noAutofit/>
          </a:bodyPr>
          <a:lstStyle/>
          <a:p>
            <a:r>
              <a:rPr lang="it-IT" sz="3200" b="1" i="1" u="sng" dirty="0"/>
              <a:t>CULPA</a:t>
            </a:r>
            <a:r>
              <a:rPr lang="it-IT" sz="2400" i="1" dirty="0"/>
              <a:t>: </a:t>
            </a:r>
            <a:r>
              <a:rPr lang="it-IT" sz="2400" dirty="0"/>
              <a:t>si ha un difetto di attenzione nel comportamento, ma senza prevedere le conseguenze. Manca la previsione della conseguenza derivante da un comportamento negligente o imprudente. </a:t>
            </a:r>
            <a:r>
              <a:rPr lang="it-IT" sz="2400" dirty="0" err="1"/>
              <a:t>Puo</a:t>
            </a:r>
            <a:r>
              <a:rPr lang="it-IT" sz="2400" dirty="0"/>
              <a:t>̀ essere:</a:t>
            </a:r>
          </a:p>
          <a:p>
            <a:r>
              <a:rPr lang="it-IT" sz="2400" i="1" u="sng" dirty="0"/>
              <a:t>LATA</a:t>
            </a:r>
            <a:r>
              <a:rPr lang="it-IT" sz="2400" i="1" dirty="0"/>
              <a:t>: non </a:t>
            </a:r>
            <a:r>
              <a:rPr lang="it-IT" sz="2400" i="1" dirty="0" err="1"/>
              <a:t>intellegere</a:t>
            </a:r>
            <a:r>
              <a:rPr lang="it-IT" sz="2400" i="1" dirty="0"/>
              <a:t> id </a:t>
            </a:r>
            <a:r>
              <a:rPr lang="it-IT" sz="2400" i="1" dirty="0" err="1"/>
              <a:t>quod</a:t>
            </a:r>
            <a:r>
              <a:rPr lang="it-IT" sz="2400" i="1" dirty="0"/>
              <a:t> </a:t>
            </a:r>
            <a:r>
              <a:rPr lang="it-IT" sz="2400" i="1" dirty="0" err="1"/>
              <a:t>omnes</a:t>
            </a:r>
            <a:r>
              <a:rPr lang="it-IT" sz="2400" i="1" dirty="0"/>
              <a:t> </a:t>
            </a:r>
            <a:r>
              <a:rPr lang="it-IT" sz="2400" i="1" dirty="0" err="1"/>
              <a:t>ntellegunt</a:t>
            </a:r>
            <a:r>
              <a:rPr lang="it-IT" sz="2400" i="1" dirty="0"/>
              <a:t> (</a:t>
            </a:r>
            <a:r>
              <a:rPr lang="it-IT" sz="2400" dirty="0"/>
              <a:t>è equiparata al dolo) </a:t>
            </a:r>
          </a:p>
          <a:p>
            <a:endParaRPr lang="it-IT" sz="2400" dirty="0"/>
          </a:p>
          <a:p>
            <a:pPr lvl="3"/>
            <a:r>
              <a:rPr lang="it-IT" sz="2400" i="1" dirty="0"/>
              <a:t>In </a:t>
            </a:r>
            <a:r>
              <a:rPr lang="it-IT" sz="2400" i="1" dirty="0" err="1"/>
              <a:t>abstracto</a:t>
            </a:r>
            <a:r>
              <a:rPr lang="it-IT" sz="2400" i="1" dirty="0"/>
              <a:t> </a:t>
            </a:r>
          </a:p>
          <a:p>
            <a:pPr lvl="2"/>
            <a:r>
              <a:rPr lang="it-IT" sz="2400" i="1" dirty="0"/>
              <a:t>/</a:t>
            </a:r>
            <a:endParaRPr lang="it-IT" sz="2400" dirty="0"/>
          </a:p>
          <a:p>
            <a:r>
              <a:rPr lang="it-IT" sz="2400" i="1" u="sng" dirty="0"/>
              <a:t>LEVIS </a:t>
            </a:r>
            <a:endParaRPr lang="it-IT" sz="2400" u="sng" dirty="0"/>
          </a:p>
          <a:p>
            <a:pPr lvl="2"/>
            <a:r>
              <a:rPr lang="it-IT" sz="2400" i="1" dirty="0"/>
              <a:t>\</a:t>
            </a:r>
          </a:p>
          <a:p>
            <a:pPr lvl="3"/>
            <a:r>
              <a:rPr lang="it-IT" sz="2400" i="1" dirty="0"/>
              <a:t>in concreto </a:t>
            </a:r>
            <a:r>
              <a:rPr lang="it-IT" sz="2400" dirty="0"/>
              <a:t>(</a:t>
            </a:r>
            <a:r>
              <a:rPr lang="it-IT" sz="2400" i="1" dirty="0" err="1"/>
              <a:t>diligentia</a:t>
            </a:r>
            <a:r>
              <a:rPr lang="it-IT" sz="2400" i="1" dirty="0"/>
              <a:t> </a:t>
            </a:r>
            <a:r>
              <a:rPr lang="it-IT" sz="2400" i="1" dirty="0" err="1"/>
              <a:t>quam</a:t>
            </a:r>
            <a:r>
              <a:rPr lang="it-IT" sz="2400" i="1" dirty="0"/>
              <a:t> in </a:t>
            </a:r>
            <a:r>
              <a:rPr lang="it-IT" sz="2400" i="1" dirty="0" err="1"/>
              <a:t>suis</a:t>
            </a:r>
            <a:r>
              <a:rPr lang="it-IT" sz="2400" dirty="0"/>
              <a:t>) </a:t>
            </a:r>
          </a:p>
          <a:p>
            <a:endParaRPr lang="it-IT" sz="2400" dirty="0"/>
          </a:p>
          <a:p>
            <a:endParaRPr lang="it-IT" sz="2400" dirty="0"/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972696510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39FBF2-3ADE-8E47-B918-7F664FB7D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337924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32D4D38-C3E8-CF4A-A3BA-B9C29A89CBD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956442"/>
            <a:ext cx="10363826" cy="5129048"/>
          </a:xfrm>
        </p:spPr>
        <p:txBody>
          <a:bodyPr>
            <a:noAutofit/>
          </a:bodyPr>
          <a:lstStyle/>
          <a:p>
            <a:r>
              <a:rPr lang="it-IT" sz="3200" b="1" i="1" u="sng" dirty="0"/>
              <a:t>CUSTODIA </a:t>
            </a:r>
            <a:r>
              <a:rPr lang="it-IT" sz="3200" i="1" dirty="0"/>
              <a:t>= </a:t>
            </a:r>
            <a:r>
              <a:rPr lang="it-IT" sz="3200" dirty="0"/>
              <a:t>caso fortuito </a:t>
            </a:r>
          </a:p>
          <a:p>
            <a:endParaRPr lang="it-IT" sz="3200" i="1" dirty="0"/>
          </a:p>
          <a:p>
            <a:r>
              <a:rPr lang="it-IT" sz="3200" dirty="0"/>
              <a:t>Nei casi in cui il debitore tiene a proprio vantaggio una cosa altrui ed è obbligato a restituirla </a:t>
            </a:r>
            <a:r>
              <a:rPr lang="it-IT" sz="3200" dirty="0" err="1"/>
              <a:t>puo</a:t>
            </a:r>
            <a:r>
              <a:rPr lang="it-IT" sz="3200" dirty="0"/>
              <a:t>̀ essere chiamato a rispondere anche di fatti che non dipendano da lui, ma che sarebbero stati oggettivamente nella sua sfera di controllo, come un furto o un danneggiamento. </a:t>
            </a:r>
          </a:p>
          <a:p>
            <a:endParaRPr lang="it-IT" sz="3200" dirty="0"/>
          </a:p>
          <a:p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105399730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6AB513-ACA6-F143-AA68-B0DD9BE72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26124"/>
            <a:ext cx="10364451" cy="1450428"/>
          </a:xfrm>
        </p:spPr>
        <p:txBody>
          <a:bodyPr>
            <a:normAutofit/>
          </a:bodyPr>
          <a:lstStyle/>
          <a:p>
            <a:r>
              <a:rPr lang="it-IT" b="1" dirty="0"/>
              <a:t>RITARDO NELL’ADEMPIMENTO, </a:t>
            </a:r>
            <a:br>
              <a:rPr lang="it-IT" b="1" dirty="0"/>
            </a:br>
            <a:r>
              <a:rPr lang="it-IT" dirty="0"/>
              <a:t>OMISSIONE O SCORRETTEZZA DELLA PRESTAZIONE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8092552-4973-3243-9F63-D325EA421DE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576552"/>
            <a:ext cx="10363826" cy="4897820"/>
          </a:xfrm>
        </p:spPr>
        <p:txBody>
          <a:bodyPr>
            <a:noAutofit/>
          </a:bodyPr>
          <a:lstStyle/>
          <a:p>
            <a:pPr algn="just"/>
            <a:r>
              <a:rPr lang="it-IT" sz="2800" dirty="0"/>
              <a:t>è ancora possibile un corretto adempimento. </a:t>
            </a:r>
          </a:p>
          <a:p>
            <a:pPr algn="just"/>
            <a:r>
              <a:rPr lang="it-IT" sz="2800" i="1" dirty="0"/>
              <a:t>Mora </a:t>
            </a:r>
            <a:r>
              <a:rPr lang="it-IT" sz="2800" i="1" dirty="0" err="1"/>
              <a:t>solvendi</a:t>
            </a:r>
            <a:r>
              <a:rPr lang="it-IT" sz="2800" i="1" dirty="0"/>
              <a:t> o </a:t>
            </a:r>
            <a:r>
              <a:rPr lang="it-IT" sz="2800" i="1" dirty="0" err="1"/>
              <a:t>debitoris</a:t>
            </a:r>
            <a:r>
              <a:rPr lang="it-IT" sz="2800" dirty="0"/>
              <a:t>. </a:t>
            </a:r>
          </a:p>
          <a:p>
            <a:pPr algn="just"/>
            <a:r>
              <a:rPr lang="it-IT" sz="2800" dirty="0"/>
              <a:t>Il debitore in mora risponde di una successiva impossibilità sopravvenuta della prestazione sempre col criterio della </a:t>
            </a:r>
            <a:r>
              <a:rPr lang="it-IT" sz="2800" i="1" dirty="0"/>
              <a:t>custodia</a:t>
            </a:r>
            <a:r>
              <a:rPr lang="it-IT" sz="2800" dirty="0"/>
              <a:t>. </a:t>
            </a:r>
          </a:p>
          <a:p>
            <a:pPr algn="just"/>
            <a:r>
              <a:rPr lang="it-IT" sz="2800" b="1" i="1" dirty="0"/>
              <a:t>ex persona </a:t>
            </a:r>
            <a:r>
              <a:rPr lang="it-IT" sz="2800" dirty="0"/>
              <a:t>: occorre l’</a:t>
            </a:r>
            <a:r>
              <a:rPr lang="it-IT" sz="2800" i="1" dirty="0" err="1"/>
              <a:t>interpellatio</a:t>
            </a:r>
            <a:r>
              <a:rPr lang="it-IT" sz="2800" i="1" dirty="0"/>
              <a:t> </a:t>
            </a:r>
            <a:endParaRPr lang="it-IT" sz="2800" dirty="0"/>
          </a:p>
          <a:p>
            <a:pPr lvl="3" algn="just"/>
            <a:r>
              <a:rPr lang="it-IT" sz="2800" dirty="0"/>
              <a:t>obbligazioni da delitto </a:t>
            </a:r>
            <a:endParaRPr lang="it-IT" sz="2800" b="1" i="1" dirty="0"/>
          </a:p>
          <a:p>
            <a:pPr algn="just"/>
            <a:r>
              <a:rPr lang="it-IT" sz="2800" b="1" i="1" dirty="0"/>
              <a:t>ex re </a:t>
            </a:r>
            <a:endParaRPr lang="it-IT" sz="2800" dirty="0"/>
          </a:p>
          <a:p>
            <a:pPr lvl="3" algn="just"/>
            <a:r>
              <a:rPr lang="it-IT" sz="2800" dirty="0"/>
              <a:t>obbligazioni sottoposte a termine iniziale </a:t>
            </a:r>
          </a:p>
          <a:p>
            <a:pPr algn="just"/>
            <a:endParaRPr lang="it-IT" sz="2800" dirty="0"/>
          </a:p>
          <a:p>
            <a:pPr algn="just"/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474519760"/>
      </p:ext>
    </p:extLst>
  </p:cSld>
  <p:clrMapOvr>
    <a:masterClrMapping/>
  </p:clrMapOvr>
  <p:transition spd="slow">
    <p:randomBar dir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6166F4-A657-174E-BED7-5D492AB6E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0"/>
            <a:ext cx="10364451" cy="788276"/>
          </a:xfrm>
        </p:spPr>
        <p:txBody>
          <a:bodyPr/>
          <a:lstStyle/>
          <a:p>
            <a:r>
              <a:rPr lang="it-IT" b="1" dirty="0"/>
              <a:t>RISARCIMENTO DEL DANNO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9FCD46B-665A-914D-B03E-1F66924E0E2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31228" y="882869"/>
            <a:ext cx="11708524" cy="5675585"/>
          </a:xfrm>
        </p:spPr>
        <p:txBody>
          <a:bodyPr>
            <a:noAutofit/>
          </a:bodyPr>
          <a:lstStyle/>
          <a:p>
            <a:pPr algn="just"/>
            <a:r>
              <a:rPr lang="it-IT" sz="2800" dirty="0"/>
              <a:t>Le parti possono stabilire l’ammontare del risarcimento del danno tramite una </a:t>
            </a:r>
            <a:r>
              <a:rPr lang="it-IT" sz="2800" i="1" dirty="0" err="1"/>
              <a:t>stipulatio</a:t>
            </a:r>
            <a:r>
              <a:rPr lang="it-IT" sz="2800" i="1" dirty="0"/>
              <a:t> </a:t>
            </a:r>
            <a:r>
              <a:rPr lang="it-IT" sz="2800" dirty="0"/>
              <a:t>condizionata (</a:t>
            </a:r>
            <a:r>
              <a:rPr lang="it-IT" sz="2800" i="1" dirty="0" err="1"/>
              <a:t>stipulatio</a:t>
            </a:r>
            <a:r>
              <a:rPr lang="it-IT" sz="2800" i="1" dirty="0"/>
              <a:t> </a:t>
            </a:r>
            <a:r>
              <a:rPr lang="it-IT" sz="2800" i="1" dirty="0" err="1"/>
              <a:t>poenae</a:t>
            </a:r>
            <a:r>
              <a:rPr lang="it-IT" sz="2800" i="1" dirty="0"/>
              <a:t> </a:t>
            </a:r>
            <a:r>
              <a:rPr lang="it-IT" sz="2800" dirty="0"/>
              <a:t>propria): si promette una somma di denaro per il caso in cui resti inadempiuta la prestazione primaria. In tal modo si predetermina la somma da pagare e non occorre dare prova del danno. Oggi si parla di clausola penale (v. art. 1382). </a:t>
            </a:r>
          </a:p>
          <a:p>
            <a:pPr algn="just"/>
            <a:r>
              <a:rPr lang="it-IT" sz="2800" dirty="0"/>
              <a:t>Negli altri casi la determinazione del risarcimento varia a seconda del tipo di obbligazione e la struttura formulare dell’originaria azione. </a:t>
            </a:r>
          </a:p>
          <a:p>
            <a:pPr algn="just"/>
            <a:r>
              <a:rPr lang="it-IT" sz="2800" dirty="0"/>
              <a:t>I due criteri principali sono: </a:t>
            </a:r>
          </a:p>
          <a:p>
            <a:pPr algn="just"/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5004181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3149C5-ED83-6144-B2EE-6E905B201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u="sng" dirty="0"/>
              <a:t>1) </a:t>
            </a:r>
            <a:r>
              <a:rPr lang="it-IT" b="1" i="1" u="sng" dirty="0"/>
              <a:t>QUANTI EA RES FUIT-EST-ERIT 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8352132-DBAF-904A-84C2-7E58B7BB406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671146"/>
            <a:ext cx="10363826" cy="4120054"/>
          </a:xfrm>
        </p:spPr>
        <p:txBody>
          <a:bodyPr/>
          <a:lstStyle/>
          <a:p>
            <a:pPr algn="just"/>
            <a:r>
              <a:rPr lang="it-IT" sz="2800" dirty="0"/>
              <a:t>poteva essere commisurato al valore di mercato (senza tener conto dell’interesse concreto dell’attore ad avere la cosa) della cosa oggetto della prestazione al momento della </a:t>
            </a:r>
            <a:r>
              <a:rPr lang="it-IT" sz="2800" i="1" dirty="0" err="1"/>
              <a:t>litis</a:t>
            </a:r>
            <a:r>
              <a:rPr lang="it-IT" sz="2800" i="1" dirty="0"/>
              <a:t> </a:t>
            </a:r>
            <a:r>
              <a:rPr lang="it-IT" sz="2800" i="1" dirty="0" err="1"/>
              <a:t>contestatio</a:t>
            </a:r>
            <a:r>
              <a:rPr lang="it-IT" sz="2800" i="1" dirty="0"/>
              <a:t> </a:t>
            </a:r>
            <a:r>
              <a:rPr lang="it-IT" sz="2800" dirty="0"/>
              <a:t>(es. </a:t>
            </a:r>
            <a:r>
              <a:rPr lang="it-IT" sz="2800" i="1" dirty="0" err="1"/>
              <a:t>condictio</a:t>
            </a:r>
            <a:r>
              <a:rPr lang="it-IT" sz="2800" dirty="0"/>
              <a:t>) o in un momento precedente (es. </a:t>
            </a:r>
            <a:r>
              <a:rPr lang="it-IT" sz="2800" i="1" dirty="0" err="1"/>
              <a:t>actio</a:t>
            </a:r>
            <a:r>
              <a:rPr lang="it-IT" sz="2800" i="1" dirty="0"/>
              <a:t> furti</a:t>
            </a:r>
            <a:r>
              <a:rPr lang="it-IT" sz="2800" dirty="0"/>
              <a:t>) o anche al momento della sentenza (es. </a:t>
            </a:r>
            <a:r>
              <a:rPr lang="it-IT" sz="2800" i="1" dirty="0" err="1"/>
              <a:t>actio</a:t>
            </a:r>
            <a:r>
              <a:rPr lang="it-IT" sz="2800" i="1" dirty="0"/>
              <a:t> depositi in factum</a:t>
            </a:r>
            <a:r>
              <a:rPr lang="it-IT" sz="2800" dirty="0"/>
              <a:t>).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75224343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D90142-8111-204A-8CDF-6D104D533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26125"/>
            <a:ext cx="10364451" cy="914399"/>
          </a:xfrm>
        </p:spPr>
        <p:txBody>
          <a:bodyPr/>
          <a:lstStyle/>
          <a:p>
            <a:r>
              <a:rPr lang="it-IT" b="1" u="sng" dirty="0"/>
              <a:t>2) </a:t>
            </a:r>
            <a:r>
              <a:rPr lang="it-IT" b="1" i="1" u="sng" dirty="0"/>
              <a:t>ID QUOD INTEREST </a:t>
            </a:r>
            <a:endParaRPr lang="it-IT" b="1" u="sng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38C1036-5D81-014D-BB99-636F5A47591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187670"/>
            <a:ext cx="10363826" cy="5402316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sz="2800" dirty="0"/>
              <a:t>nei giudizi di buona fede poteva essere valutato l’interesse che il creditore aveva a quella prestazione, desunto dalla differenza tra la sua effettiva situazione patrimoniale e quella in cui si sarebbe trovato in seguito all’adempimento. Si ottiene così un vero e proprio risarcimento del danno. Questo criterio tende ad essere poi esteso a tutti i rapporti obbligatori. </a:t>
            </a:r>
          </a:p>
          <a:p>
            <a:pPr algn="just"/>
            <a:r>
              <a:rPr lang="it-IT" sz="2800" dirty="0"/>
              <a:t>Si parla di </a:t>
            </a:r>
            <a:r>
              <a:rPr lang="it-IT" sz="2800" b="1" dirty="0"/>
              <a:t>interesse (positivo</a:t>
            </a:r>
            <a:r>
              <a:rPr lang="it-IT" sz="2800" dirty="0"/>
              <a:t>), nel quale rientrano sia le perdite sofferte (danno emergente) sia, seppur con maggior prudenza, il mancato guadagno (lucro cessante). </a:t>
            </a:r>
          </a:p>
          <a:p>
            <a:pPr algn="just"/>
            <a:endParaRPr lang="it-IT" sz="28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72563169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BD4669-23F9-AA4A-B2A1-D4AF4F581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DIRITTI REALI                                  DIRITTI DI CREDITO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4DC255F-EC1E-C542-B954-CEF152ED67C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>
              <a:buAutoNum type="arabicParenR"/>
            </a:pPr>
            <a:r>
              <a:rPr lang="it-IT" dirty="0"/>
              <a:t>ASSOLUTI (</a:t>
            </a:r>
            <a:r>
              <a:rPr lang="it-IT" i="1" dirty="0"/>
              <a:t>erga </a:t>
            </a:r>
            <a:r>
              <a:rPr lang="it-IT" i="1" dirty="0" err="1"/>
              <a:t>omnes</a:t>
            </a:r>
            <a:r>
              <a:rPr lang="it-IT" dirty="0"/>
              <a:t>)					 </a:t>
            </a:r>
            <a:r>
              <a:rPr lang="it-IT" b="1" dirty="0"/>
              <a:t>1) RELATIVI</a:t>
            </a:r>
          </a:p>
          <a:p>
            <a:pPr>
              <a:buAutoNum type="arabicParenR"/>
            </a:pPr>
            <a:endParaRPr lang="it-IT" dirty="0"/>
          </a:p>
          <a:p>
            <a:pPr>
              <a:buFont typeface="Wingdings 2" charset="2"/>
              <a:buAutoNum type="arabicParenR"/>
            </a:pPr>
            <a:r>
              <a:rPr lang="it-IT" dirty="0"/>
              <a:t>CONTENUTO NEGATIVO 					</a:t>
            </a:r>
            <a:r>
              <a:rPr lang="it-IT" b="1" dirty="0"/>
              <a:t> 2) CONTENUTO POSITIVO</a:t>
            </a:r>
          </a:p>
          <a:p>
            <a:pPr>
              <a:buFont typeface="Wingdings 2" charset="2"/>
              <a:buAutoNum type="arabicParenR"/>
            </a:pPr>
            <a:endParaRPr lang="it-IT" dirty="0"/>
          </a:p>
          <a:p>
            <a:pPr>
              <a:buAutoNum type="arabicParenR"/>
            </a:pPr>
            <a:r>
              <a:rPr lang="it-IT" dirty="0"/>
              <a:t>TIPICI (</a:t>
            </a:r>
            <a:r>
              <a:rPr lang="it-IT" i="1" dirty="0" err="1"/>
              <a:t>numerusclausus</a:t>
            </a:r>
            <a:r>
              <a:rPr lang="it-IT" dirty="0"/>
              <a:t>) 					  </a:t>
            </a:r>
            <a:r>
              <a:rPr lang="it-IT" b="1" dirty="0"/>
              <a:t>3) ATIPICI 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035327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9CC2F47-C102-0641-BDD3-990595CBD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73573"/>
            <a:ext cx="10364451" cy="1061544"/>
          </a:xfrm>
        </p:spPr>
        <p:txBody>
          <a:bodyPr>
            <a:normAutofit fontScale="90000"/>
          </a:bodyPr>
          <a:lstStyle/>
          <a:p>
            <a:r>
              <a:rPr lang="it-IT" b="1" dirty="0"/>
              <a:t>CLASSIFICAZIONI DEI CONTRATTI 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CF2C73F-5674-A34E-B7C4-830E2F7DE1E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935422"/>
            <a:ext cx="10363826" cy="6327226"/>
          </a:xfrm>
        </p:spPr>
        <p:txBody>
          <a:bodyPr>
            <a:normAutofit lnSpcReduction="10000"/>
          </a:bodyPr>
          <a:lstStyle/>
          <a:p>
            <a:pPr algn="ctr"/>
            <a:r>
              <a:rPr lang="it-IT" sz="3000" b="1" dirty="0"/>
              <a:t>1° classificazione basata sugli effetti </a:t>
            </a:r>
          </a:p>
          <a:p>
            <a:pPr algn="ctr"/>
            <a:endParaRPr lang="it-IT" sz="2400" dirty="0"/>
          </a:p>
          <a:p>
            <a:pPr algn="just"/>
            <a:r>
              <a:rPr lang="it-IT" sz="2400" b="1" u="sng" dirty="0"/>
              <a:t>UNILATERALI:</a:t>
            </a:r>
            <a:r>
              <a:rPr lang="it-IT" sz="2400" b="1" dirty="0"/>
              <a:t> </a:t>
            </a:r>
            <a:r>
              <a:rPr lang="it-IT" sz="2400" dirty="0"/>
              <a:t>l’obbligazione nasce a carico di una parte soltanto. Vi è un’unica azione a disposizione dell’unico creditore (mutuo, </a:t>
            </a:r>
            <a:r>
              <a:rPr lang="it-IT" sz="2400" i="1" dirty="0" err="1"/>
              <a:t>stipulatio</a:t>
            </a:r>
            <a:r>
              <a:rPr lang="it-IT" sz="2400" dirty="0"/>
              <a:t>). </a:t>
            </a:r>
          </a:p>
          <a:p>
            <a:pPr algn="just"/>
            <a:r>
              <a:rPr lang="it-IT" sz="2400" b="1" u="sng" dirty="0"/>
              <a:t>BILATERALI</a:t>
            </a:r>
            <a:r>
              <a:rPr lang="it-IT" sz="2400" b="1" dirty="0"/>
              <a:t> (</a:t>
            </a:r>
            <a:r>
              <a:rPr lang="it-IT" sz="2400" dirty="0"/>
              <a:t>detti anche </a:t>
            </a:r>
            <a:r>
              <a:rPr lang="it-IT" sz="2400" b="1" dirty="0"/>
              <a:t>a prestazioni corrispettive </a:t>
            </a:r>
            <a:r>
              <a:rPr lang="it-IT" sz="2400" dirty="0"/>
              <a:t>o </a:t>
            </a:r>
            <a:r>
              <a:rPr lang="it-IT" sz="2400" b="1" dirty="0"/>
              <a:t>sinallagmatici</a:t>
            </a:r>
            <a:r>
              <a:rPr lang="it-IT" sz="2400" dirty="0"/>
              <a:t>): entrambe le parti sono reciprocamente obbligate e vi sono due azioni autonome a disposizione dei due creditori (</a:t>
            </a:r>
            <a:r>
              <a:rPr lang="it-IT" sz="2400" i="1" dirty="0" err="1"/>
              <a:t>emptio</a:t>
            </a:r>
            <a:r>
              <a:rPr lang="it-IT" sz="2400" i="1" dirty="0"/>
              <a:t> </a:t>
            </a:r>
            <a:r>
              <a:rPr lang="it-IT" sz="2400" i="1" dirty="0" err="1"/>
              <a:t>venditio</a:t>
            </a:r>
            <a:r>
              <a:rPr lang="it-IT" sz="2400" i="1" dirty="0"/>
              <a:t>; </a:t>
            </a:r>
            <a:r>
              <a:rPr lang="it-IT" sz="2400" i="1" dirty="0" err="1"/>
              <a:t>locatio</a:t>
            </a:r>
            <a:r>
              <a:rPr lang="it-IT" sz="2400" i="1" dirty="0"/>
              <a:t> </a:t>
            </a:r>
            <a:r>
              <a:rPr lang="it-IT" sz="2400" i="1" dirty="0" err="1"/>
              <a:t>conductio</a:t>
            </a:r>
            <a:r>
              <a:rPr lang="it-IT" sz="2400" dirty="0"/>
              <a:t>). </a:t>
            </a:r>
          </a:p>
          <a:p>
            <a:pPr algn="just"/>
            <a:r>
              <a:rPr lang="it-IT" sz="2400" b="1" u="sng" dirty="0"/>
              <a:t>BILATERALI IMPERFETTI</a:t>
            </a:r>
            <a:r>
              <a:rPr lang="it-IT" sz="2400" dirty="0"/>
              <a:t>: sorge un’obbligazione a carico di una delle due parti, Eventualmente un’obbligazione anche a carico dell’altra parte. Non vi è comunque un nesso tra le due obbligazioni.</a:t>
            </a:r>
          </a:p>
          <a:p>
            <a:pPr algn="just"/>
            <a:br>
              <a:rPr lang="it-IT" dirty="0"/>
            </a:br>
            <a:endParaRPr lang="it-IT" dirty="0"/>
          </a:p>
          <a:p>
            <a:pPr algn="just"/>
            <a:endParaRPr lang="it-IT" dirty="0"/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439397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4CDD19-4BEE-8649-BC55-AE1AC85E4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202365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EDC3232-8DA4-9A44-AD89-1D3A4A48E46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997528"/>
            <a:ext cx="10363826" cy="5560928"/>
          </a:xfrm>
        </p:spPr>
        <p:txBody>
          <a:bodyPr/>
          <a:lstStyle/>
          <a:p>
            <a:pPr algn="just"/>
            <a:r>
              <a:rPr lang="it-IT" sz="2800" dirty="0"/>
              <a:t>Nei </a:t>
            </a:r>
            <a:r>
              <a:rPr lang="it-IT" sz="2800" u="sng" dirty="0"/>
              <a:t>contratti bilaterali imperfetti </a:t>
            </a:r>
            <a:r>
              <a:rPr lang="it-IT" sz="2800" dirty="0"/>
              <a:t>Vi è un’azione (diretta), a tutela dell’obbligazione la cui esistenza è necessaria per l’integrazione della fattispecie, e un’azione (contraria) per il caso in cui sorga anche l’obbligazione eventuale, la quale ha sempre per contenuto il rimborso di spese o il risarcimento di danni (es.: deposito, comodato, mandato e </a:t>
            </a:r>
            <a:r>
              <a:rPr lang="it-IT" sz="2800" i="1" dirty="0" err="1"/>
              <a:t>negotiorum</a:t>
            </a:r>
            <a:r>
              <a:rPr lang="it-IT" sz="2800" i="1" dirty="0"/>
              <a:t> </a:t>
            </a:r>
            <a:r>
              <a:rPr lang="it-IT" sz="2800" i="1" dirty="0" err="1"/>
              <a:t>gestio</a:t>
            </a:r>
            <a:r>
              <a:rPr lang="it-IT" sz="2800" dirty="0"/>
              <a:t>)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97119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63AFF0-888E-9847-9AC6-68612CEF2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220718"/>
            <a:ext cx="10364451" cy="1324304"/>
          </a:xfrm>
        </p:spPr>
        <p:txBody>
          <a:bodyPr>
            <a:normAutofit fontScale="90000"/>
          </a:bodyPr>
          <a:lstStyle/>
          <a:p>
            <a:r>
              <a:rPr lang="it-IT" b="1" dirty="0"/>
              <a:t>2° classificazione basata </a:t>
            </a:r>
            <a:br>
              <a:rPr lang="it-IT" b="1" dirty="0"/>
            </a:br>
            <a:r>
              <a:rPr lang="it-IT" b="1" dirty="0"/>
              <a:t>sull’elemento che genera l’obbligo. 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60B67B-E669-8F41-A7A6-8B1792EE58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219200"/>
            <a:ext cx="10363826" cy="4571999"/>
          </a:xfrm>
        </p:spPr>
        <p:txBody>
          <a:bodyPr>
            <a:normAutofit/>
          </a:bodyPr>
          <a:lstStyle/>
          <a:p>
            <a:pPr algn="ctr"/>
            <a:r>
              <a:rPr lang="it-IT" sz="3200" b="1" i="1" dirty="0"/>
              <a:t>OBLIGATIO CONTRACTA</a:t>
            </a:r>
            <a:r>
              <a:rPr lang="it-IT" sz="2800" b="1" i="1" dirty="0"/>
              <a:t>:</a:t>
            </a:r>
          </a:p>
          <a:p>
            <a:r>
              <a:rPr lang="it-IT" sz="2800" b="1" i="1" dirty="0"/>
              <a:t>- RE</a:t>
            </a:r>
            <a:r>
              <a:rPr lang="it-IT" sz="2800" dirty="0"/>
              <a:t>: CONTRATTO REALE </a:t>
            </a:r>
          </a:p>
          <a:p>
            <a:r>
              <a:rPr lang="it-IT" sz="2800" b="1" i="1" dirty="0"/>
              <a:t>- VERBIS</a:t>
            </a:r>
            <a:r>
              <a:rPr lang="it-IT" sz="2800" dirty="0"/>
              <a:t>: CONTRATTO VERBALE </a:t>
            </a:r>
          </a:p>
          <a:p>
            <a:r>
              <a:rPr lang="it-IT" sz="2800" b="1" i="1" dirty="0"/>
              <a:t>- LITTERIS</a:t>
            </a:r>
            <a:r>
              <a:rPr lang="it-IT" sz="2800" dirty="0"/>
              <a:t>: CONTRATTO LETTERALE </a:t>
            </a:r>
          </a:p>
          <a:p>
            <a:r>
              <a:rPr lang="it-IT" sz="2800" b="1" i="1" dirty="0"/>
              <a:t>- CONSENSU</a:t>
            </a:r>
            <a:r>
              <a:rPr lang="it-IT" sz="2800" b="1" dirty="0"/>
              <a:t>: </a:t>
            </a:r>
            <a:r>
              <a:rPr lang="it-IT" sz="2800" dirty="0"/>
              <a:t>CONTRATTO CONSENSUALE </a:t>
            </a:r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8075809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87218E-8BB0-C446-B443-3C23CABA2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99697"/>
            <a:ext cx="10364451" cy="1156137"/>
          </a:xfrm>
        </p:spPr>
        <p:txBody>
          <a:bodyPr>
            <a:normAutofit fontScale="90000"/>
          </a:bodyPr>
          <a:lstStyle/>
          <a:p>
            <a:r>
              <a:rPr lang="it-IT" dirty="0"/>
              <a:t>SINGOLI CONTRATTI REALI</a:t>
            </a:r>
            <a:br>
              <a:rPr lang="it-IT" dirty="0"/>
            </a:br>
            <a:r>
              <a:rPr lang="it-IT" b="1" dirty="0"/>
              <a:t>1) MUTUO: 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5CACDF1-3B12-E944-94EB-4C7D3FEA952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240222"/>
            <a:ext cx="10363826" cy="4550978"/>
          </a:xfrm>
        </p:spPr>
        <p:txBody>
          <a:bodyPr>
            <a:normAutofit/>
          </a:bodyPr>
          <a:lstStyle/>
          <a:p>
            <a:pPr algn="just"/>
            <a:r>
              <a:rPr lang="it-IT" sz="2400" dirty="0"/>
              <a:t>Prestito di consumo di cose fungibili. Passa la </a:t>
            </a:r>
            <a:r>
              <a:rPr lang="it-IT" sz="2400" dirty="0" err="1"/>
              <a:t>proprieta</a:t>
            </a:r>
            <a:r>
              <a:rPr lang="it-IT" sz="2400" dirty="0"/>
              <a:t>̀. </a:t>
            </a:r>
          </a:p>
          <a:p>
            <a:pPr algn="just"/>
            <a:r>
              <a:rPr lang="it-IT" sz="2400" dirty="0"/>
              <a:t>Deve essere restituito il </a:t>
            </a:r>
            <a:r>
              <a:rPr lang="it-IT" sz="2400" i="1" dirty="0" err="1"/>
              <a:t>tantudem</a:t>
            </a:r>
            <a:r>
              <a:rPr lang="it-IT" sz="2400" i="1" dirty="0"/>
              <a:t> </a:t>
            </a:r>
            <a:r>
              <a:rPr lang="it-IT" sz="2400" i="1" dirty="0" err="1"/>
              <a:t>eiusdem</a:t>
            </a:r>
            <a:r>
              <a:rPr lang="it-IT" sz="2400" i="1" dirty="0"/>
              <a:t> generis.</a:t>
            </a:r>
          </a:p>
          <a:p>
            <a:pPr algn="just"/>
            <a:r>
              <a:rPr lang="it-IT" sz="2400" i="1" dirty="0" err="1"/>
              <a:t>Actio</a:t>
            </a:r>
            <a:r>
              <a:rPr lang="it-IT" sz="2400" i="1" dirty="0"/>
              <a:t> </a:t>
            </a:r>
            <a:r>
              <a:rPr lang="it-IT" sz="2400" i="1" dirty="0" err="1"/>
              <a:t>certae</a:t>
            </a:r>
            <a:r>
              <a:rPr lang="it-IT" sz="2400" i="1" dirty="0"/>
              <a:t> </a:t>
            </a:r>
            <a:r>
              <a:rPr lang="it-IT" sz="2400" i="1" dirty="0" err="1"/>
              <a:t>creditae</a:t>
            </a:r>
            <a:r>
              <a:rPr lang="it-IT" sz="2400" i="1" dirty="0"/>
              <a:t> </a:t>
            </a:r>
            <a:r>
              <a:rPr lang="it-IT" sz="2400" i="1" dirty="0" err="1"/>
              <a:t>pecuniae</a:t>
            </a:r>
            <a:r>
              <a:rPr lang="it-IT" sz="2400" i="1" dirty="0"/>
              <a:t> </a:t>
            </a:r>
            <a:r>
              <a:rPr lang="it-IT" sz="2400" dirty="0"/>
              <a:t>o </a:t>
            </a:r>
            <a:r>
              <a:rPr lang="it-IT" sz="2400" i="1" dirty="0" err="1"/>
              <a:t>certae</a:t>
            </a:r>
            <a:r>
              <a:rPr lang="it-IT" sz="2400" i="1" dirty="0"/>
              <a:t> rei</a:t>
            </a:r>
            <a:r>
              <a:rPr lang="it-IT" sz="2400" dirty="0"/>
              <a:t>: il mutuatario non </a:t>
            </a:r>
            <a:r>
              <a:rPr lang="it-IT" sz="2400" dirty="0" err="1"/>
              <a:t>puo</a:t>
            </a:r>
            <a:r>
              <a:rPr lang="it-IT" sz="2400" dirty="0"/>
              <a:t>̀ mai essere liberato per impossibilità sopravvenuta della prestazione </a:t>
            </a:r>
            <a:r>
              <a:rPr lang="it-IT" sz="2400" dirty="0" err="1"/>
              <a:t>perche</a:t>
            </a:r>
            <a:r>
              <a:rPr lang="it-IT" sz="2400" dirty="0"/>
              <a:t>́ l’oggetto della sua prestazione è fungibile, non </a:t>
            </a:r>
            <a:r>
              <a:rPr lang="it-IT" sz="2400" dirty="0" err="1"/>
              <a:t>percio</a:t>
            </a:r>
            <a:r>
              <a:rPr lang="it-IT" sz="2400" dirty="0"/>
              <a:t>̀ soggetto al perimento. </a:t>
            </a:r>
          </a:p>
          <a:p>
            <a:pPr algn="just"/>
            <a:r>
              <a:rPr lang="it-IT" sz="2400" dirty="0"/>
              <a:t>Contratto unilaterale, causale, a titolo gratuito.</a:t>
            </a:r>
            <a:br>
              <a:rPr lang="it-IT" sz="2400" dirty="0"/>
            </a:br>
            <a:endParaRPr lang="it-IT" sz="2400" dirty="0"/>
          </a:p>
          <a:p>
            <a:pPr algn="just"/>
            <a:r>
              <a:rPr lang="it-IT" sz="2400" i="1" dirty="0" err="1"/>
              <a:t>Fenus</a:t>
            </a:r>
            <a:r>
              <a:rPr lang="it-IT" sz="2400" i="1" dirty="0"/>
              <a:t> </a:t>
            </a:r>
            <a:r>
              <a:rPr lang="it-IT" sz="2400" i="1" dirty="0" err="1"/>
              <a:t>nauticum</a:t>
            </a:r>
            <a:r>
              <a:rPr lang="it-IT" sz="2400" i="1" dirty="0"/>
              <a:t> </a:t>
            </a:r>
            <a:r>
              <a:rPr lang="it-IT" sz="2400" dirty="0"/>
              <a:t>o </a:t>
            </a:r>
            <a:r>
              <a:rPr lang="it-IT" sz="2400" i="1" dirty="0"/>
              <a:t>pecunia </a:t>
            </a:r>
            <a:r>
              <a:rPr lang="it-IT" sz="2400" i="1" dirty="0" err="1"/>
              <a:t>traiecticia</a:t>
            </a:r>
            <a:r>
              <a:rPr lang="it-IT" sz="2400" i="1" dirty="0"/>
              <a:t> </a:t>
            </a:r>
            <a:r>
              <a:rPr lang="it-IT" sz="2400" dirty="0"/>
              <a:t>(prestito marittimo). </a:t>
            </a:r>
          </a:p>
          <a:p>
            <a:pPr algn="just"/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350529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A49D86-06AE-334C-A2B8-1A40280A6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78677"/>
            <a:ext cx="10364451" cy="1103586"/>
          </a:xfrm>
        </p:spPr>
        <p:txBody>
          <a:bodyPr>
            <a:normAutofit fontScale="90000"/>
          </a:bodyPr>
          <a:lstStyle/>
          <a:p>
            <a:pPr algn="l"/>
            <a:br>
              <a:rPr lang="it-IT" b="1" dirty="0"/>
            </a:br>
            <a:br>
              <a:rPr lang="it-IT" b="1" dirty="0"/>
            </a:br>
            <a:r>
              <a:rPr lang="it-IT" b="1" dirty="0"/>
              <a:t>2) COMODATO 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2AC28E8-35D4-CE40-93F0-F5D0668817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208690"/>
            <a:ext cx="10363826" cy="4582509"/>
          </a:xfrm>
        </p:spPr>
        <p:txBody>
          <a:bodyPr>
            <a:normAutofit fontScale="92500" lnSpcReduction="10000"/>
          </a:bodyPr>
          <a:lstStyle/>
          <a:p>
            <a:r>
              <a:rPr lang="it-IT" sz="2800" dirty="0"/>
              <a:t>Prestito d’uso di cosa infungibile e inconsumabile. Passa la detenzione. </a:t>
            </a:r>
          </a:p>
          <a:p>
            <a:r>
              <a:rPr lang="it-IT" sz="2800" dirty="0"/>
              <a:t>Contratto bilaterale imperfetto, causale, a titolo gratuito. </a:t>
            </a:r>
          </a:p>
          <a:p>
            <a:r>
              <a:rPr lang="it-IT" sz="2800" i="1" dirty="0" err="1"/>
              <a:t>Actio</a:t>
            </a:r>
            <a:r>
              <a:rPr lang="it-IT" sz="2800" i="1" dirty="0"/>
              <a:t> </a:t>
            </a:r>
            <a:r>
              <a:rPr lang="it-IT" sz="2800" i="1" dirty="0" err="1"/>
              <a:t>commodati</a:t>
            </a:r>
            <a:r>
              <a:rPr lang="it-IT" sz="2800" i="1" dirty="0"/>
              <a:t> </a:t>
            </a:r>
            <a:r>
              <a:rPr lang="it-IT" sz="2800" i="1" dirty="0" err="1"/>
              <a:t>directa</a:t>
            </a:r>
            <a:r>
              <a:rPr lang="it-IT" sz="2800" i="1" dirty="0"/>
              <a:t> </a:t>
            </a:r>
            <a:r>
              <a:rPr lang="it-IT" sz="2800" dirty="0"/>
              <a:t>a favore del comodante; il comodatario risponde fino alla </a:t>
            </a:r>
            <a:r>
              <a:rPr lang="it-IT" sz="2800" i="1" dirty="0"/>
              <a:t>custodia</a:t>
            </a:r>
            <a:r>
              <a:rPr lang="it-IT" sz="2800" dirty="0"/>
              <a:t>. </a:t>
            </a:r>
          </a:p>
          <a:p>
            <a:r>
              <a:rPr lang="it-IT" sz="2800" i="1" dirty="0" err="1"/>
              <a:t>Actio</a:t>
            </a:r>
            <a:r>
              <a:rPr lang="it-IT" sz="2800" i="1" dirty="0"/>
              <a:t> </a:t>
            </a:r>
            <a:r>
              <a:rPr lang="it-IT" sz="2800" i="1" dirty="0" err="1"/>
              <a:t>commodati</a:t>
            </a:r>
            <a:r>
              <a:rPr lang="it-IT" sz="2800" i="1" dirty="0"/>
              <a:t> contraria </a:t>
            </a:r>
            <a:r>
              <a:rPr lang="it-IT" sz="2800" dirty="0"/>
              <a:t>a favore del comodatario per il risarcimento di eventuali danni prodotti dalla cosa, per difetti di cui era a conoscenza o il rimborso di spese necessarie straordinarie.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028518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4C704F-B154-7C42-B405-8B667606B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705786"/>
          </a:xfrm>
        </p:spPr>
        <p:txBody>
          <a:bodyPr/>
          <a:lstStyle/>
          <a:p>
            <a:pPr algn="l"/>
            <a:r>
              <a:rPr lang="it-IT" dirty="0"/>
              <a:t>3) </a:t>
            </a:r>
            <a:r>
              <a:rPr lang="it-IT" b="1" dirty="0"/>
              <a:t>DEPOSITO: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82B2992-FF18-494E-AE23-760250D4D06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20717" y="1324304"/>
            <a:ext cx="11603421" cy="5381296"/>
          </a:xfrm>
        </p:spPr>
        <p:txBody>
          <a:bodyPr>
            <a:normAutofit fontScale="92500"/>
          </a:bodyPr>
          <a:lstStyle/>
          <a:p>
            <a:pPr algn="just"/>
            <a:r>
              <a:rPr lang="it-IT" sz="2400" dirty="0"/>
              <a:t>Passa solo la detenzione di una cosa mobile e infungibile dal deponente al depositario. </a:t>
            </a:r>
          </a:p>
          <a:p>
            <a:pPr algn="just"/>
            <a:r>
              <a:rPr lang="it-IT" sz="2400" dirty="0"/>
              <a:t>Contratto bilaterale imperfetto, causale, a titolo gratuito. </a:t>
            </a:r>
          </a:p>
          <a:p>
            <a:pPr algn="just"/>
            <a:r>
              <a:rPr lang="it-IT" sz="2400" i="1" dirty="0" err="1"/>
              <a:t>Actio</a:t>
            </a:r>
            <a:r>
              <a:rPr lang="it-IT" sz="2400" i="1" dirty="0"/>
              <a:t> depositi </a:t>
            </a:r>
            <a:r>
              <a:rPr lang="it-IT" sz="2400" i="1" dirty="0" err="1"/>
              <a:t>directa</a:t>
            </a:r>
            <a:r>
              <a:rPr lang="it-IT" sz="2400" i="1" dirty="0"/>
              <a:t> </a:t>
            </a:r>
            <a:r>
              <a:rPr lang="it-IT" sz="2400" dirty="0"/>
              <a:t>a favore del deponente; il depositario risponde solo per dolo (e per colpa grave, che è ad esso equiparata), in quanto l’</a:t>
            </a:r>
            <a:r>
              <a:rPr lang="it-IT" sz="2400" i="1" dirty="0" err="1"/>
              <a:t>utilitas</a:t>
            </a:r>
            <a:r>
              <a:rPr lang="it-IT" sz="2400" i="1" dirty="0"/>
              <a:t> </a:t>
            </a:r>
            <a:r>
              <a:rPr lang="it-IT" sz="2400" dirty="0"/>
              <a:t>è tutta del deponente. Tuttavia la condanna nell’azione di deposito comporta l’infamia. </a:t>
            </a:r>
          </a:p>
          <a:p>
            <a:pPr algn="just"/>
            <a:r>
              <a:rPr lang="it-IT" sz="2400" i="1" dirty="0" err="1"/>
              <a:t>Actio</a:t>
            </a:r>
            <a:r>
              <a:rPr lang="it-IT" sz="2400" i="1" dirty="0"/>
              <a:t> depositi contraria </a:t>
            </a:r>
            <a:r>
              <a:rPr lang="it-IT" sz="2400" dirty="0"/>
              <a:t>a favore del depositario per il risarcimento di eventuali danni prodotti dalla cosa o il rimborso di spese necessarie. </a:t>
            </a:r>
          </a:p>
          <a:p>
            <a:pPr algn="just"/>
            <a:r>
              <a:rPr lang="it-IT" sz="2400" dirty="0"/>
              <a:t>Deposito irregolare: ha per oggetto una somma di denaro e sorge l’obbligo di restituire il </a:t>
            </a:r>
            <a:r>
              <a:rPr lang="it-IT" sz="2400" i="1" dirty="0" err="1"/>
              <a:t>tantudem</a:t>
            </a:r>
            <a:r>
              <a:rPr lang="it-IT" sz="2400" i="1" dirty="0"/>
              <a:t> </a:t>
            </a:r>
            <a:r>
              <a:rPr lang="it-IT" sz="2400" i="1" dirty="0" err="1"/>
              <a:t>eiusdem</a:t>
            </a:r>
            <a:r>
              <a:rPr lang="it-IT" sz="2400" i="1" dirty="0"/>
              <a:t> generis</a:t>
            </a:r>
            <a:r>
              <a:rPr lang="it-IT" sz="2400" dirty="0"/>
              <a:t>. Simile al mutuo, ma ha causa diversa e diversa tutela. 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428492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789B06-029F-1548-8921-A29DEF6594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863442"/>
          </a:xfrm>
        </p:spPr>
        <p:txBody>
          <a:bodyPr>
            <a:normAutofit/>
          </a:bodyPr>
          <a:lstStyle/>
          <a:p>
            <a:pPr algn="l"/>
            <a:r>
              <a:rPr lang="it-IT" dirty="0"/>
              <a:t>4) </a:t>
            </a:r>
            <a:r>
              <a:rPr lang="it-IT" b="1" dirty="0"/>
              <a:t>PEGNO 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496E71B-839B-1746-BEAD-2C81E4C6B64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681656"/>
            <a:ext cx="10363826" cy="4771696"/>
          </a:xfrm>
        </p:spPr>
        <p:txBody>
          <a:bodyPr>
            <a:normAutofit/>
          </a:bodyPr>
          <a:lstStyle/>
          <a:p>
            <a:r>
              <a:rPr lang="it-IT" dirty="0"/>
              <a:t>Passa solo il possesso </a:t>
            </a:r>
            <a:r>
              <a:rPr lang="it-IT" dirty="0" err="1"/>
              <a:t>interdittale</a:t>
            </a:r>
            <a:r>
              <a:rPr lang="it-IT" dirty="0"/>
              <a:t> di una cosa mobile e infungibile dal debitore pignorante al creditore pignoratizio. </a:t>
            </a:r>
          </a:p>
          <a:p>
            <a:r>
              <a:rPr lang="it-IT" dirty="0"/>
              <a:t>Contratto bilaterale imperfetto, causale, a titolo gratuito. </a:t>
            </a:r>
          </a:p>
          <a:p>
            <a:r>
              <a:rPr lang="it-IT" b="1" i="1" dirty="0" err="1"/>
              <a:t>Actio</a:t>
            </a:r>
            <a:r>
              <a:rPr lang="it-IT" b="1" i="1" dirty="0"/>
              <a:t> </a:t>
            </a:r>
            <a:r>
              <a:rPr lang="it-IT" b="1" i="1" dirty="0" err="1"/>
              <a:t>pigneraticia</a:t>
            </a:r>
            <a:r>
              <a:rPr lang="it-IT" b="1" i="1" dirty="0"/>
              <a:t> (in </a:t>
            </a:r>
            <a:r>
              <a:rPr lang="it-IT" b="1" i="1" dirty="0" err="1"/>
              <a:t>personam</a:t>
            </a:r>
            <a:r>
              <a:rPr lang="it-IT" b="1" i="1" dirty="0"/>
              <a:t>) </a:t>
            </a:r>
            <a:r>
              <a:rPr lang="it-IT" b="1" i="1" dirty="0" err="1"/>
              <a:t>directa</a:t>
            </a:r>
            <a:r>
              <a:rPr lang="it-IT" b="1" i="1" dirty="0"/>
              <a:t> </a:t>
            </a:r>
            <a:r>
              <a:rPr lang="it-IT" dirty="0"/>
              <a:t>a favore del debitore pignorante che abbia adempiuto al debito garantito e chieda la restituzione della cosa oppure che non abbia adempiuto e chieda la restituzione del </a:t>
            </a:r>
            <a:r>
              <a:rPr lang="it-IT" i="1" dirty="0" err="1"/>
              <a:t>superfluum</a:t>
            </a:r>
            <a:r>
              <a:rPr lang="it-IT" i="1" dirty="0"/>
              <a:t> </a:t>
            </a:r>
            <a:r>
              <a:rPr lang="it-IT" dirty="0"/>
              <a:t>residuato dalla vendita della cosa. </a:t>
            </a:r>
          </a:p>
          <a:p>
            <a:r>
              <a:rPr lang="it-IT" dirty="0"/>
              <a:t>Risponde fino alla </a:t>
            </a:r>
            <a:r>
              <a:rPr lang="it-IT" i="1" dirty="0"/>
              <a:t>custodia </a:t>
            </a:r>
            <a:r>
              <a:rPr lang="it-IT" dirty="0" err="1"/>
              <a:t>perche</a:t>
            </a:r>
            <a:r>
              <a:rPr lang="it-IT" dirty="0"/>
              <a:t>́ il contratto è concluso nel suo interesse. </a:t>
            </a:r>
          </a:p>
          <a:p>
            <a:r>
              <a:rPr lang="it-IT" b="1" i="1" dirty="0" err="1"/>
              <a:t>Actio</a:t>
            </a:r>
            <a:r>
              <a:rPr lang="it-IT" b="1" i="1" dirty="0"/>
              <a:t> </a:t>
            </a:r>
            <a:r>
              <a:rPr lang="it-IT" b="1" i="1" dirty="0" err="1"/>
              <a:t>pignraticia</a:t>
            </a:r>
            <a:r>
              <a:rPr lang="it-IT" b="1" i="1" dirty="0"/>
              <a:t> (in </a:t>
            </a:r>
            <a:r>
              <a:rPr lang="it-IT" b="1" i="1" dirty="0" err="1"/>
              <a:t>personam</a:t>
            </a:r>
            <a:r>
              <a:rPr lang="it-IT" b="1" i="1" dirty="0"/>
              <a:t>) contraria </a:t>
            </a:r>
            <a:r>
              <a:rPr lang="it-IT" dirty="0"/>
              <a:t>a favore del creditore pignoratizio che abbia sostenuto delle spese necessarie per la conservazione della cosa oppure abbia subito dei danni dalla cosa.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87014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23073E-D0D9-3B42-BE89-22E1BB27F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05104"/>
            <a:ext cx="10364451" cy="956441"/>
          </a:xfrm>
        </p:spPr>
        <p:txBody>
          <a:bodyPr>
            <a:normAutofit/>
          </a:bodyPr>
          <a:lstStyle/>
          <a:p>
            <a:r>
              <a:rPr lang="it-IT" b="1" dirty="0"/>
              <a:t>FIDUCIA 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1C46E8-B51E-B541-A06A-98488CDB560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061545"/>
            <a:ext cx="10363826" cy="5360275"/>
          </a:xfrm>
        </p:spPr>
        <p:txBody>
          <a:bodyPr/>
          <a:lstStyle/>
          <a:p>
            <a:r>
              <a:rPr lang="it-IT" dirty="0"/>
              <a:t>Si tratta di un atto solenne di alienazione, effettuata con </a:t>
            </a:r>
            <a:r>
              <a:rPr lang="it-IT" i="1" dirty="0" err="1"/>
              <a:t>mancipatio</a:t>
            </a:r>
            <a:r>
              <a:rPr lang="it-IT" i="1" dirty="0"/>
              <a:t> </a:t>
            </a:r>
            <a:r>
              <a:rPr lang="it-IT" dirty="0"/>
              <a:t>o </a:t>
            </a:r>
            <a:r>
              <a:rPr lang="it-IT" i="1" dirty="0"/>
              <a:t>in iure </a:t>
            </a:r>
            <a:r>
              <a:rPr lang="it-IT" i="1" dirty="0" err="1"/>
              <a:t>cessio</a:t>
            </a:r>
            <a:r>
              <a:rPr lang="it-IT" dirty="0"/>
              <a:t>, cui è aggiunto un </a:t>
            </a:r>
            <a:r>
              <a:rPr lang="it-IT" i="1" dirty="0" err="1"/>
              <a:t>pactum</a:t>
            </a:r>
            <a:r>
              <a:rPr lang="it-IT" i="1" dirty="0"/>
              <a:t> </a:t>
            </a:r>
            <a:r>
              <a:rPr lang="it-IT" i="1" dirty="0" err="1"/>
              <a:t>fiduciae</a:t>
            </a:r>
            <a:r>
              <a:rPr lang="it-IT" i="1" dirty="0"/>
              <a:t> </a:t>
            </a:r>
            <a:r>
              <a:rPr lang="it-IT" dirty="0"/>
              <a:t>(qui il patto ha efficacia vincolante </a:t>
            </a:r>
            <a:r>
              <a:rPr lang="it-IT" dirty="0" err="1"/>
              <a:t>perche</a:t>
            </a:r>
            <a:r>
              <a:rPr lang="it-IT" dirty="0"/>
              <a:t>́ è aggiunto alla </a:t>
            </a:r>
            <a:r>
              <a:rPr lang="it-IT" i="1" dirty="0" err="1"/>
              <a:t>mancipatio</a:t>
            </a:r>
            <a:r>
              <a:rPr lang="it-IT" i="1" dirty="0"/>
              <a:t> </a:t>
            </a:r>
            <a:r>
              <a:rPr lang="it-IT" dirty="0"/>
              <a:t>e ne individua la funzione), patto col quale il fiduciario si impegna a restituire il bene quando lo scopo sia stato soddisfatto. </a:t>
            </a:r>
          </a:p>
          <a:p>
            <a:r>
              <a:rPr lang="it-IT" dirty="0"/>
              <a:t>Vi è la </a:t>
            </a:r>
            <a:r>
              <a:rPr lang="it-IT" i="1" dirty="0"/>
              <a:t>fiducia </a:t>
            </a:r>
            <a:r>
              <a:rPr lang="it-IT" i="1" dirty="0" err="1"/>
              <a:t>cum</a:t>
            </a:r>
            <a:r>
              <a:rPr lang="it-IT" i="1" dirty="0"/>
              <a:t> amico </a:t>
            </a:r>
            <a:r>
              <a:rPr lang="it-IT" dirty="0"/>
              <a:t>che si concludeva in antico per vari scopi, che trovano poi autonoma tutela. </a:t>
            </a:r>
          </a:p>
          <a:p>
            <a:r>
              <a:rPr lang="it-IT" dirty="0"/>
              <a:t>Vi è anche la </a:t>
            </a:r>
            <a:r>
              <a:rPr lang="it-IT" i="1" dirty="0"/>
              <a:t>fiducia </a:t>
            </a:r>
            <a:r>
              <a:rPr lang="it-IT" i="1" dirty="0" err="1"/>
              <a:t>cum</a:t>
            </a:r>
            <a:r>
              <a:rPr lang="it-IT" i="1" dirty="0"/>
              <a:t> creditore</a:t>
            </a:r>
            <a:r>
              <a:rPr lang="it-IT" dirty="0"/>
              <a:t>, che è la </a:t>
            </a:r>
            <a:r>
              <a:rPr lang="it-IT" dirty="0" err="1"/>
              <a:t>piu</a:t>
            </a:r>
            <a:r>
              <a:rPr lang="it-IT" dirty="0"/>
              <a:t>̀ antica forma di garanzia reale. </a:t>
            </a:r>
          </a:p>
          <a:p>
            <a:r>
              <a:rPr lang="it-IT" b="1" i="1" dirty="0" err="1"/>
              <a:t>Actio</a:t>
            </a:r>
            <a:r>
              <a:rPr lang="it-IT" b="1" i="1" dirty="0"/>
              <a:t> </a:t>
            </a:r>
            <a:r>
              <a:rPr lang="it-IT" b="1" i="1" dirty="0" err="1"/>
              <a:t>fiduciae</a:t>
            </a:r>
            <a:r>
              <a:rPr lang="it-IT" b="1" i="1" dirty="0"/>
              <a:t> </a:t>
            </a:r>
            <a:r>
              <a:rPr lang="it-IT" b="1" i="1" dirty="0" err="1"/>
              <a:t>directa</a:t>
            </a:r>
            <a:r>
              <a:rPr lang="it-IT" b="1" i="1" dirty="0"/>
              <a:t> </a:t>
            </a:r>
            <a:r>
              <a:rPr lang="it-IT" dirty="0"/>
              <a:t>a favore del fiduciante per la restituzione della cosa una volta realizzato lo scopo. </a:t>
            </a:r>
          </a:p>
          <a:p>
            <a:r>
              <a:rPr lang="it-IT" b="1" i="1" dirty="0" err="1"/>
              <a:t>Actio</a:t>
            </a:r>
            <a:r>
              <a:rPr lang="it-IT" b="1" i="1" dirty="0"/>
              <a:t> </a:t>
            </a:r>
            <a:r>
              <a:rPr lang="it-IT" b="1" i="1" dirty="0" err="1"/>
              <a:t>fiduciae</a:t>
            </a:r>
            <a:r>
              <a:rPr lang="it-IT" b="1" i="1" dirty="0"/>
              <a:t> contraria</a:t>
            </a:r>
            <a:r>
              <a:rPr lang="it-IT" i="1" dirty="0"/>
              <a:t> </a:t>
            </a:r>
            <a:r>
              <a:rPr lang="it-IT" dirty="0"/>
              <a:t>a favore del fiduciario per il risarcimento di eventuali danni prodotti dalla cosa o il rimborso di spese necessarie. 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009853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4F6421-478A-3C4D-9062-54B82B1CA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252248"/>
            <a:ext cx="10364451" cy="1177160"/>
          </a:xfrm>
        </p:spPr>
        <p:txBody>
          <a:bodyPr/>
          <a:lstStyle/>
          <a:p>
            <a:r>
              <a:rPr lang="it-IT" dirty="0"/>
              <a:t>CONTRATTI LETTERALI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5746408-4E15-2E48-A38A-23B8ED4569F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292772"/>
            <a:ext cx="10363826" cy="5213131"/>
          </a:xfrm>
        </p:spPr>
        <p:txBody>
          <a:bodyPr>
            <a:normAutofit fontScale="92500" lnSpcReduction="10000"/>
          </a:bodyPr>
          <a:lstStyle/>
          <a:p>
            <a:r>
              <a:rPr lang="it-IT" i="1" dirty="0"/>
              <a:t>NOMEN TRANSCRIPTICIUM</a:t>
            </a:r>
            <a:r>
              <a:rPr lang="it-IT" dirty="0"/>
              <a:t>: annotazioni compiute dal </a:t>
            </a:r>
            <a:r>
              <a:rPr lang="it-IT" i="1" dirty="0"/>
              <a:t>pater </a:t>
            </a:r>
            <a:r>
              <a:rPr lang="it-IT" i="1" dirty="0" err="1"/>
              <a:t>familias</a:t>
            </a:r>
            <a:r>
              <a:rPr lang="it-IT" i="1" dirty="0"/>
              <a:t> </a:t>
            </a:r>
            <a:r>
              <a:rPr lang="it-IT" dirty="0"/>
              <a:t>nel </a:t>
            </a:r>
            <a:r>
              <a:rPr lang="it-IT" i="1" dirty="0" err="1"/>
              <a:t>codex</a:t>
            </a:r>
            <a:r>
              <a:rPr lang="it-IT" i="1" dirty="0"/>
              <a:t> </a:t>
            </a:r>
            <a:r>
              <a:rPr lang="it-IT" i="1" dirty="0" err="1"/>
              <a:t>accepti</a:t>
            </a:r>
            <a:r>
              <a:rPr lang="it-IT" i="1" dirty="0"/>
              <a:t> et </a:t>
            </a:r>
            <a:r>
              <a:rPr lang="it-IT" i="1" dirty="0" err="1"/>
              <a:t>expensi</a:t>
            </a:r>
            <a:r>
              <a:rPr lang="it-IT" dirty="0"/>
              <a:t>; in </a:t>
            </a:r>
            <a:r>
              <a:rPr lang="it-IT" dirty="0" err="1"/>
              <a:t>realta</a:t>
            </a:r>
            <a:r>
              <a:rPr lang="it-IT" dirty="0"/>
              <a:t>̀ si tratta di registrazioni fittizie, nel senso che non si ha alcun movimento di denaro. </a:t>
            </a:r>
          </a:p>
          <a:p>
            <a:r>
              <a:rPr lang="it-IT" dirty="0"/>
              <a:t>Si estingue un precedente credito e se ne sorge </a:t>
            </a:r>
            <a:r>
              <a:rPr lang="it-IT" i="1" dirty="0" err="1"/>
              <a:t>letteris</a:t>
            </a:r>
            <a:r>
              <a:rPr lang="it-IT" i="1" dirty="0"/>
              <a:t> </a:t>
            </a:r>
            <a:r>
              <a:rPr lang="it-IT" dirty="0"/>
              <a:t>uno nuovo, di </a:t>
            </a:r>
            <a:r>
              <a:rPr lang="it-IT" dirty="0" err="1"/>
              <a:t>piu</a:t>
            </a:r>
            <a:r>
              <a:rPr lang="it-IT" dirty="0"/>
              <a:t>̀ facile prova e tutela giudiziaria </a:t>
            </a:r>
            <a:r>
              <a:rPr lang="it-IT" dirty="0" err="1"/>
              <a:t>piu</a:t>
            </a:r>
            <a:r>
              <a:rPr lang="it-IT" dirty="0"/>
              <a:t>̀ rigorosa (</a:t>
            </a:r>
            <a:r>
              <a:rPr lang="it-IT" i="1" dirty="0" err="1"/>
              <a:t>actio</a:t>
            </a:r>
            <a:r>
              <a:rPr lang="it-IT" i="1" dirty="0"/>
              <a:t> </a:t>
            </a:r>
            <a:r>
              <a:rPr lang="it-IT" i="1" dirty="0" err="1"/>
              <a:t>certae</a:t>
            </a:r>
            <a:r>
              <a:rPr lang="it-IT" i="1" dirty="0"/>
              <a:t> </a:t>
            </a:r>
            <a:r>
              <a:rPr lang="it-IT" i="1" dirty="0" err="1"/>
              <a:t>creditae</a:t>
            </a:r>
            <a:r>
              <a:rPr lang="it-IT" i="1" dirty="0"/>
              <a:t> </a:t>
            </a:r>
            <a:r>
              <a:rPr lang="it-IT" i="1" dirty="0" err="1"/>
              <a:t>pecuniae</a:t>
            </a:r>
            <a:r>
              <a:rPr lang="it-IT" dirty="0"/>
              <a:t>). </a:t>
            </a:r>
          </a:p>
          <a:p>
            <a:r>
              <a:rPr lang="it-IT" dirty="0"/>
              <a:t>Contratto unilaterale, astratto. </a:t>
            </a:r>
          </a:p>
          <a:p>
            <a:r>
              <a:rPr lang="it-IT" b="1" i="1" dirty="0"/>
              <a:t>A re in </a:t>
            </a:r>
            <a:r>
              <a:rPr lang="it-IT" b="1" i="1" dirty="0" err="1"/>
              <a:t>personam</a:t>
            </a:r>
            <a:r>
              <a:rPr lang="it-IT" dirty="0"/>
              <a:t>: registrazione di un credito </a:t>
            </a:r>
            <a:r>
              <a:rPr lang="it-IT" dirty="0" err="1"/>
              <a:t>gia</a:t>
            </a:r>
            <a:r>
              <a:rPr lang="it-IT" dirty="0"/>
              <a:t>̀ esistente con oggetto una somma di denaro. Viene registrato come incassato (</a:t>
            </a:r>
            <a:r>
              <a:rPr lang="it-IT" i="1" dirty="0" err="1"/>
              <a:t>acceptum</a:t>
            </a:r>
            <a:r>
              <a:rPr lang="it-IT" i="1" dirty="0"/>
              <a:t> </a:t>
            </a:r>
            <a:r>
              <a:rPr lang="it-IT" i="1" dirty="0" err="1"/>
              <a:t>ferre</a:t>
            </a:r>
            <a:r>
              <a:rPr lang="it-IT" dirty="0"/>
              <a:t>) e come dato a prestito alla stessa persona (</a:t>
            </a:r>
            <a:r>
              <a:rPr lang="it-IT" i="1" dirty="0" err="1"/>
              <a:t>expensum</a:t>
            </a:r>
            <a:r>
              <a:rPr lang="it-IT" i="1" dirty="0"/>
              <a:t> </a:t>
            </a:r>
            <a:r>
              <a:rPr lang="it-IT" i="1" dirty="0" err="1"/>
              <a:t>ferre</a:t>
            </a:r>
            <a:r>
              <a:rPr lang="it-IT" dirty="0"/>
              <a:t>). Nei registri del debitore vi sono le corrispondenti annotazioni contrarie. </a:t>
            </a:r>
          </a:p>
          <a:p>
            <a:r>
              <a:rPr lang="it-IT" b="1" i="1" dirty="0"/>
              <a:t>A persona in </a:t>
            </a:r>
            <a:r>
              <a:rPr lang="it-IT" b="1" i="1" dirty="0" err="1"/>
              <a:t>personam</a:t>
            </a:r>
            <a:r>
              <a:rPr lang="it-IT" dirty="0"/>
              <a:t>: registrazione di un credito </a:t>
            </a:r>
            <a:r>
              <a:rPr lang="it-IT" dirty="0" err="1"/>
              <a:t>gia</a:t>
            </a:r>
            <a:r>
              <a:rPr lang="it-IT" dirty="0"/>
              <a:t>̀ esistente con oggetto una somma di denaro. Registrato come incassato dal precedente debitore e dato in prestito a un terzo. Nei registri del precedente e del nuovo debitore vi sono le corrispondenti annotazioni contrarie.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43107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35D663-B8E8-8941-87FF-CBFFE4821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262760"/>
            <a:ext cx="10364451" cy="851338"/>
          </a:xfrm>
        </p:spPr>
        <p:txBody>
          <a:bodyPr>
            <a:normAutofit fontScale="90000"/>
          </a:bodyPr>
          <a:lstStyle/>
          <a:p>
            <a:r>
              <a:rPr lang="it-IT" dirty="0"/>
              <a:t>CONTRATTI VERBALI 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ADC6A72-B3F7-3C4A-8617-5336BAD76C0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840828"/>
            <a:ext cx="10363826" cy="5370786"/>
          </a:xfrm>
        </p:spPr>
        <p:txBody>
          <a:bodyPr>
            <a:noAutofit/>
          </a:bodyPr>
          <a:lstStyle/>
          <a:p>
            <a:pPr algn="just"/>
            <a:r>
              <a:rPr lang="it-IT" sz="2800" b="1" dirty="0"/>
              <a:t>- </a:t>
            </a:r>
            <a:r>
              <a:rPr lang="it-IT" sz="2800" b="1" i="1" dirty="0"/>
              <a:t>DOTIS DICTIO </a:t>
            </a:r>
          </a:p>
          <a:p>
            <a:pPr algn="just"/>
            <a:r>
              <a:rPr lang="it-IT" sz="2800" b="1" i="1" dirty="0"/>
              <a:t>- PROMISSIO IURATA LIBERTI </a:t>
            </a:r>
            <a:endParaRPr lang="it-IT" sz="2800" dirty="0"/>
          </a:p>
          <a:p>
            <a:pPr algn="just"/>
            <a:r>
              <a:rPr lang="it-IT" sz="2800" b="1" dirty="0"/>
              <a:t>- </a:t>
            </a:r>
            <a:r>
              <a:rPr lang="it-IT" sz="2800" b="1" i="1" dirty="0"/>
              <a:t>SPONSIO</a:t>
            </a:r>
            <a:r>
              <a:rPr lang="it-IT" sz="2800" b="1" dirty="0"/>
              <a:t>: </a:t>
            </a:r>
            <a:r>
              <a:rPr lang="it-IT" sz="2800" dirty="0"/>
              <a:t>in origine è un giuramento promissorio. Rimane riservata ai </a:t>
            </a:r>
            <a:r>
              <a:rPr lang="it-IT" sz="2800" i="1" dirty="0" err="1"/>
              <a:t>cives</a:t>
            </a:r>
            <a:r>
              <a:rPr lang="it-IT" sz="2800" i="1" dirty="0"/>
              <a:t>. </a:t>
            </a:r>
            <a:endParaRPr lang="it-IT" sz="2800" dirty="0"/>
          </a:p>
          <a:p>
            <a:pPr algn="just"/>
            <a:r>
              <a:rPr lang="it-IT" sz="2800" b="1" dirty="0"/>
              <a:t>- </a:t>
            </a:r>
            <a:r>
              <a:rPr lang="it-IT" sz="2800" b="1" i="1" dirty="0"/>
              <a:t>STIPULATIO</a:t>
            </a:r>
            <a:r>
              <a:rPr lang="it-IT" sz="2800" b="1" dirty="0"/>
              <a:t>: </a:t>
            </a:r>
            <a:r>
              <a:rPr lang="it-IT" sz="2800" dirty="0"/>
              <a:t>si </a:t>
            </a:r>
            <a:r>
              <a:rPr lang="it-IT" sz="2800" dirty="0" err="1"/>
              <a:t>puo</a:t>
            </a:r>
            <a:r>
              <a:rPr lang="it-IT" sz="2800" dirty="0"/>
              <a:t>̀ concludere con parole idonee ad esprimere l’assunzione di un obbligo: domanda e risposta, contestuali, devono coincidere. Occorre che le parti siano presenti (un soggetto a </a:t>
            </a:r>
            <a:r>
              <a:rPr lang="it-IT" sz="2800" dirty="0" err="1"/>
              <a:t>potesta</a:t>
            </a:r>
            <a:r>
              <a:rPr lang="it-IT" sz="2800" dirty="0"/>
              <a:t>̀ </a:t>
            </a:r>
            <a:r>
              <a:rPr lang="it-IT" sz="2800" dirty="0" err="1"/>
              <a:t>puo</a:t>
            </a:r>
            <a:r>
              <a:rPr lang="it-IT" sz="2800" dirty="0"/>
              <a:t>̀ sostituire lo stipulante). Non possono farla il muto e il sordo. </a:t>
            </a:r>
          </a:p>
          <a:p>
            <a:pPr algn="just"/>
            <a:r>
              <a:rPr lang="it-IT" sz="2800" dirty="0"/>
              <a:t>È contratto unilaterale, astratto, tutelato con azione di stretto diritto, l’</a:t>
            </a:r>
            <a:r>
              <a:rPr lang="it-IT" sz="2800" i="1" dirty="0" err="1"/>
              <a:t>actio</a:t>
            </a:r>
            <a:r>
              <a:rPr lang="it-IT" sz="2800" i="1" dirty="0"/>
              <a:t> ex </a:t>
            </a:r>
            <a:r>
              <a:rPr lang="it-IT" sz="2800" i="1" dirty="0" err="1"/>
              <a:t>stipulatu</a:t>
            </a:r>
            <a:r>
              <a:rPr lang="it-IT" sz="2800" i="1" dirty="0"/>
              <a:t> certi </a:t>
            </a:r>
            <a:r>
              <a:rPr lang="it-IT" sz="2800" dirty="0"/>
              <a:t>o </a:t>
            </a:r>
            <a:r>
              <a:rPr lang="it-IT" sz="2800" i="1" dirty="0"/>
              <a:t>incerti</a:t>
            </a:r>
            <a:r>
              <a:rPr lang="it-IT" sz="2800" dirty="0"/>
              <a:t>.</a:t>
            </a:r>
          </a:p>
          <a:p>
            <a:pPr marL="0" indent="0" algn="just">
              <a:buNone/>
            </a:pPr>
            <a:br>
              <a:rPr lang="it-IT" sz="2800" dirty="0"/>
            </a:br>
            <a:endParaRPr lang="it-IT" sz="2800" dirty="0"/>
          </a:p>
          <a:p>
            <a:pPr algn="just"/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151572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5008CC-4F2A-D842-A73C-4548AE37B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dirty="0"/>
              <a:t>OBLIGATIO CIVILIS </a:t>
            </a:r>
            <a:r>
              <a:rPr lang="it-IT" dirty="0"/>
              <a:t>e </a:t>
            </a:r>
            <a:r>
              <a:rPr lang="it-IT" i="1" dirty="0"/>
              <a:t>OBLIGATIO NATURALIS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0E35B67-F13F-7441-B911-73BCCF7F44F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it-IT" sz="2800" dirty="0"/>
              <a:t>OBBLIGAZIONE = DEBITO (</a:t>
            </a:r>
            <a:r>
              <a:rPr lang="it-IT" sz="2800" dirty="0" err="1"/>
              <a:t>Schuld</a:t>
            </a:r>
            <a:r>
              <a:rPr lang="it-IT" sz="2800" dirty="0"/>
              <a:t>) + RESPONSABILITA’ (</a:t>
            </a:r>
            <a:r>
              <a:rPr lang="it-IT" sz="2800" dirty="0" err="1"/>
              <a:t>Haftung</a:t>
            </a:r>
            <a:r>
              <a:rPr lang="it-IT" sz="2800" dirty="0"/>
              <a:t>) </a:t>
            </a:r>
          </a:p>
          <a:p>
            <a:r>
              <a:rPr lang="it-IT" sz="2800" i="1" u="sng" dirty="0"/>
              <a:t>OBLIGATIO CIVILIS </a:t>
            </a:r>
            <a:r>
              <a:rPr lang="it-IT" sz="2800" i="1" dirty="0"/>
              <a:t>---------</a:t>
            </a:r>
            <a:r>
              <a:rPr lang="it-IT" sz="2800" dirty="0"/>
              <a:t> </a:t>
            </a:r>
            <a:r>
              <a:rPr lang="it-IT" sz="2800" i="1" dirty="0"/>
              <a:t>ACTIO IN PERSONAM </a:t>
            </a:r>
            <a:endParaRPr lang="it-IT" sz="2800" dirty="0"/>
          </a:p>
          <a:p>
            <a:r>
              <a:rPr lang="it-IT" sz="2800" i="1" u="sng" dirty="0"/>
              <a:t>OBLIGATIO NATURALIS </a:t>
            </a:r>
            <a:r>
              <a:rPr lang="it-IT" sz="2800" dirty="0"/>
              <a:t>= non c’è azione, </a:t>
            </a:r>
          </a:p>
          <a:p>
            <a:r>
              <a:rPr lang="it-IT" sz="2800" dirty="0"/>
              <a:t>non c’è </a:t>
            </a:r>
            <a:r>
              <a:rPr lang="it-IT" sz="2800" dirty="0" err="1"/>
              <a:t>responsabilita</a:t>
            </a:r>
            <a:r>
              <a:rPr lang="it-IT" sz="2800" dirty="0"/>
              <a:t>̀, ma c’è il debito: c’è la </a:t>
            </a:r>
            <a:r>
              <a:rPr lang="it-IT" sz="2800" i="1" dirty="0"/>
              <a:t>soluti </a:t>
            </a:r>
            <a:r>
              <a:rPr lang="it-IT" sz="2800" i="1" dirty="0" err="1"/>
              <a:t>retentio</a:t>
            </a:r>
            <a:r>
              <a:rPr lang="it-IT" sz="2800" i="1" dirty="0"/>
              <a:t> </a:t>
            </a:r>
            <a:r>
              <a:rPr lang="it-IT" sz="2800" dirty="0"/>
              <a:t>di </a:t>
            </a:r>
            <a:r>
              <a:rPr lang="it-IT" sz="2800" dirty="0" err="1"/>
              <a:t>cio</a:t>
            </a:r>
            <a:r>
              <a:rPr lang="it-IT" sz="2800" dirty="0"/>
              <a:t>̀ che sia stato pagato spontaneamente. </a:t>
            </a:r>
          </a:p>
          <a:p>
            <a:endParaRPr lang="it-IT" sz="2800" dirty="0"/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0244732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02A88F-3044-D847-B169-B92498E8B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"/>
            <a:ext cx="10364451" cy="977461"/>
          </a:xfrm>
        </p:spPr>
        <p:txBody>
          <a:bodyPr>
            <a:normAutofit/>
          </a:bodyPr>
          <a:lstStyle/>
          <a:p>
            <a:r>
              <a:rPr lang="it-IT" sz="2400" b="1" u="sng" dirty="0"/>
              <a:t>STIPULAZIONI DI GARANZIA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44A075C-3E90-E54A-BBBA-53A87B257B5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51641" y="1114097"/>
            <a:ext cx="11330151" cy="5139557"/>
          </a:xfrm>
        </p:spPr>
        <p:txBody>
          <a:bodyPr>
            <a:noAutofit/>
          </a:bodyPr>
          <a:lstStyle/>
          <a:p>
            <a:pPr algn="just"/>
            <a:r>
              <a:rPr lang="it-IT" sz="2400" dirty="0"/>
              <a:t>Tra le varie applicazioni della </a:t>
            </a:r>
            <a:r>
              <a:rPr lang="it-IT" sz="2400" i="1" dirty="0" err="1"/>
              <a:t>stipulatio</a:t>
            </a:r>
            <a:r>
              <a:rPr lang="it-IT" sz="2400" i="1" dirty="0"/>
              <a:t> </a:t>
            </a:r>
            <a:r>
              <a:rPr lang="it-IT" sz="2400" dirty="0"/>
              <a:t>vanno ricordate in particolare le STIPULAZIONI DI GARANZIA effettuate con </a:t>
            </a:r>
            <a:r>
              <a:rPr lang="it-IT" sz="2400" i="1" dirty="0" err="1"/>
              <a:t>adpromissio</a:t>
            </a:r>
            <a:r>
              <a:rPr lang="it-IT" sz="2400" dirty="0"/>
              <a:t>, </a:t>
            </a:r>
            <a:r>
              <a:rPr lang="it-IT" sz="2400" dirty="0" err="1"/>
              <a:t>cioe</a:t>
            </a:r>
            <a:r>
              <a:rPr lang="it-IT" sz="2400" dirty="0"/>
              <a:t>̀ una seconda persona promette contestualmente di prestare quanto </a:t>
            </a:r>
            <a:r>
              <a:rPr lang="it-IT" sz="2400" dirty="0" err="1"/>
              <a:t>gia</a:t>
            </a:r>
            <a:r>
              <a:rPr lang="it-IT" sz="2400" dirty="0"/>
              <a:t>̀ promesso dal debitore principale: “</a:t>
            </a:r>
            <a:r>
              <a:rPr lang="it-IT" sz="2400" i="1" dirty="0"/>
              <a:t>Idem </a:t>
            </a:r>
            <a:r>
              <a:rPr lang="it-IT" sz="2400" i="1" dirty="0" err="1"/>
              <a:t>dari</a:t>
            </a:r>
            <a:r>
              <a:rPr lang="it-IT" sz="2400" i="1" dirty="0"/>
              <a:t> </a:t>
            </a:r>
            <a:r>
              <a:rPr lang="it-IT" sz="2400" i="1" dirty="0" err="1"/>
              <a:t>spondes</a:t>
            </a:r>
            <a:r>
              <a:rPr lang="it-IT" sz="2400" i="1" dirty="0"/>
              <a:t>?”</a:t>
            </a:r>
          </a:p>
          <a:p>
            <a:pPr algn="just"/>
            <a:r>
              <a:rPr lang="it-IT" sz="2400" dirty="0"/>
              <a:t>Si vengono così ad avere </a:t>
            </a:r>
            <a:r>
              <a:rPr lang="it-IT" sz="2400" dirty="0" err="1"/>
              <a:t>piu</a:t>
            </a:r>
            <a:r>
              <a:rPr lang="it-IT" sz="2400" dirty="0"/>
              <a:t>̀ debitori obbligati in modo solidale elettivo. </a:t>
            </a:r>
          </a:p>
          <a:p>
            <a:pPr algn="just"/>
            <a:r>
              <a:rPr lang="it-IT" sz="2400" dirty="0"/>
              <a:t>Esistono tre forme di stipulazioni di garanzia:</a:t>
            </a:r>
          </a:p>
          <a:p>
            <a:pPr algn="just"/>
            <a:r>
              <a:rPr lang="it-IT" sz="2400" dirty="0"/>
              <a:t>a) </a:t>
            </a:r>
            <a:r>
              <a:rPr lang="it-IT" sz="2400" b="1" i="1" dirty="0"/>
              <a:t>SPONSIO (</a:t>
            </a:r>
            <a:r>
              <a:rPr lang="it-IT" sz="2400" b="1" i="1" dirty="0" err="1"/>
              <a:t>actio</a:t>
            </a:r>
            <a:r>
              <a:rPr lang="it-IT" sz="2400" b="1" i="1" dirty="0"/>
              <a:t> </a:t>
            </a:r>
            <a:r>
              <a:rPr lang="it-IT" sz="2400" b="1" i="1" dirty="0" err="1"/>
              <a:t>depensi</a:t>
            </a:r>
            <a:r>
              <a:rPr lang="it-IT" sz="2400" b="1" i="1" dirty="0"/>
              <a:t>)</a:t>
            </a:r>
          </a:p>
          <a:p>
            <a:pPr algn="just"/>
            <a:r>
              <a:rPr lang="it-IT" sz="2400" dirty="0"/>
              <a:t>b) </a:t>
            </a:r>
            <a:r>
              <a:rPr lang="it-IT" sz="2400" b="1" i="1" dirty="0"/>
              <a:t>FIDEPROMISSIO</a:t>
            </a:r>
          </a:p>
          <a:p>
            <a:pPr algn="just"/>
            <a:r>
              <a:rPr lang="it-IT" sz="2400" dirty="0"/>
              <a:t>c) </a:t>
            </a:r>
            <a:r>
              <a:rPr lang="it-IT" sz="2400" b="1" i="1" dirty="0"/>
              <a:t>FIDEIUSSIO</a:t>
            </a:r>
            <a:r>
              <a:rPr lang="it-IT" sz="2400" dirty="0"/>
              <a:t>: </a:t>
            </a:r>
            <a:r>
              <a:rPr lang="it-IT" sz="2400" dirty="0" err="1"/>
              <a:t>puo</a:t>
            </a:r>
            <a:r>
              <a:rPr lang="it-IT" sz="2400" dirty="0"/>
              <a:t>̀ garantire anche obbligazioni non verbali </a:t>
            </a:r>
          </a:p>
          <a:p>
            <a:pPr algn="just"/>
            <a:endParaRPr lang="it-IT" sz="2400" dirty="0"/>
          </a:p>
          <a:p>
            <a:pPr algn="just"/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363239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26419F-E40D-7742-BE4B-CD0274905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"/>
            <a:ext cx="10364451" cy="1416604"/>
          </a:xfrm>
        </p:spPr>
        <p:txBody>
          <a:bodyPr/>
          <a:lstStyle/>
          <a:p>
            <a:r>
              <a:rPr lang="it-IT" b="1" dirty="0"/>
              <a:t>Principio dell’ACCESSORIETA’ 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BEB0F42-1226-4C41-8A2D-BBE5C812A97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09297" y="966953"/>
            <a:ext cx="10804634" cy="5421046"/>
          </a:xfrm>
        </p:spPr>
        <p:txBody>
          <a:bodyPr>
            <a:normAutofit fontScale="92500" lnSpcReduction="10000"/>
          </a:bodyPr>
          <a:lstStyle/>
          <a:p>
            <a:r>
              <a:rPr lang="it-IT" sz="3200" dirty="0"/>
              <a:t>le stipulazioni di garanzia accedono al debito principale, nel senso che</a:t>
            </a:r>
            <a:br>
              <a:rPr lang="it-IT" sz="3200" dirty="0"/>
            </a:br>
            <a:r>
              <a:rPr lang="it-IT" sz="3200" dirty="0"/>
              <a:t>1) se questo non è valido, non vale neppure la garanzia,</a:t>
            </a:r>
            <a:br>
              <a:rPr lang="it-IT" sz="3200" dirty="0"/>
            </a:br>
            <a:r>
              <a:rPr lang="it-IT" sz="3200" dirty="0"/>
              <a:t>2) il garante non </a:t>
            </a:r>
            <a:r>
              <a:rPr lang="it-IT" sz="3200" dirty="0" err="1"/>
              <a:t>puo</a:t>
            </a:r>
            <a:r>
              <a:rPr lang="it-IT" sz="3200" dirty="0"/>
              <a:t>̀ obbligarsi a </a:t>
            </a:r>
            <a:r>
              <a:rPr lang="it-IT" sz="3200" dirty="0" err="1"/>
              <a:t>piu</a:t>
            </a:r>
            <a:r>
              <a:rPr lang="it-IT" sz="3200" dirty="0"/>
              <a:t>̀ di quanto dovuto dal debitore principale (a meno sì);</a:t>
            </a:r>
            <a:br>
              <a:rPr lang="it-IT" sz="3200" dirty="0"/>
            </a:br>
            <a:r>
              <a:rPr lang="it-IT" sz="3200" dirty="0"/>
              <a:t>3) se si estingue il debito principale, si estingue anche la garanzia e</a:t>
            </a:r>
            <a:br>
              <a:rPr lang="it-IT" sz="3200" dirty="0"/>
            </a:br>
            <a:r>
              <a:rPr lang="it-IT" sz="3200" dirty="0"/>
              <a:t>4) il garante </a:t>
            </a:r>
            <a:r>
              <a:rPr lang="it-IT" sz="3200" dirty="0" err="1"/>
              <a:t>puo</a:t>
            </a:r>
            <a:r>
              <a:rPr lang="it-IT" sz="3200" dirty="0"/>
              <a:t>̀ far valere contro il creditore tutte le eccezioni relative al rapporto principale.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51062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E129B3-3878-864F-8897-4B780FE38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99698"/>
            <a:ext cx="10364451" cy="861848"/>
          </a:xfrm>
        </p:spPr>
        <p:txBody>
          <a:bodyPr/>
          <a:lstStyle/>
          <a:p>
            <a:r>
              <a:rPr lang="it-IT" dirty="0"/>
              <a:t>DIRITTO DI REGRESSO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CC57D70-2A2B-7849-A40B-D387F732239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3173" y="1061546"/>
            <a:ext cx="10857186" cy="5796454"/>
          </a:xfrm>
        </p:spPr>
        <p:txBody>
          <a:bodyPr>
            <a:noAutofit/>
          </a:bodyPr>
          <a:lstStyle/>
          <a:p>
            <a:r>
              <a:rPr lang="it-IT" sz="2400" dirty="0"/>
              <a:t>In caso di </a:t>
            </a:r>
            <a:r>
              <a:rPr lang="it-IT" sz="2400" i="1" dirty="0" err="1"/>
              <a:t>fidepromissio</a:t>
            </a:r>
            <a:r>
              <a:rPr lang="it-IT" sz="2400" i="1" dirty="0"/>
              <a:t> </a:t>
            </a:r>
            <a:r>
              <a:rPr lang="it-IT" sz="2400" dirty="0"/>
              <a:t>e </a:t>
            </a:r>
            <a:r>
              <a:rPr lang="it-IT" sz="2400" i="1" dirty="0" err="1"/>
              <a:t>fideiussio</a:t>
            </a:r>
            <a:r>
              <a:rPr lang="it-IT" sz="2400" i="1" dirty="0"/>
              <a:t> </a:t>
            </a:r>
            <a:r>
              <a:rPr lang="it-IT" sz="2400" dirty="0"/>
              <a:t>non esiste un’azione generale per chiedere al debitore garantito la restituzione di quanto pagato. Vi sono varie </a:t>
            </a:r>
            <a:r>
              <a:rPr lang="it-IT" sz="2400" dirty="0" err="1"/>
              <a:t>possibilita</a:t>
            </a:r>
            <a:r>
              <a:rPr lang="it-IT" sz="2400" dirty="0"/>
              <a:t>̀:</a:t>
            </a:r>
            <a:br>
              <a:rPr lang="it-IT" sz="2400" dirty="0"/>
            </a:br>
            <a:r>
              <a:rPr lang="it-IT" sz="2400" dirty="0"/>
              <a:t>1) apposita </a:t>
            </a:r>
            <a:r>
              <a:rPr lang="it-IT" sz="2400" i="1" dirty="0" err="1"/>
              <a:t>stipulatio</a:t>
            </a:r>
            <a:r>
              <a:rPr lang="it-IT" sz="2400" i="1" dirty="0"/>
              <a:t> </a:t>
            </a:r>
            <a:r>
              <a:rPr lang="it-IT" sz="2400" dirty="0"/>
              <a:t>tra garante e debitore;</a:t>
            </a:r>
            <a:br>
              <a:rPr lang="it-IT" sz="2400" dirty="0"/>
            </a:br>
            <a:r>
              <a:rPr lang="it-IT" sz="2400" dirty="0"/>
              <a:t>2) </a:t>
            </a:r>
            <a:r>
              <a:rPr lang="it-IT" sz="2400" i="1" dirty="0" err="1"/>
              <a:t>actio</a:t>
            </a:r>
            <a:r>
              <a:rPr lang="it-IT" sz="2400" i="1" dirty="0"/>
              <a:t> mandati contraria </a:t>
            </a:r>
            <a:r>
              <a:rPr lang="it-IT" sz="2400" dirty="0"/>
              <a:t>(quando si possa individuare un mandato del debitore al garante)</a:t>
            </a:r>
            <a:br>
              <a:rPr lang="it-IT" sz="2400" dirty="0"/>
            </a:br>
            <a:r>
              <a:rPr lang="it-IT" sz="2400" dirty="0"/>
              <a:t>3) azione di divisione di un rapporto di </a:t>
            </a:r>
            <a:r>
              <a:rPr lang="it-IT" sz="2400" dirty="0" err="1"/>
              <a:t>coeredita</a:t>
            </a:r>
            <a:r>
              <a:rPr lang="it-IT" sz="2400" dirty="0"/>
              <a:t>̀, condominio, </a:t>
            </a:r>
            <a:r>
              <a:rPr lang="it-IT" sz="2400" dirty="0" err="1"/>
              <a:t>societa</a:t>
            </a:r>
            <a:r>
              <a:rPr lang="it-IT" sz="2400" dirty="0"/>
              <a:t>̀</a:t>
            </a:r>
          </a:p>
          <a:p>
            <a:r>
              <a:rPr lang="it-IT" sz="2400" dirty="0"/>
              <a:t>4) </a:t>
            </a:r>
            <a:r>
              <a:rPr lang="it-IT" sz="2400" i="1" dirty="0" err="1"/>
              <a:t>beneficium</a:t>
            </a:r>
            <a:r>
              <a:rPr lang="it-IT" sz="2400" i="1" dirty="0"/>
              <a:t> </a:t>
            </a:r>
            <a:r>
              <a:rPr lang="it-IT" sz="2400" i="1" dirty="0" err="1"/>
              <a:t>cedendarum</a:t>
            </a:r>
            <a:r>
              <a:rPr lang="it-IT" sz="2400" i="1" dirty="0"/>
              <a:t> </a:t>
            </a:r>
            <a:r>
              <a:rPr lang="it-IT" sz="2400" i="1" dirty="0" err="1"/>
              <a:t>actionum</a:t>
            </a:r>
            <a:r>
              <a:rPr lang="it-IT" sz="2400" dirty="0"/>
              <a:t>: al garante che si fosse detto pronto a pagare prima della </a:t>
            </a:r>
            <a:r>
              <a:rPr lang="it-IT" sz="2400" i="1" dirty="0" err="1"/>
              <a:t>litis</a:t>
            </a:r>
            <a:r>
              <a:rPr lang="it-IT" sz="2400" i="1" dirty="0"/>
              <a:t> </a:t>
            </a:r>
            <a:r>
              <a:rPr lang="it-IT" sz="2400" i="1" dirty="0" err="1"/>
              <a:t>contestatio</a:t>
            </a:r>
            <a:r>
              <a:rPr lang="it-IT" sz="2400" dirty="0"/>
              <a:t>, il creditore avrebbe ceduto l'azione contro il debitore principale (il garante si fa </a:t>
            </a:r>
            <a:r>
              <a:rPr lang="it-IT" sz="2400" dirty="0" err="1"/>
              <a:t>cioe</a:t>
            </a:r>
            <a:r>
              <a:rPr lang="it-IT" sz="2400" dirty="0"/>
              <a:t>̀ nominare </a:t>
            </a:r>
            <a:r>
              <a:rPr lang="it-IT" sz="2400" i="1" dirty="0"/>
              <a:t>cognitor </a:t>
            </a:r>
            <a:r>
              <a:rPr lang="it-IT" sz="2400" dirty="0"/>
              <a:t>o </a:t>
            </a:r>
            <a:r>
              <a:rPr lang="it-IT" sz="2400" i="1" dirty="0"/>
              <a:t>procurator in rem </a:t>
            </a:r>
            <a:r>
              <a:rPr lang="it-IT" sz="2400" i="1" dirty="0" err="1"/>
              <a:t>suam</a:t>
            </a:r>
            <a:r>
              <a:rPr lang="it-IT" sz="2400" i="1" dirty="0"/>
              <a:t> </a:t>
            </a:r>
            <a:r>
              <a:rPr lang="it-IT" sz="2400" dirty="0"/>
              <a:t>in modo da poter agire contro il debitore principale).</a:t>
            </a:r>
            <a:br>
              <a:rPr lang="it-IT" sz="2400" dirty="0"/>
            </a:br>
            <a:endParaRPr lang="it-IT" sz="2400" dirty="0"/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53386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8DF82E-27CA-6F46-921F-8C417F0DB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78676"/>
            <a:ext cx="10364451" cy="851338"/>
          </a:xfrm>
        </p:spPr>
        <p:txBody>
          <a:bodyPr/>
          <a:lstStyle/>
          <a:p>
            <a:r>
              <a:rPr lang="it-IT" dirty="0"/>
              <a:t>CONTRATTI CONSENSUALI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482302-2D5F-C84A-B801-48829335CF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156138"/>
            <a:ext cx="10363826" cy="5701862"/>
          </a:xfrm>
        </p:spPr>
        <p:txBody>
          <a:bodyPr>
            <a:noAutofit/>
          </a:bodyPr>
          <a:lstStyle/>
          <a:p>
            <a:pPr algn="just"/>
            <a:r>
              <a:rPr lang="it-IT" sz="2800" b="1" u="sng" dirty="0"/>
              <a:t>1) </a:t>
            </a:r>
            <a:r>
              <a:rPr lang="it-IT" sz="2800" b="1" i="1" u="sng" dirty="0"/>
              <a:t>EMPTIO-VENDITIO </a:t>
            </a:r>
            <a:endParaRPr lang="it-IT" sz="2800" u="sng" dirty="0"/>
          </a:p>
          <a:p>
            <a:pPr algn="just"/>
            <a:r>
              <a:rPr lang="it-IT" sz="2800" dirty="0"/>
              <a:t>Contratto bilaterale, causale, a titolo oneroso, tutelato con azioni di buona fede, </a:t>
            </a:r>
            <a:r>
              <a:rPr lang="it-IT" sz="2800" i="1" dirty="0" err="1"/>
              <a:t>actio</a:t>
            </a:r>
            <a:r>
              <a:rPr lang="it-IT" sz="2800" i="1" dirty="0"/>
              <a:t> </a:t>
            </a:r>
            <a:r>
              <a:rPr lang="it-IT" sz="2800" i="1" dirty="0" err="1"/>
              <a:t>empti</a:t>
            </a:r>
            <a:r>
              <a:rPr lang="it-IT" sz="2800" i="1" dirty="0"/>
              <a:t> </a:t>
            </a:r>
            <a:r>
              <a:rPr lang="it-IT" sz="2800" dirty="0"/>
              <a:t>e </a:t>
            </a:r>
            <a:r>
              <a:rPr lang="it-IT" sz="2800" i="1" dirty="0" err="1"/>
              <a:t>actio</a:t>
            </a:r>
            <a:r>
              <a:rPr lang="it-IT" sz="2800" i="1" dirty="0"/>
              <a:t> venditi</a:t>
            </a:r>
            <a:r>
              <a:rPr lang="it-IT" sz="2800" dirty="0"/>
              <a:t>. </a:t>
            </a:r>
          </a:p>
          <a:p>
            <a:pPr algn="just"/>
            <a:r>
              <a:rPr lang="it-IT" sz="2800" i="1" dirty="0"/>
              <a:t>PERICULUM </a:t>
            </a:r>
            <a:r>
              <a:rPr lang="it-IT" sz="2800" dirty="0"/>
              <a:t>= rischio per il perimento del bene dopo la perfezione del contratto, ma prima della consegna del bene. </a:t>
            </a:r>
          </a:p>
          <a:p>
            <a:pPr algn="just"/>
            <a:r>
              <a:rPr lang="it-IT" sz="2800" dirty="0"/>
              <a:t>Regola generale: </a:t>
            </a:r>
            <a:r>
              <a:rPr lang="it-IT" sz="2800" i="1" dirty="0"/>
              <a:t>casus </a:t>
            </a:r>
            <a:r>
              <a:rPr lang="it-IT" sz="2800" i="1" dirty="0" err="1"/>
              <a:t>sentit</a:t>
            </a:r>
            <a:r>
              <a:rPr lang="it-IT" sz="2800" i="1" dirty="0"/>
              <a:t> dominus</a:t>
            </a:r>
            <a:r>
              <a:rPr lang="it-IT" sz="2800" dirty="0"/>
              <a:t>. </a:t>
            </a:r>
          </a:p>
          <a:p>
            <a:pPr algn="just"/>
            <a:r>
              <a:rPr lang="it-IT" sz="2800" dirty="0"/>
              <a:t>A partire dal I sec. d.C. vale la regola </a:t>
            </a:r>
            <a:r>
              <a:rPr lang="it-IT" sz="2800" b="1" i="1" dirty="0" err="1"/>
              <a:t>periculum</a:t>
            </a:r>
            <a:r>
              <a:rPr lang="it-IT" sz="2800" b="1" i="1" dirty="0"/>
              <a:t> est </a:t>
            </a:r>
            <a:r>
              <a:rPr lang="it-IT" sz="2800" b="1" i="1" dirty="0" err="1"/>
              <a:t>emptoris</a:t>
            </a:r>
            <a:r>
              <a:rPr lang="it-IT" sz="2800" dirty="0"/>
              <a:t>; tuttavia il venditore risponde col criterio della </a:t>
            </a:r>
            <a:r>
              <a:rPr lang="it-IT" sz="2800" i="1" dirty="0"/>
              <a:t>custodia</a:t>
            </a:r>
            <a:r>
              <a:rPr lang="it-IT" sz="2800" dirty="0"/>
              <a:t>. </a:t>
            </a:r>
          </a:p>
          <a:p>
            <a:pPr algn="just"/>
            <a:endParaRPr lang="it-IT" sz="2800" dirty="0"/>
          </a:p>
          <a:p>
            <a:pPr algn="just"/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875210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BBBEEE-D297-6547-AF51-3BEB05CB8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35083"/>
            <a:ext cx="10364451" cy="1527462"/>
          </a:xfrm>
        </p:spPr>
        <p:txBody>
          <a:bodyPr/>
          <a:lstStyle/>
          <a:p>
            <a:r>
              <a:rPr lang="it-IT" dirty="0"/>
              <a:t>OBBLIGAZIONI PRINCIPALI SCATURENTI DAL CONTRATTO PER IL COMPRATORE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FD87415-D07E-DD47-BF88-ED615FD3C46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963882"/>
            <a:ext cx="10363826" cy="4540827"/>
          </a:xfrm>
        </p:spPr>
        <p:txBody>
          <a:bodyPr>
            <a:noAutofit/>
          </a:bodyPr>
          <a:lstStyle/>
          <a:p>
            <a:pPr algn="just"/>
            <a:r>
              <a:rPr lang="it-IT" sz="2800" dirty="0"/>
              <a:t>pagare il prezzo, cioè una somma di denaro. </a:t>
            </a:r>
          </a:p>
          <a:p>
            <a:pPr marL="0" indent="0" algn="just">
              <a:buNone/>
            </a:pPr>
            <a:r>
              <a:rPr lang="it-IT" sz="2800" dirty="0"/>
              <a:t>Obbligazione di </a:t>
            </a:r>
            <a:r>
              <a:rPr lang="it-IT" sz="2800" i="1" dirty="0"/>
              <a:t>dare</a:t>
            </a:r>
            <a:r>
              <a:rPr lang="it-IT" sz="2800" dirty="0"/>
              <a:t>. </a:t>
            </a:r>
          </a:p>
          <a:p>
            <a:pPr algn="just"/>
            <a:r>
              <a:rPr lang="it-IT" sz="2800" dirty="0"/>
              <a:t>Se il pagamento del prezzo è differito, ma la cosa è già stata consegnata, egli deve gli </a:t>
            </a:r>
            <a:r>
              <a:rPr lang="it-IT" sz="2800" u="sng" dirty="0"/>
              <a:t>interessi compensativi</a:t>
            </a:r>
            <a:r>
              <a:rPr lang="it-IT" sz="2800" dirty="0"/>
              <a:t> dal giorno della consegna. La richiesta degli interessi è possibile perché l’azione è di buona fede.</a:t>
            </a:r>
          </a:p>
          <a:p>
            <a:pPr algn="just"/>
            <a:r>
              <a:rPr lang="it-IT" sz="2800" dirty="0"/>
              <a:t>Risponde sempre perché </a:t>
            </a:r>
            <a:r>
              <a:rPr lang="it-IT" sz="2800" i="1" dirty="0" err="1"/>
              <a:t>genus</a:t>
            </a:r>
            <a:r>
              <a:rPr lang="it-IT" sz="2800" i="1" dirty="0"/>
              <a:t> </a:t>
            </a:r>
            <a:r>
              <a:rPr lang="it-IT" sz="2800" i="1" dirty="0" err="1"/>
              <a:t>numquam</a:t>
            </a:r>
            <a:r>
              <a:rPr lang="it-IT" sz="2800" i="1" dirty="0"/>
              <a:t> </a:t>
            </a:r>
            <a:r>
              <a:rPr lang="it-IT" sz="2800" i="1" dirty="0" err="1"/>
              <a:t>perit</a:t>
            </a:r>
            <a:r>
              <a:rPr lang="it-IT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689946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E2406A-9E65-B64B-A8AB-ACBA1C22E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83128"/>
            <a:ext cx="10364451" cy="1319646"/>
          </a:xfrm>
        </p:spPr>
        <p:txBody>
          <a:bodyPr/>
          <a:lstStyle/>
          <a:p>
            <a:r>
              <a:rPr lang="it-IT" dirty="0"/>
              <a:t>OBBLIGAZIONI PRINCIPALI SCATURENTI DAL CONTRATTO PER IL VENDITORE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BC08F2C-AC80-CF4F-8C91-2331C7B7122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-1" y="1517073"/>
            <a:ext cx="11741727" cy="5039591"/>
          </a:xfrm>
        </p:spPr>
        <p:txBody>
          <a:bodyPr>
            <a:noAutofit/>
          </a:bodyPr>
          <a:lstStyle/>
          <a:p>
            <a:r>
              <a:rPr lang="it-IT" sz="2800" dirty="0"/>
              <a:t>Paolo D. 19,4,1 </a:t>
            </a:r>
            <a:r>
              <a:rPr lang="it-IT" sz="2800" dirty="0" err="1"/>
              <a:t>pr</a:t>
            </a:r>
            <a:r>
              <a:rPr lang="it-IT" sz="2800" dirty="0"/>
              <a:t>.: </a:t>
            </a:r>
            <a:r>
              <a:rPr lang="it-IT" sz="2800" i="1" dirty="0" err="1"/>
              <a:t>ob</a:t>
            </a:r>
            <a:r>
              <a:rPr lang="it-IT" sz="2800" i="1" dirty="0"/>
              <a:t> </a:t>
            </a:r>
            <a:r>
              <a:rPr lang="it-IT" sz="2800" i="1" dirty="0" err="1"/>
              <a:t>evictionem</a:t>
            </a:r>
            <a:r>
              <a:rPr lang="it-IT" sz="2800" i="1" dirty="0"/>
              <a:t> se </a:t>
            </a:r>
            <a:r>
              <a:rPr lang="it-IT" sz="2800" i="1" dirty="0" err="1"/>
              <a:t>obligare</a:t>
            </a:r>
            <a:r>
              <a:rPr lang="it-IT" sz="2800" i="1" dirty="0"/>
              <a:t>, </a:t>
            </a:r>
            <a:r>
              <a:rPr lang="it-IT" sz="2800" i="1" dirty="0" err="1"/>
              <a:t>possessionem</a:t>
            </a:r>
            <a:r>
              <a:rPr lang="it-IT" sz="2800" i="1" dirty="0"/>
              <a:t> </a:t>
            </a:r>
            <a:r>
              <a:rPr lang="it-IT" sz="2800" i="1" dirty="0" err="1"/>
              <a:t>tradere</a:t>
            </a:r>
            <a:r>
              <a:rPr lang="it-IT" sz="2800" i="1" dirty="0"/>
              <a:t>, </a:t>
            </a:r>
            <a:r>
              <a:rPr lang="it-IT" sz="2800" i="1" dirty="0" err="1"/>
              <a:t>purgari</a:t>
            </a:r>
            <a:r>
              <a:rPr lang="it-IT" sz="2800" i="1" dirty="0"/>
              <a:t> dolo malo</a:t>
            </a:r>
            <a:r>
              <a:rPr lang="it-IT" sz="2800" dirty="0"/>
              <a:t>. </a:t>
            </a:r>
          </a:p>
          <a:p>
            <a:r>
              <a:rPr lang="it-IT" sz="2800" dirty="0"/>
              <a:t>Obbligazione di </a:t>
            </a:r>
            <a:r>
              <a:rPr lang="it-IT" sz="2800" i="1" dirty="0" err="1"/>
              <a:t>facere</a:t>
            </a:r>
            <a:r>
              <a:rPr lang="it-IT" sz="2800" dirty="0"/>
              <a:t>.</a:t>
            </a:r>
          </a:p>
          <a:p>
            <a:pPr algn="just"/>
            <a:r>
              <a:rPr lang="it-IT" sz="2800" i="1" dirty="0" err="1"/>
              <a:t>Possessionem</a:t>
            </a:r>
            <a:r>
              <a:rPr lang="it-IT" sz="2800" i="1" dirty="0"/>
              <a:t> </a:t>
            </a:r>
            <a:r>
              <a:rPr lang="it-IT" sz="2800" i="1" dirty="0" err="1"/>
              <a:t>tradere</a:t>
            </a:r>
            <a:r>
              <a:rPr lang="it-IT" sz="2800" i="1" dirty="0"/>
              <a:t> </a:t>
            </a:r>
            <a:r>
              <a:rPr lang="it-IT" sz="2800" dirty="0"/>
              <a:t>= consegnare la </a:t>
            </a:r>
            <a:r>
              <a:rPr lang="it-IT" sz="2800" i="1" dirty="0" err="1"/>
              <a:t>merx</a:t>
            </a:r>
            <a:r>
              <a:rPr lang="it-IT" sz="2800" dirty="0"/>
              <a:t> tramite </a:t>
            </a:r>
            <a:r>
              <a:rPr lang="it-IT" sz="2800" i="1" dirty="0" err="1"/>
              <a:t>mancipatio</a:t>
            </a:r>
            <a:r>
              <a:rPr lang="it-IT" sz="2800" dirty="0"/>
              <a:t> o </a:t>
            </a:r>
            <a:r>
              <a:rPr lang="it-IT" sz="2800" i="1" dirty="0" err="1"/>
              <a:t>traditio</a:t>
            </a:r>
            <a:r>
              <a:rPr lang="it-IT" sz="2800" dirty="0"/>
              <a:t> (</a:t>
            </a:r>
            <a:r>
              <a:rPr lang="it-IT" sz="2800" i="1" dirty="0"/>
              <a:t>in iure </a:t>
            </a:r>
            <a:r>
              <a:rPr lang="it-IT" sz="2800" i="1" dirty="0" err="1"/>
              <a:t>cessio</a:t>
            </a:r>
            <a:r>
              <a:rPr lang="it-IT" sz="2800" dirty="0"/>
              <a:t> per i diritti). Il venditore era obbligato ad eseguire l’atto necessario al trasferimento della proprietà, facendo però astrazione dal suo risultato, per il quale però, a partire dal II sec. d.C., doveva prestare garanzia per l’evizione (obbligazione secondaria). </a:t>
            </a:r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9777693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FF95C3-9232-AD49-93DA-E89B4C86D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405245"/>
            <a:ext cx="10364451" cy="1059873"/>
          </a:xfrm>
        </p:spPr>
        <p:txBody>
          <a:bodyPr>
            <a:normAutofit/>
          </a:bodyPr>
          <a:lstStyle/>
          <a:p>
            <a:r>
              <a:rPr lang="it-IT" dirty="0"/>
              <a:t>PATTI AGGIUNTI ALLA COMPRAVENDITA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1D1950B-7EF1-7641-947C-1968A389EBA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350818"/>
            <a:ext cx="10363826" cy="516559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it-IT" sz="2400" b="1" u="sng" dirty="0"/>
              <a:t>PATTI AGGIUNTI</a:t>
            </a:r>
            <a:r>
              <a:rPr lang="it-IT" sz="2400" dirty="0"/>
              <a:t>: essendo di buona fede l’azione a tutela del contratto di compravendita, i patti aggiunti ineriscono: non </a:t>
            </a:r>
            <a:r>
              <a:rPr lang="it-IT" sz="2400" dirty="0" err="1"/>
              <a:t>occore</a:t>
            </a:r>
            <a:r>
              <a:rPr lang="it-IT" sz="2400" dirty="0"/>
              <a:t> inserire l’</a:t>
            </a:r>
            <a:r>
              <a:rPr lang="it-IT" sz="2400" i="1" dirty="0" err="1"/>
              <a:t>exceptio</a:t>
            </a:r>
            <a:r>
              <a:rPr lang="it-IT" sz="2400" i="1" dirty="0"/>
              <a:t> </a:t>
            </a:r>
            <a:r>
              <a:rPr lang="it-IT" sz="2400" i="1" dirty="0" err="1"/>
              <a:t>pacti</a:t>
            </a:r>
            <a:r>
              <a:rPr lang="it-IT" sz="2400" i="1" dirty="0"/>
              <a:t> </a:t>
            </a:r>
            <a:r>
              <a:rPr lang="it-IT" sz="2400" dirty="0"/>
              <a:t>e si possono far valere anche in via di azione. </a:t>
            </a:r>
          </a:p>
          <a:p>
            <a:pPr algn="just"/>
            <a:r>
              <a:rPr lang="it-IT" sz="2400" dirty="0"/>
              <a:t>Vi sono alcuni patti tipici, che permettono la </a:t>
            </a:r>
            <a:r>
              <a:rPr lang="it-IT" sz="2400" dirty="0" err="1"/>
              <a:t>risoluzIone</a:t>
            </a:r>
            <a:r>
              <a:rPr lang="it-IT" sz="2400" dirty="0"/>
              <a:t> del contratto all’avverarsi di determinate circostanze: realizzano in sostanza delle condizioni risolutive: </a:t>
            </a:r>
            <a:r>
              <a:rPr lang="it-IT" sz="2400" b="1" dirty="0"/>
              <a:t>1) </a:t>
            </a:r>
            <a:r>
              <a:rPr lang="it-IT" sz="2400" b="1" i="1" dirty="0"/>
              <a:t>In diem </a:t>
            </a:r>
            <a:r>
              <a:rPr lang="it-IT" sz="2400" b="1" i="1" dirty="0" err="1"/>
              <a:t>addictio</a:t>
            </a:r>
            <a:r>
              <a:rPr lang="it-IT" sz="2400" b="1" i="1" dirty="0"/>
              <a:t> </a:t>
            </a:r>
            <a:r>
              <a:rPr lang="it-IT" sz="2400" b="1" dirty="0"/>
              <a:t>2) </a:t>
            </a:r>
            <a:r>
              <a:rPr lang="it-IT" sz="2400" b="1" i="1" dirty="0"/>
              <a:t>PACTUM </a:t>
            </a:r>
            <a:r>
              <a:rPr lang="it-IT" sz="2400" b="1" i="1" dirty="0" err="1"/>
              <a:t>commissoriUM</a:t>
            </a:r>
            <a:r>
              <a:rPr lang="it-IT" sz="2400" b="1" i="1" dirty="0"/>
              <a:t> </a:t>
            </a:r>
            <a:r>
              <a:rPr lang="it-IT" sz="2400" b="1" dirty="0"/>
              <a:t>a) </a:t>
            </a:r>
            <a:r>
              <a:rPr lang="it-IT" sz="2400" b="1" i="1" dirty="0" err="1"/>
              <a:t>pactum</a:t>
            </a:r>
            <a:r>
              <a:rPr lang="it-IT" sz="2400" b="1" i="1" dirty="0"/>
              <a:t> </a:t>
            </a:r>
            <a:r>
              <a:rPr lang="it-IT" sz="2400" b="1" i="1" dirty="0" err="1"/>
              <a:t>displicentiae</a:t>
            </a:r>
            <a:r>
              <a:rPr lang="it-IT" sz="2400" b="1" i="1" dirty="0"/>
              <a:t> </a:t>
            </a:r>
            <a:endParaRPr lang="it-IT" sz="2400" dirty="0"/>
          </a:p>
          <a:p>
            <a:pPr algn="just"/>
            <a:r>
              <a:rPr lang="it-IT" sz="2400" dirty="0"/>
              <a:t>Il contratto di compravendita è puro, ma ad esso è aggiunto un patto di risoluzione sospensivamente condizionato. </a:t>
            </a:r>
          </a:p>
          <a:p>
            <a:pPr algn="just"/>
            <a:r>
              <a:rPr lang="it-IT" sz="2400" dirty="0"/>
              <a:t>Solo la parte interessata </a:t>
            </a:r>
            <a:r>
              <a:rPr lang="it-IT" sz="2400" dirty="0" err="1"/>
              <a:t>puo</a:t>
            </a:r>
            <a:r>
              <a:rPr lang="it-IT" sz="2400" dirty="0"/>
              <a:t>̀ far valere il patto, agendo con l’azione contrattuale e scegliendo se chiedere comunque l’adempimento ovvero la risoluzione. 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44595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B37BBE-9EEA-3543-917A-229CAA483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0"/>
            <a:ext cx="10364451" cy="977463"/>
          </a:xfrm>
        </p:spPr>
        <p:txBody>
          <a:bodyPr>
            <a:normAutofit fontScale="90000"/>
          </a:bodyPr>
          <a:lstStyle/>
          <a:p>
            <a:r>
              <a:rPr lang="it-IT" b="1" u="sng" dirty="0"/>
              <a:t>RESPONSABILITA’ PER EVIZIONE </a:t>
            </a:r>
            <a:br>
              <a:rPr lang="it-IT" b="1" u="sng" dirty="0"/>
            </a:br>
            <a:r>
              <a:rPr lang="it-IT" b="1" u="sng" dirty="0"/>
              <a:t>NELLA COMPRAVENDITA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9199E79-94D8-3742-B2B2-C84E5F7045A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5007" y="977463"/>
            <a:ext cx="11550869" cy="6295696"/>
          </a:xfrm>
        </p:spPr>
        <p:txBody>
          <a:bodyPr>
            <a:noAutofit/>
          </a:bodyPr>
          <a:lstStyle/>
          <a:p>
            <a:pPr algn="just"/>
            <a:r>
              <a:rPr lang="it-IT" sz="2400" dirty="0"/>
              <a:t>1)  </a:t>
            </a:r>
            <a:r>
              <a:rPr lang="it-IT" sz="2400" b="1" dirty="0"/>
              <a:t>Il venditore in dolo risponde </a:t>
            </a:r>
            <a:r>
              <a:rPr lang="it-IT" sz="2400" dirty="0"/>
              <a:t>da sempre con l’azione contrattuale (il compratore </a:t>
            </a:r>
            <a:r>
              <a:rPr lang="it-IT" sz="2400" dirty="0" err="1"/>
              <a:t>puo</a:t>
            </a:r>
            <a:r>
              <a:rPr lang="it-IT" sz="2400" dirty="0"/>
              <a:t>̀ agire contro di lui con l’</a:t>
            </a:r>
            <a:r>
              <a:rPr lang="it-IT" sz="2400" i="1" dirty="0" err="1"/>
              <a:t>actio</a:t>
            </a:r>
            <a:r>
              <a:rPr lang="it-IT" sz="2400" i="1" dirty="0"/>
              <a:t> </a:t>
            </a:r>
            <a:r>
              <a:rPr lang="it-IT" sz="2400" i="1" dirty="0" err="1"/>
              <a:t>empti</a:t>
            </a:r>
            <a:r>
              <a:rPr lang="it-IT" sz="2400" i="1" dirty="0"/>
              <a:t> </a:t>
            </a:r>
            <a:r>
              <a:rPr lang="it-IT" sz="2400" dirty="0"/>
              <a:t>per l’integrale </a:t>
            </a:r>
            <a:r>
              <a:rPr lang="it-IT" sz="2400" dirty="0" err="1"/>
              <a:t>risarcimEnto</a:t>
            </a:r>
            <a:r>
              <a:rPr lang="it-IT" sz="2400" dirty="0"/>
              <a:t> del danno). </a:t>
            </a:r>
          </a:p>
          <a:p>
            <a:pPr algn="just"/>
            <a:r>
              <a:rPr lang="it-IT" sz="2400" dirty="0"/>
              <a:t>2)  Risponde il venditore che abbia eseguito la propria prestazione con una </a:t>
            </a:r>
            <a:r>
              <a:rPr lang="it-IT" sz="2400" b="1" i="1" dirty="0" err="1"/>
              <a:t>mancipatio</a:t>
            </a:r>
            <a:r>
              <a:rPr lang="it-IT" sz="2400" b="1" dirty="0"/>
              <a:t>: </a:t>
            </a:r>
            <a:r>
              <a:rPr lang="it-IT" sz="2400" dirty="0"/>
              <a:t>il compratore </a:t>
            </a:r>
            <a:r>
              <a:rPr lang="it-IT" sz="2400" i="1" dirty="0"/>
              <a:t>mancipio </a:t>
            </a:r>
            <a:r>
              <a:rPr lang="it-IT" sz="2400" i="1" dirty="0" err="1"/>
              <a:t>accipiens</a:t>
            </a:r>
            <a:r>
              <a:rPr lang="it-IT" sz="2400" i="1" dirty="0"/>
              <a:t> </a:t>
            </a:r>
            <a:r>
              <a:rPr lang="it-IT" sz="2400" dirty="0" err="1"/>
              <a:t>puo</a:t>
            </a:r>
            <a:r>
              <a:rPr lang="it-IT" sz="2400" dirty="0"/>
              <a:t>̀ usare l’</a:t>
            </a:r>
            <a:r>
              <a:rPr lang="it-IT" sz="2400" i="1" dirty="0" err="1"/>
              <a:t>actio</a:t>
            </a:r>
            <a:r>
              <a:rPr lang="it-IT" sz="2400" i="1" dirty="0"/>
              <a:t> </a:t>
            </a:r>
            <a:r>
              <a:rPr lang="it-IT" sz="2400" i="1" dirty="0" err="1"/>
              <a:t>auctoritatis</a:t>
            </a:r>
            <a:r>
              <a:rPr lang="it-IT" sz="2400" i="1" dirty="0"/>
              <a:t> </a:t>
            </a:r>
            <a:r>
              <a:rPr lang="it-IT" sz="2400" dirty="0"/>
              <a:t>e pretendere il doppio del prezzo. </a:t>
            </a:r>
          </a:p>
          <a:p>
            <a:pPr algn="just"/>
            <a:r>
              <a:rPr lang="it-IT" sz="2400" dirty="0"/>
              <a:t>3)  Risponde anche il venditore che abbia promesso con </a:t>
            </a:r>
            <a:r>
              <a:rPr lang="it-IT" sz="2400" b="1" dirty="0"/>
              <a:t>apposita </a:t>
            </a:r>
            <a:r>
              <a:rPr lang="it-IT" sz="2400" b="1" i="1" dirty="0" err="1"/>
              <a:t>stipulatio</a:t>
            </a:r>
            <a:r>
              <a:rPr lang="it-IT" sz="2400" b="1" i="1" dirty="0"/>
              <a:t> </a:t>
            </a:r>
            <a:r>
              <a:rPr lang="it-IT" sz="2400" dirty="0"/>
              <a:t>che </a:t>
            </a:r>
            <a:r>
              <a:rPr lang="it-IT" sz="2400" dirty="0" err="1"/>
              <a:t>puo</a:t>
            </a:r>
            <a:r>
              <a:rPr lang="it-IT" sz="2400" dirty="0"/>
              <a:t>̀ essere: </a:t>
            </a:r>
          </a:p>
          <a:p>
            <a:pPr algn="just">
              <a:lnSpc>
                <a:spcPct val="100000"/>
              </a:lnSpc>
            </a:pPr>
            <a:r>
              <a:rPr lang="it-IT" dirty="0"/>
              <a:t>a) </a:t>
            </a:r>
            <a:r>
              <a:rPr lang="it-IT" i="1" dirty="0" err="1"/>
              <a:t>simplae</a:t>
            </a:r>
            <a:r>
              <a:rPr lang="it-IT" i="1" dirty="0"/>
              <a:t> </a:t>
            </a:r>
          </a:p>
          <a:p>
            <a:pPr algn="just">
              <a:lnSpc>
                <a:spcPct val="100000"/>
              </a:lnSpc>
            </a:pPr>
            <a:r>
              <a:rPr lang="it-IT" dirty="0"/>
              <a:t>b) </a:t>
            </a:r>
            <a:r>
              <a:rPr lang="it-IT" i="1" dirty="0" err="1"/>
              <a:t>duplae</a:t>
            </a:r>
            <a:r>
              <a:rPr lang="it-IT" i="1" dirty="0"/>
              <a:t> </a:t>
            </a:r>
            <a:endParaRPr lang="it-IT" dirty="0"/>
          </a:p>
          <a:p>
            <a:pPr algn="just">
              <a:lnSpc>
                <a:spcPct val="100000"/>
              </a:lnSpc>
            </a:pPr>
            <a:r>
              <a:rPr lang="it-IT" dirty="0"/>
              <a:t>c) </a:t>
            </a:r>
            <a:r>
              <a:rPr lang="it-IT" i="1" dirty="0" err="1"/>
              <a:t>habere</a:t>
            </a:r>
            <a:r>
              <a:rPr lang="it-IT" i="1" dirty="0"/>
              <a:t> licere </a:t>
            </a:r>
            <a:endParaRPr lang="it-IT" dirty="0"/>
          </a:p>
          <a:p>
            <a:pPr algn="just"/>
            <a:r>
              <a:rPr lang="it-IT" sz="2400" dirty="0"/>
              <a:t>Il compratore in questo caso </a:t>
            </a:r>
            <a:r>
              <a:rPr lang="it-IT" sz="2400" dirty="0" err="1"/>
              <a:t>puo</a:t>
            </a:r>
            <a:r>
              <a:rPr lang="it-IT" sz="2400" dirty="0"/>
              <a:t>̀ agire con l’</a:t>
            </a:r>
            <a:r>
              <a:rPr lang="it-IT" sz="2400" i="1" dirty="0" err="1"/>
              <a:t>actio</a:t>
            </a:r>
            <a:r>
              <a:rPr lang="it-IT" sz="2400" i="1" dirty="0"/>
              <a:t> ex </a:t>
            </a:r>
            <a:r>
              <a:rPr lang="it-IT" sz="2400" i="1" dirty="0" err="1"/>
              <a:t>stipulatu</a:t>
            </a:r>
            <a:r>
              <a:rPr lang="it-IT" sz="2400" i="1" dirty="0"/>
              <a:t> </a:t>
            </a:r>
            <a:endParaRPr lang="it-IT" sz="2400" dirty="0"/>
          </a:p>
          <a:p>
            <a:pPr algn="just"/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4209712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F9EFC6-3246-254D-B86D-47AA1EEE7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913775" y="441434"/>
            <a:ext cx="10364451" cy="177083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B6E880B-037D-334B-87B9-70EF6709485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756746"/>
            <a:ext cx="10363826" cy="532874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it-IT" sz="2800" dirty="0"/>
              <a:t>4)  L’uso di prestare tali stipulazioni si diffonde a tal punto che si ritiene </a:t>
            </a:r>
            <a:r>
              <a:rPr lang="it-IT" sz="2800" b="1" u="sng" dirty="0"/>
              <a:t>contrario alla buona fede non averle fatte</a:t>
            </a:r>
            <a:r>
              <a:rPr lang="it-IT" sz="2800" dirty="0"/>
              <a:t>: si ammette il compratore ad agire con l’</a:t>
            </a:r>
            <a:r>
              <a:rPr lang="it-IT" sz="2800" i="1" dirty="0" err="1"/>
              <a:t>actio</a:t>
            </a:r>
            <a:r>
              <a:rPr lang="it-IT" sz="2800" i="1" dirty="0"/>
              <a:t> </a:t>
            </a:r>
            <a:r>
              <a:rPr lang="it-IT" sz="2800" i="1" dirty="0" err="1"/>
              <a:t>empti</a:t>
            </a:r>
            <a:r>
              <a:rPr lang="it-IT" sz="2800" i="1" dirty="0"/>
              <a:t> </a:t>
            </a:r>
            <a:r>
              <a:rPr lang="it-IT" sz="2800" dirty="0"/>
              <a:t>per esigere la </a:t>
            </a:r>
            <a:r>
              <a:rPr lang="it-IT" sz="2800" i="1" dirty="0" err="1"/>
              <a:t>stipulatio</a:t>
            </a:r>
            <a:r>
              <a:rPr lang="it-IT" sz="2800" dirty="0"/>
              <a:t>. </a:t>
            </a:r>
          </a:p>
          <a:p>
            <a:pPr algn="just"/>
            <a:r>
              <a:rPr lang="it-IT" sz="2800" dirty="0"/>
              <a:t>5)  Breve è il passo per ammettere il compratore a chiedere direttamente il risarcimento del danno con </a:t>
            </a:r>
            <a:r>
              <a:rPr lang="it-IT" sz="2800" b="1" u="sng" dirty="0"/>
              <a:t>l’</a:t>
            </a:r>
            <a:r>
              <a:rPr lang="it-IT" sz="2800" b="1" i="1" u="sng" dirty="0" err="1"/>
              <a:t>actio</a:t>
            </a:r>
            <a:r>
              <a:rPr lang="it-IT" sz="2800" b="1" i="1" u="sng" dirty="0"/>
              <a:t> </a:t>
            </a:r>
            <a:r>
              <a:rPr lang="it-IT" sz="2800" b="1" i="1" u="sng" dirty="0" err="1"/>
              <a:t>empti</a:t>
            </a:r>
            <a:r>
              <a:rPr lang="it-IT" sz="2800" dirty="0"/>
              <a:t>. Siamo all’inizio del II secolo d.C. A questo punto la GARANZIA CONTRO L’EVIZIONE è DIVENTATA UN </a:t>
            </a:r>
            <a:r>
              <a:rPr lang="it-IT" sz="2800" u="sng" dirty="0"/>
              <a:t>EFFETTO NATURALE </a:t>
            </a:r>
            <a:r>
              <a:rPr lang="it-IT" sz="2800" dirty="0"/>
              <a:t>DEL CONTRATTO DI COMPRAVENDITA. È un effetto che si </a:t>
            </a:r>
            <a:r>
              <a:rPr lang="it-IT" sz="2800" dirty="0" err="1"/>
              <a:t>puo</a:t>
            </a:r>
            <a:r>
              <a:rPr lang="it-IT" sz="2800" dirty="0"/>
              <a:t>̀ modificare, ma è considerato illecito, e quindi nullo, il </a:t>
            </a:r>
            <a:r>
              <a:rPr lang="it-IT" sz="2800" i="1" dirty="0" err="1"/>
              <a:t>pactum</a:t>
            </a:r>
            <a:r>
              <a:rPr lang="it-IT" sz="2800" i="1" dirty="0"/>
              <a:t> de non </a:t>
            </a:r>
            <a:r>
              <a:rPr lang="it-IT" sz="2800" i="1" dirty="0" err="1"/>
              <a:t>praestanda</a:t>
            </a:r>
            <a:r>
              <a:rPr lang="it-IT" sz="2800" i="1" dirty="0"/>
              <a:t> </a:t>
            </a:r>
            <a:r>
              <a:rPr lang="it-IT" sz="2800" i="1" dirty="0" err="1"/>
              <a:t>evitione</a:t>
            </a:r>
            <a:r>
              <a:rPr lang="it-IT" sz="2800" i="1" dirty="0"/>
              <a:t> </a:t>
            </a:r>
            <a:r>
              <a:rPr lang="it-IT" sz="2800" i="1" dirty="0" err="1"/>
              <a:t>ropter</a:t>
            </a:r>
            <a:r>
              <a:rPr lang="it-IT" sz="2800" i="1" dirty="0"/>
              <a:t> </a:t>
            </a:r>
            <a:r>
              <a:rPr lang="it-IT" sz="2800" i="1" dirty="0" err="1"/>
              <a:t>dolum</a:t>
            </a:r>
            <a:r>
              <a:rPr lang="it-IT" sz="2800" dirty="0"/>
              <a:t>. 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99123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F1DCBE-76C2-5E43-9BE7-9292DC5CA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"/>
            <a:ext cx="10364451" cy="1166648"/>
          </a:xfrm>
        </p:spPr>
        <p:txBody>
          <a:bodyPr>
            <a:normAutofit/>
          </a:bodyPr>
          <a:lstStyle/>
          <a:p>
            <a:r>
              <a:rPr lang="it-IT" dirty="0"/>
              <a:t>RESPONSABILITÀ PER VIZI DELLA COSA VENDUTA 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BD0FA20-BE37-1D4C-821B-D81F074ABB1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893380"/>
            <a:ext cx="10363826" cy="4897820"/>
          </a:xfrm>
        </p:spPr>
        <p:txBody>
          <a:bodyPr>
            <a:noAutofit/>
          </a:bodyPr>
          <a:lstStyle/>
          <a:p>
            <a:pPr algn="just"/>
            <a:r>
              <a:rPr lang="it-IT" sz="2800" dirty="0"/>
              <a:t>1)  Si risponde sempre per dolo, </a:t>
            </a:r>
            <a:r>
              <a:rPr lang="it-IT" sz="2800" dirty="0" err="1"/>
              <a:t>cioe</a:t>
            </a:r>
            <a:r>
              <a:rPr lang="it-IT" sz="2800" dirty="0"/>
              <a:t>̀ vizi conosciuti e non dichiarati. </a:t>
            </a:r>
          </a:p>
          <a:p>
            <a:pPr algn="just"/>
            <a:r>
              <a:rPr lang="it-IT" sz="2800" dirty="0"/>
              <a:t>2)  Si risponde per i </a:t>
            </a:r>
            <a:r>
              <a:rPr lang="it-IT" sz="2800" i="1" dirty="0" err="1"/>
              <a:t>dicta</a:t>
            </a:r>
            <a:r>
              <a:rPr lang="it-IT" sz="2800" i="1" dirty="0"/>
              <a:t> et </a:t>
            </a:r>
            <a:r>
              <a:rPr lang="it-IT" sz="2800" i="1" dirty="0" err="1"/>
              <a:t>promissa</a:t>
            </a:r>
            <a:r>
              <a:rPr lang="it-IT" sz="2800" i="1" dirty="0"/>
              <a:t> </a:t>
            </a:r>
            <a:r>
              <a:rPr lang="it-IT" sz="2800" dirty="0"/>
              <a:t>effettuati con apposita </a:t>
            </a:r>
            <a:r>
              <a:rPr lang="it-IT" sz="2800" i="1" dirty="0" err="1"/>
              <a:t>stipulatio</a:t>
            </a:r>
            <a:r>
              <a:rPr lang="it-IT" sz="2800" dirty="0"/>
              <a:t>. </a:t>
            </a:r>
          </a:p>
          <a:p>
            <a:pPr algn="just"/>
            <a:r>
              <a:rPr lang="it-IT" sz="2800" dirty="0"/>
              <a:t>3)  per le compravendite di schiavi e animali avvenute nei mercati gli edili curuli concedono due azioni che sanzionano un </a:t>
            </a:r>
            <a:r>
              <a:rPr lang="it-IT" sz="2800" dirty="0" err="1"/>
              <a:t>responsabilita</a:t>
            </a:r>
            <a:r>
              <a:rPr lang="it-IT" sz="2800" dirty="0"/>
              <a:t>̀ oggettiva del venditore: </a:t>
            </a:r>
          </a:p>
          <a:p>
            <a:pPr algn="just"/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902629659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543847-ADEF-0142-A718-493382C67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894973"/>
          </a:xfrm>
        </p:spPr>
        <p:txBody>
          <a:bodyPr/>
          <a:lstStyle/>
          <a:p>
            <a:r>
              <a:rPr lang="it-IT" dirty="0"/>
              <a:t>FONTI DELLE OBBLIGAZIONI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3404A46-534D-F24E-8EE9-1BDC8AE0C5C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513490"/>
            <a:ext cx="10363826" cy="4277709"/>
          </a:xfrm>
        </p:spPr>
        <p:txBody>
          <a:bodyPr/>
          <a:lstStyle/>
          <a:p>
            <a:r>
              <a:rPr lang="it-IT" sz="3200" dirty="0"/>
              <a:t>Bipartizione (Gai 3, 88) </a:t>
            </a:r>
          </a:p>
          <a:p>
            <a:pPr marL="0" indent="0">
              <a:buNone/>
            </a:pPr>
            <a:r>
              <a:rPr lang="it-IT" sz="2800" dirty="0"/>
              <a:t> 	CONTRATTO </a:t>
            </a:r>
          </a:p>
          <a:p>
            <a:r>
              <a:rPr lang="it-IT" sz="2800" dirty="0"/>
              <a:t> /</a:t>
            </a:r>
          </a:p>
          <a:p>
            <a:r>
              <a:rPr lang="it-IT" sz="2800" dirty="0"/>
              <a:t> \</a:t>
            </a:r>
          </a:p>
          <a:p>
            <a:pPr marL="457200" lvl="1" indent="0">
              <a:buNone/>
            </a:pPr>
            <a:r>
              <a:rPr lang="it-IT" sz="2800" dirty="0"/>
              <a:t>     DELITTO</a:t>
            </a:r>
            <a:br>
              <a:rPr lang="it-IT" sz="2800" dirty="0"/>
            </a:br>
            <a:endParaRPr lang="it-IT" sz="28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8279416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4A1BFA-2304-A84E-A6E6-1363F2C14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913775" y="304800"/>
            <a:ext cx="10364451" cy="313717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F8C921B-1C28-EC4B-9AEA-8ABD197595F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618517"/>
            <a:ext cx="10363826" cy="6066061"/>
          </a:xfrm>
        </p:spPr>
        <p:txBody>
          <a:bodyPr>
            <a:noAutofit/>
          </a:bodyPr>
          <a:lstStyle/>
          <a:p>
            <a:pPr algn="just"/>
            <a:r>
              <a:rPr lang="it-IT" sz="2800" dirty="0"/>
              <a:t>a)  </a:t>
            </a:r>
            <a:r>
              <a:rPr lang="it-IT" sz="2800" b="1" i="1" dirty="0" err="1"/>
              <a:t>actio</a:t>
            </a:r>
            <a:r>
              <a:rPr lang="it-IT" sz="2800" b="1" i="1" dirty="0"/>
              <a:t> quanti </a:t>
            </a:r>
            <a:r>
              <a:rPr lang="it-IT" sz="2800" b="1" i="1" dirty="0" err="1"/>
              <a:t>minoris</a:t>
            </a:r>
            <a:r>
              <a:rPr lang="it-IT" sz="2800" b="1" i="1" dirty="0"/>
              <a:t> </a:t>
            </a:r>
            <a:r>
              <a:rPr lang="it-IT" sz="2800" b="1" dirty="0"/>
              <a:t>o </a:t>
            </a:r>
            <a:r>
              <a:rPr lang="it-IT" sz="2800" b="1" i="1" dirty="0" err="1"/>
              <a:t>aestimatoria</a:t>
            </a:r>
            <a:r>
              <a:rPr lang="it-IT" sz="2800" dirty="0"/>
              <a:t>: da esperire entro un anno. È diretta al conseguimento di una diminuzione del prezzo, proporzionale alla diminuzione di valore della cosa provocata dal vizio. </a:t>
            </a:r>
          </a:p>
          <a:p>
            <a:pPr algn="just"/>
            <a:r>
              <a:rPr lang="it-IT" sz="2800" dirty="0"/>
              <a:t>b)  </a:t>
            </a:r>
            <a:r>
              <a:rPr lang="it-IT" sz="2800" b="1" i="1" dirty="0" err="1"/>
              <a:t>actio</a:t>
            </a:r>
            <a:r>
              <a:rPr lang="it-IT" sz="2800" b="1" i="1" dirty="0"/>
              <a:t> </a:t>
            </a:r>
            <a:r>
              <a:rPr lang="it-IT" sz="2800" b="1" i="1" dirty="0" err="1"/>
              <a:t>redhibitoria</a:t>
            </a:r>
            <a:r>
              <a:rPr lang="it-IT" sz="2800" dirty="0"/>
              <a:t>: da esperire entro 6 mesi. È diretta alla risoluzione del contratto e alla restituzione delle reciproche prestazioni; è congegnata in modo tale da rimettere la parti nella situazione economica in cui si sarebbero trovati se non avessero mai concluso ed eseguito la compravendita. </a:t>
            </a:r>
          </a:p>
          <a:p>
            <a:pPr algn="just"/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045106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22A1BB-789E-124A-B077-F24DD84E6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304801"/>
            <a:ext cx="10364451" cy="935420"/>
          </a:xfrm>
        </p:spPr>
        <p:txBody>
          <a:bodyPr/>
          <a:lstStyle/>
          <a:p>
            <a:pPr algn="l"/>
            <a:r>
              <a:rPr lang="it-IT" b="1" i="1" u="sng" dirty="0"/>
              <a:t>2) LOCATIO CONDUCTIO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B13601-78BD-254F-9F2C-A7DADF47635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156138"/>
            <a:ext cx="10363826" cy="515006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it-IT" sz="2800" dirty="0"/>
              <a:t>Contratto bilaterale, causale, a titolo oneroso, tutelato con azioni di </a:t>
            </a:r>
          </a:p>
          <a:p>
            <a:pPr marL="0" indent="0" algn="just">
              <a:buNone/>
            </a:pPr>
            <a:r>
              <a:rPr lang="it-IT" sz="2800" dirty="0"/>
              <a:t>buona fede, </a:t>
            </a:r>
            <a:r>
              <a:rPr lang="it-IT" sz="2800" i="1" dirty="0" err="1"/>
              <a:t>actio</a:t>
            </a:r>
            <a:r>
              <a:rPr lang="it-IT" sz="2800" i="1" dirty="0"/>
              <a:t> locati </a:t>
            </a:r>
            <a:r>
              <a:rPr lang="it-IT" sz="2800" dirty="0"/>
              <a:t>e </a:t>
            </a:r>
            <a:r>
              <a:rPr lang="it-IT" sz="2800" i="1" dirty="0" err="1"/>
              <a:t>actio</a:t>
            </a:r>
            <a:r>
              <a:rPr lang="it-IT" sz="2800" i="1" dirty="0"/>
              <a:t> </a:t>
            </a:r>
            <a:r>
              <a:rPr lang="it-IT" sz="2800" i="1" dirty="0" err="1"/>
              <a:t>conducti</a:t>
            </a:r>
            <a:r>
              <a:rPr lang="it-IT" sz="2800" dirty="0"/>
              <a:t>.</a:t>
            </a:r>
          </a:p>
          <a:p>
            <a:pPr algn="just"/>
            <a:r>
              <a:rPr lang="it-IT" sz="2800" dirty="0" err="1"/>
              <a:t>SchEma</a:t>
            </a:r>
            <a:r>
              <a:rPr lang="it-IT" sz="2800" dirty="0"/>
              <a:t> unitario al quale sono ricondotte fattispecie diverse: regime giuridico alquanto articolato </a:t>
            </a:r>
          </a:p>
          <a:p>
            <a:pPr algn="just"/>
            <a:r>
              <a:rPr lang="it-IT" sz="2800" dirty="0"/>
              <a:t>a) </a:t>
            </a:r>
            <a:r>
              <a:rPr lang="it-IT" sz="2800" b="1" i="1" u="sng" dirty="0"/>
              <a:t>LOCATIO rei</a:t>
            </a:r>
            <a:r>
              <a:rPr lang="it-IT" sz="2800" dirty="0"/>
              <a:t>: il locatore è obbligato a mettere a disposizione una cosa, mobile o immobile, di cui il conduttore </a:t>
            </a:r>
            <a:r>
              <a:rPr lang="it-IT" sz="2800" dirty="0" err="1"/>
              <a:t>acquistera</a:t>
            </a:r>
            <a:r>
              <a:rPr lang="it-IT" sz="2800" dirty="0"/>
              <a:t>̀ la detenzione e </a:t>
            </a:r>
            <a:r>
              <a:rPr lang="it-IT" sz="2800" dirty="0" err="1"/>
              <a:t>sara</a:t>
            </a:r>
            <a:r>
              <a:rPr lang="it-IT" sz="2800" dirty="0"/>
              <a:t>̀ obbligato a conservarla in buona stato, restituirla al termine e pagare la mercede. </a:t>
            </a:r>
            <a:r>
              <a:rPr lang="it-IT" sz="2800" i="1" dirty="0" err="1"/>
              <a:t>Emptio</a:t>
            </a:r>
            <a:r>
              <a:rPr lang="it-IT" sz="2800" i="1" dirty="0"/>
              <a:t> </a:t>
            </a:r>
            <a:r>
              <a:rPr lang="it-IT" sz="2800" i="1" dirty="0" err="1"/>
              <a:t>tollit</a:t>
            </a:r>
            <a:r>
              <a:rPr lang="it-IT" sz="2800" i="1" dirty="0"/>
              <a:t> </a:t>
            </a:r>
            <a:r>
              <a:rPr lang="it-IT" sz="2800" i="1" dirty="0" err="1"/>
              <a:t>locatum</a:t>
            </a:r>
            <a:r>
              <a:rPr lang="it-IT" sz="2800" i="1" dirty="0"/>
              <a:t> .</a:t>
            </a:r>
            <a:endParaRPr lang="it-IT" sz="28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155801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55B289-9C2C-1E46-88AA-0FF36B07D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8FBABC-752D-DF40-A8AA-CC96240AA36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2800" dirty="0"/>
              <a:t>b) </a:t>
            </a:r>
            <a:r>
              <a:rPr lang="it-IT" sz="2800" b="1" i="1" u="sng" dirty="0"/>
              <a:t>LOCATIO </a:t>
            </a:r>
            <a:r>
              <a:rPr lang="it-IT" sz="2800" b="1" i="1" u="sng" dirty="0" err="1"/>
              <a:t>operarum</a:t>
            </a:r>
            <a:r>
              <a:rPr lang="it-IT" sz="2800" b="1" i="1" u="sng" dirty="0"/>
              <a:t> </a:t>
            </a:r>
            <a:r>
              <a:rPr lang="it-IT" sz="2800" i="1" dirty="0"/>
              <a:t>(</a:t>
            </a:r>
            <a:r>
              <a:rPr lang="it-IT" sz="2800" i="1" dirty="0" err="1"/>
              <a:t>operas</a:t>
            </a:r>
            <a:r>
              <a:rPr lang="it-IT" sz="2800" i="1" dirty="0"/>
              <a:t> </a:t>
            </a:r>
            <a:r>
              <a:rPr lang="it-IT" sz="2800" i="1" dirty="0" err="1"/>
              <a:t>suas</a:t>
            </a:r>
            <a:r>
              <a:rPr lang="it-IT" sz="2800" i="1" dirty="0"/>
              <a:t> locare)</a:t>
            </a:r>
            <a:r>
              <a:rPr lang="it-IT" sz="2800" dirty="0"/>
              <a:t>: </a:t>
            </a:r>
            <a:r>
              <a:rPr lang="it-IT" sz="2800" dirty="0" err="1"/>
              <a:t>attivita</a:t>
            </a:r>
            <a:r>
              <a:rPr lang="it-IT" sz="2800" dirty="0"/>
              <a:t>̀ lavorativa subordinata. Il locatore è il lavoratore, il conduttore è il datore di lavoro, obbligato a pagare la mercede, dovuta anche se il lavoratore non possa prestare l’</a:t>
            </a:r>
            <a:r>
              <a:rPr lang="it-IT" sz="2800" dirty="0" err="1"/>
              <a:t>attivita</a:t>
            </a:r>
            <a:r>
              <a:rPr lang="it-IT" sz="2800" dirty="0"/>
              <a:t>̀ per causa a lui non imputabile. Quella del locatore è un’ obbligazione di mezzi. </a:t>
            </a:r>
          </a:p>
          <a:p>
            <a:pPr algn="just"/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054048539"/>
      </p:ext>
    </p:extLst>
  </p:cSld>
  <p:clrMapOvr>
    <a:masterClrMapping/>
  </p:clrMapOvr>
  <p:transition spd="slow">
    <p:wip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DCDFE6-969A-7840-B50F-21E197366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913775" y="557048"/>
            <a:ext cx="10364451" cy="61469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2A657C8-C6D4-414B-8D56-B0A8C32CC2D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903890"/>
            <a:ext cx="10363826" cy="5843751"/>
          </a:xfrm>
        </p:spPr>
        <p:txBody>
          <a:bodyPr>
            <a:noAutofit/>
          </a:bodyPr>
          <a:lstStyle/>
          <a:p>
            <a:pPr algn="just"/>
            <a:r>
              <a:rPr lang="it-IT" sz="2800" dirty="0"/>
              <a:t>c) </a:t>
            </a:r>
            <a:r>
              <a:rPr lang="it-IT" sz="2800" b="1" i="1" u="sng" dirty="0"/>
              <a:t>LOCATIO </a:t>
            </a:r>
            <a:r>
              <a:rPr lang="it-IT" sz="2800" b="1" i="1" u="sng" dirty="0" err="1"/>
              <a:t>operis</a:t>
            </a:r>
            <a:r>
              <a:rPr lang="it-IT" sz="2800" b="1" i="1" u="sng" dirty="0"/>
              <a:t> </a:t>
            </a:r>
            <a:r>
              <a:rPr lang="it-IT" sz="2800" i="1" dirty="0"/>
              <a:t>(opus </a:t>
            </a:r>
            <a:r>
              <a:rPr lang="it-IT" sz="2800" i="1" dirty="0" err="1"/>
              <a:t>faciendum</a:t>
            </a:r>
            <a:r>
              <a:rPr lang="it-IT" sz="2800" i="1" dirty="0"/>
              <a:t> locare)</a:t>
            </a:r>
            <a:r>
              <a:rPr lang="it-IT" sz="2800" dirty="0"/>
              <a:t>: il locatore si impegna a consegnare una materia prima da lavorare o una cosa in ordine alla quale deve essere eseguito un servizio e il conduttore si obbliga a compiere autonomamente una certa </a:t>
            </a:r>
            <a:r>
              <a:rPr lang="it-IT" sz="2800" dirty="0" err="1"/>
              <a:t>attivita</a:t>
            </a:r>
            <a:r>
              <a:rPr lang="it-IT" sz="2800" dirty="0"/>
              <a:t>̀ su di essa, in modo da raggiungere il risultato convenuto e poi restituirla. Quella del conduttore è un’obbligazione di risultato. </a:t>
            </a:r>
          </a:p>
          <a:p>
            <a:pPr algn="just"/>
            <a:r>
              <a:rPr lang="it-IT" sz="2800" dirty="0"/>
              <a:t>La mercede in questo caso deve essere pagata </a:t>
            </a:r>
            <a:r>
              <a:rPr lang="it-IT" sz="2800" dirty="0" err="1"/>
              <a:t>daL</a:t>
            </a:r>
            <a:r>
              <a:rPr lang="it-IT" sz="2800" dirty="0"/>
              <a:t> locatore.</a:t>
            </a:r>
          </a:p>
          <a:p>
            <a:pPr algn="just"/>
            <a:r>
              <a:rPr lang="it-IT" sz="2800" dirty="0"/>
              <a:t>Svolge la funzioni dei nostri contratti di appalto, di opera, di trasporto, ecc. </a:t>
            </a:r>
          </a:p>
          <a:p>
            <a:pPr algn="just"/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899075902"/>
      </p:ext>
    </p:extLst>
  </p:cSld>
  <p:clrMapOvr>
    <a:masterClrMapping/>
  </p:clrMapOvr>
  <p:transition spd="slow">
    <p:wip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1F95038-E2FD-444C-86C0-A53E26D67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94594"/>
            <a:ext cx="10364451" cy="977462"/>
          </a:xfrm>
        </p:spPr>
        <p:txBody>
          <a:bodyPr/>
          <a:lstStyle/>
          <a:p>
            <a:pPr algn="l"/>
            <a:r>
              <a:rPr lang="it-IT" b="1" u="sng" dirty="0"/>
              <a:t>3) </a:t>
            </a:r>
            <a:r>
              <a:rPr lang="it-IT" b="1" i="1" u="sng" dirty="0" err="1"/>
              <a:t>societas</a:t>
            </a:r>
            <a:endParaRPr lang="it-IT" b="1" u="sng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01951E9-8CB0-0847-96B6-EF1D7163CD1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261242"/>
            <a:ext cx="10363826" cy="4529958"/>
          </a:xfrm>
        </p:spPr>
        <p:txBody>
          <a:bodyPr>
            <a:normAutofit/>
          </a:bodyPr>
          <a:lstStyle/>
          <a:p>
            <a:r>
              <a:rPr lang="it-IT" sz="2800" dirty="0"/>
              <a:t>La </a:t>
            </a:r>
            <a:r>
              <a:rPr lang="it-IT" sz="2800" i="1" dirty="0" err="1"/>
              <a:t>societas</a:t>
            </a:r>
            <a:r>
              <a:rPr lang="it-IT" sz="2800" i="1" dirty="0"/>
              <a:t> </a:t>
            </a:r>
            <a:r>
              <a:rPr lang="it-IT" sz="2800" dirty="0"/>
              <a:t>è un contratto di </a:t>
            </a:r>
            <a:r>
              <a:rPr lang="it-IT" sz="2800" i="1" dirty="0" err="1"/>
              <a:t>ius</a:t>
            </a:r>
            <a:r>
              <a:rPr lang="it-IT" sz="2800" i="1" dirty="0"/>
              <a:t> </a:t>
            </a:r>
            <a:r>
              <a:rPr lang="it-IT" sz="2800" i="1" dirty="0" err="1"/>
              <a:t>gentium</a:t>
            </a:r>
            <a:r>
              <a:rPr lang="it-IT" sz="2800" dirty="0"/>
              <a:t>, tutelato con azioni di buona fede,</a:t>
            </a:r>
            <a:r>
              <a:rPr lang="it-IT" sz="2800" i="1" dirty="0"/>
              <a:t> </a:t>
            </a:r>
            <a:r>
              <a:rPr lang="it-IT" sz="2800" dirty="0"/>
              <a:t>bilaterale o plurilaterale, col quale due o più soggetti</a:t>
            </a:r>
            <a:r>
              <a:rPr lang="it-IT" sz="2800" i="1" dirty="0"/>
              <a:t> </a:t>
            </a:r>
            <a:r>
              <a:rPr lang="it-IT" sz="2800" dirty="0"/>
              <a:t>si obbligano a mettere in comune beni e/o attività lavorative allo scopo di raggiungere risultati vantaggiosi per tutti.</a:t>
            </a:r>
          </a:p>
          <a:p>
            <a:r>
              <a:rPr lang="it-IT" sz="2800" dirty="0"/>
              <a:t>Lo schema societario ebbe un’applicazione molto vasta; al suo interno si può individuare una bipartizione fondamentale, sia per le origini che per la struttura: </a:t>
            </a:r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803611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7DED4B-4DB5-1F42-B074-D532CF335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888165"/>
          </a:xfrm>
        </p:spPr>
        <p:txBody>
          <a:bodyPr/>
          <a:lstStyle/>
          <a:p>
            <a:r>
              <a:rPr lang="it-IT" i="1" dirty="0"/>
              <a:t>A) </a:t>
            </a:r>
            <a:r>
              <a:rPr lang="it-IT" i="1" dirty="0" err="1"/>
              <a:t>societas</a:t>
            </a:r>
            <a:r>
              <a:rPr lang="it-IT" i="1" dirty="0"/>
              <a:t> omnium </a:t>
            </a:r>
            <a:r>
              <a:rPr lang="it-IT" i="1" dirty="0" err="1"/>
              <a:t>bonorum</a:t>
            </a:r>
            <a:r>
              <a:rPr lang="it-IT" i="1" dirty="0"/>
              <a:t> </a:t>
            </a:r>
            <a:r>
              <a:rPr lang="it-IT" dirty="0"/>
              <a:t>(generale)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1223A73-C0EA-EB4C-AD03-666696FAAA2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423556"/>
            <a:ext cx="10363826" cy="4821380"/>
          </a:xfrm>
        </p:spPr>
        <p:txBody>
          <a:bodyPr>
            <a:noAutofit/>
          </a:bodyPr>
          <a:lstStyle/>
          <a:p>
            <a:pPr algn="just"/>
            <a:r>
              <a:rPr lang="it-IT" sz="2400" dirty="0"/>
              <a:t>i soci si impegnano a mettere in comune tutti i loro beni, presenti e futuri e si impegnano soltanto a dividere tra loro profitti e perdite derivanti dall’amministrazione dei loro patrimoni . </a:t>
            </a:r>
          </a:p>
          <a:p>
            <a:pPr algn="just"/>
            <a:r>
              <a:rPr lang="it-IT" sz="2400" dirty="0"/>
              <a:t>A questo ambito di può ricondurre anche la </a:t>
            </a:r>
            <a:r>
              <a:rPr lang="it-IT" sz="2400" i="1" dirty="0" err="1"/>
              <a:t>societas</a:t>
            </a:r>
            <a:r>
              <a:rPr lang="it-IT" sz="2400" i="1" dirty="0"/>
              <a:t> omnium </a:t>
            </a:r>
            <a:r>
              <a:rPr lang="it-IT" sz="2400" i="1" dirty="0" err="1"/>
              <a:t>quae</a:t>
            </a:r>
            <a:r>
              <a:rPr lang="it-IT" sz="2400" i="1" dirty="0"/>
              <a:t> ex </a:t>
            </a:r>
            <a:r>
              <a:rPr lang="it-IT" sz="2400" i="1" dirty="0" err="1"/>
              <a:t>quaestu</a:t>
            </a:r>
            <a:r>
              <a:rPr lang="it-IT" sz="2400" i="1" dirty="0"/>
              <a:t> </a:t>
            </a:r>
            <a:r>
              <a:rPr lang="it-IT" sz="2400" i="1" dirty="0" err="1"/>
              <a:t>veniunt</a:t>
            </a:r>
            <a:r>
              <a:rPr lang="it-IT" sz="2400" i="1" dirty="0"/>
              <a:t> </a:t>
            </a:r>
            <a:r>
              <a:rPr lang="it-IT" sz="2400" dirty="0"/>
              <a:t>(società di tutti i guadagni), con la quale si mettevano in comune tutti gli acquisti effettuati a titolo oneroso in futuro dai soci: sembra si trattasse del tipo “presunto” di società, nel senso che, qualora si concludesse un contratto di società senza specificarne l’oggetto, si presumeva un contratto di questo tipo.</a:t>
            </a:r>
          </a:p>
        </p:txBody>
      </p:sp>
    </p:spTree>
    <p:extLst>
      <p:ext uri="{BB962C8B-B14F-4D97-AF65-F5344CB8AC3E}">
        <p14:creationId xmlns:p14="http://schemas.microsoft.com/office/powerpoint/2010/main" val="4049957923"/>
      </p:ext>
    </p:extLst>
  </p:cSld>
  <p:clrMapOvr>
    <a:masterClrMapping/>
  </p:clrMapOvr>
  <p:transition spd="slow">
    <p:push dir="u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355F4F3-C205-3740-8D48-DC7606515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763474"/>
          </a:xfrm>
        </p:spPr>
        <p:txBody>
          <a:bodyPr/>
          <a:lstStyle/>
          <a:p>
            <a:r>
              <a:rPr lang="it-IT" i="1" dirty="0"/>
              <a:t>b) </a:t>
            </a:r>
            <a:r>
              <a:rPr lang="it-IT" i="1" dirty="0" err="1"/>
              <a:t>societas</a:t>
            </a:r>
            <a:r>
              <a:rPr lang="it-IT" i="1" dirty="0"/>
              <a:t> </a:t>
            </a:r>
            <a:r>
              <a:rPr lang="it-IT" i="1" dirty="0" err="1"/>
              <a:t>unius</a:t>
            </a:r>
            <a:r>
              <a:rPr lang="it-IT" i="1" dirty="0"/>
              <a:t> rei </a:t>
            </a:r>
            <a:r>
              <a:rPr lang="it-IT" dirty="0"/>
              <a:t>(speciale)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5637B1A-43DA-DC47-99FD-CB0FA5C2313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381992"/>
            <a:ext cx="10363826" cy="4409207"/>
          </a:xfrm>
        </p:spPr>
        <p:txBody>
          <a:bodyPr>
            <a:normAutofit/>
          </a:bodyPr>
          <a:lstStyle/>
          <a:p>
            <a:pPr algn="just"/>
            <a:r>
              <a:rPr lang="it-IT" sz="2800" dirty="0"/>
              <a:t>società “in cui i soci si impegnano a mettere in comune singoli beni o determinate attività con uno scopo di lucro; i soci si obbligano a contribuire per il raggiungimento di uno specifico scopo economico, come ad esempio il commercio di schiavi o il prestito ad interesse. </a:t>
            </a:r>
          </a:p>
        </p:txBody>
      </p:sp>
    </p:spTree>
    <p:extLst>
      <p:ext uri="{BB962C8B-B14F-4D97-AF65-F5344CB8AC3E}">
        <p14:creationId xmlns:p14="http://schemas.microsoft.com/office/powerpoint/2010/main" val="3366510878"/>
      </p:ext>
    </p:extLst>
  </p:cSld>
  <p:clrMapOvr>
    <a:masterClrMapping/>
  </p:clrMapOvr>
  <p:transition spd="slow">
    <p:push dir="u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39B4E1-A11D-9E41-A351-DD51248DE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149" y="332509"/>
            <a:ext cx="10364451" cy="1019739"/>
          </a:xfrm>
        </p:spPr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DE15AFF-69C5-0149-9E05-7F3B62EE8D4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7427" y="1485900"/>
            <a:ext cx="11080173" cy="4738255"/>
          </a:xfrm>
        </p:spPr>
        <p:txBody>
          <a:bodyPr>
            <a:noAutofit/>
          </a:bodyPr>
          <a:lstStyle/>
          <a:p>
            <a:pPr algn="just"/>
            <a:r>
              <a:rPr lang="it-IT" sz="2400" dirty="0"/>
              <a:t>la </a:t>
            </a:r>
            <a:r>
              <a:rPr lang="it-IT" sz="2400" i="1" dirty="0" err="1"/>
              <a:t>societas</a:t>
            </a:r>
            <a:r>
              <a:rPr lang="it-IT" sz="2400" i="1" dirty="0"/>
              <a:t> </a:t>
            </a:r>
            <a:r>
              <a:rPr lang="it-IT" sz="2400" dirty="0"/>
              <a:t>fa sorgere un rapporto di durata, in cui fondamentale è l’</a:t>
            </a:r>
            <a:r>
              <a:rPr lang="it-IT" sz="2400" b="1" i="1" dirty="0" err="1"/>
              <a:t>intuitus</a:t>
            </a:r>
            <a:r>
              <a:rPr lang="it-IT" sz="2400" b="1" i="1" dirty="0"/>
              <a:t> </a:t>
            </a:r>
            <a:r>
              <a:rPr lang="it-IT" sz="2400" b="1" i="1" dirty="0" err="1"/>
              <a:t>personae</a:t>
            </a:r>
            <a:r>
              <a:rPr lang="it-IT" sz="2400" dirty="0"/>
              <a:t>, la relazione con quelle persone specifiche con cui si è contratta la società e non altre; </a:t>
            </a:r>
          </a:p>
          <a:p>
            <a:pPr algn="just"/>
            <a:r>
              <a:rPr lang="it-IT" sz="2400" dirty="0"/>
              <a:t>di conseguenza, il rapporto societario può continuare solo tra tutti i soci originari e cessa d automaticamente quando anche uno solo dei soci decida di recedere unilateralmente oppure  muoia.</a:t>
            </a:r>
          </a:p>
          <a:p>
            <a:pPr algn="just"/>
            <a:r>
              <a:rPr lang="it-IT" sz="2400" dirty="0"/>
              <a:t>Inoltre, il consenso ha un’importanza particolare perché non è sufficiente che esista nel momento della conclusione del contratto, ma deve sussistere per tutta la durata del rapporto che ne derivava: si parla in proposito di </a:t>
            </a:r>
            <a:r>
              <a:rPr lang="it-IT" sz="2400" b="1" i="1" dirty="0" err="1"/>
              <a:t>affectio</a:t>
            </a:r>
            <a:r>
              <a:rPr lang="it-IT" sz="2400" b="1" i="1" dirty="0"/>
              <a:t> </a:t>
            </a:r>
            <a:r>
              <a:rPr lang="it-IT" sz="2400" b="1" i="1" dirty="0" err="1"/>
              <a:t>societatis</a:t>
            </a:r>
            <a:r>
              <a:rPr lang="it-IT" sz="2400" b="1" dirty="0"/>
              <a:t>. </a:t>
            </a:r>
          </a:p>
          <a:p>
            <a:pPr algn="just"/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523078259"/>
      </p:ext>
    </p:extLst>
  </p:cSld>
  <p:clrMapOvr>
    <a:masterClrMapping/>
  </p:clrMapOvr>
  <p:transition spd="slow">
    <p:push dir="u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BA1F76-D9C5-E547-BDA9-01A11931D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72736"/>
            <a:ext cx="10364451" cy="259773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5E0E978-C2C9-3944-A053-CE9386146E9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28600" y="332509"/>
            <a:ext cx="11772900" cy="6982691"/>
          </a:xfrm>
        </p:spPr>
        <p:txBody>
          <a:bodyPr>
            <a:noAutofit/>
          </a:bodyPr>
          <a:lstStyle/>
          <a:p>
            <a:pPr algn="just"/>
            <a:r>
              <a:rPr lang="it-IT" sz="2400" dirty="0"/>
              <a:t>La ripartizione dei profitti e delle perdite avveniva secondo i criteri stabiliti dai soci o eventualmente da un terzo arbitratore che decidesse secondo l’</a:t>
            </a:r>
            <a:r>
              <a:rPr lang="it-IT" sz="2400" i="1" dirty="0" err="1"/>
              <a:t>arbitrium</a:t>
            </a:r>
            <a:r>
              <a:rPr lang="it-IT" sz="2400" i="1" dirty="0"/>
              <a:t> boni viri</a:t>
            </a:r>
            <a:r>
              <a:rPr lang="it-IT" sz="2400" dirty="0"/>
              <a:t>; se nulla era stabilito, le quote si presumevano uguali tra tutti i soci, indipendentemente da un eventuale diverso ammontare dei conferimenti. </a:t>
            </a:r>
          </a:p>
          <a:p>
            <a:pPr algn="just"/>
            <a:r>
              <a:rPr lang="it-IT" sz="2400" dirty="0"/>
              <a:t>Sempre se nulla era stato in contrario stabilito, la ripartizione degli utili andava effettuata in proporzione identica a quella delle perdite, ma era possibile prevedere una partecipazione diversa negli utili e nelle perdite per i vari soci.</a:t>
            </a:r>
          </a:p>
          <a:p>
            <a:pPr algn="just"/>
            <a:r>
              <a:rPr lang="it-IT" sz="2400" dirty="0"/>
              <a:t>un’unica azione, l’</a:t>
            </a:r>
            <a:r>
              <a:rPr lang="it-IT" sz="2400" i="1" dirty="0" err="1"/>
              <a:t>actio</a:t>
            </a:r>
            <a:r>
              <a:rPr lang="it-IT" sz="2400" i="1" dirty="0"/>
              <a:t> pro socio, </a:t>
            </a:r>
            <a:r>
              <a:rPr lang="it-IT" sz="2400" dirty="0"/>
              <a:t>che</a:t>
            </a:r>
            <a:r>
              <a:rPr lang="it-IT" sz="2400" i="1" dirty="0"/>
              <a:t> </a:t>
            </a:r>
            <a:r>
              <a:rPr lang="it-IT" sz="2400" dirty="0"/>
              <a:t>si esperiva di solito come azione generale di rendiconto finale.</a:t>
            </a:r>
            <a:endParaRPr lang="it-IT" sz="2400" i="1" dirty="0"/>
          </a:p>
          <a:p>
            <a:pPr algn="just"/>
            <a:r>
              <a:rPr lang="it-IT" sz="2400" dirty="0"/>
              <a:t>Il grado di responsabilità sanzionato con tale azione era diverso a seconda delle varie situazioni e circostanze</a:t>
            </a:r>
          </a:p>
          <a:p>
            <a:pPr algn="just"/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433499502"/>
      </p:ext>
    </p:extLst>
  </p:cSld>
  <p:clrMapOvr>
    <a:masterClrMapping/>
  </p:clrMapOvr>
  <p:transition spd="slow">
    <p:push dir="u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E8DE4E2-9D2F-E14F-BC42-CC72B415C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451747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3198E35-A7A9-C243-9ECC-CCE5F25C46C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53291" y="1194955"/>
            <a:ext cx="10924309" cy="4998027"/>
          </a:xfrm>
        </p:spPr>
        <p:txBody>
          <a:bodyPr>
            <a:normAutofit/>
          </a:bodyPr>
          <a:lstStyle/>
          <a:p>
            <a:pPr algn="just"/>
            <a:r>
              <a:rPr lang="it-IT" sz="2400" dirty="0"/>
              <a:t>la </a:t>
            </a:r>
            <a:r>
              <a:rPr lang="it-IT" sz="2400" i="1" dirty="0" err="1"/>
              <a:t>societas</a:t>
            </a:r>
            <a:r>
              <a:rPr lang="it-IT" sz="2400" dirty="0"/>
              <a:t> è un contratto e come tutti i contratti romani produce effetti solo tra i soci e non verso i terzi, i quali acquistano diritti e obblighi soltanto nei confronti del socio con cui hanno rapporti. </a:t>
            </a:r>
          </a:p>
          <a:p>
            <a:pPr algn="just"/>
            <a:r>
              <a:rPr lang="it-IT" sz="2400" dirty="0"/>
              <a:t>Con la costituzione della società non si veniva a costituire neppure un patrimonio autonomo distinto da quello personale dei soci, i quali rispondevano direttamente ed esclusivamente con il proprio patrimonio per i debiti contratti con i terzi nell’interesse comune e potevano agire personalmente contro i terzi per i crediti acquisiti nella gestione comune, salvo poi dividere tra i vari soci tutti i profitti e le perdite. </a:t>
            </a:r>
          </a:p>
          <a:p>
            <a:pPr algn="just"/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942425100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27F136-2518-6B4E-8305-235853AEE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40845" y="608008"/>
            <a:ext cx="12970390" cy="1136710"/>
          </a:xfrm>
        </p:spPr>
        <p:txBody>
          <a:bodyPr/>
          <a:lstStyle/>
          <a:p>
            <a:r>
              <a:rPr lang="it-IT" dirty="0"/>
              <a:t>FONTI DELLE OBBLIGAZIONI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CF38F95-26EC-8D44-B308-96BB0869879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9697" y="1891861"/>
            <a:ext cx="12654455" cy="4424855"/>
          </a:xfrm>
        </p:spPr>
        <p:txBody>
          <a:bodyPr>
            <a:normAutofit/>
          </a:bodyPr>
          <a:lstStyle/>
          <a:p>
            <a:r>
              <a:rPr lang="it-IT" sz="3200" dirty="0"/>
              <a:t>Tripartizione (D. 44,7,1 Gai 2 </a:t>
            </a:r>
            <a:r>
              <a:rPr lang="it-IT" sz="3200" i="1" dirty="0"/>
              <a:t>res </a:t>
            </a:r>
            <a:r>
              <a:rPr lang="it-IT" sz="3200" i="1" dirty="0" err="1"/>
              <a:t>cottidianae</a:t>
            </a:r>
            <a:r>
              <a:rPr lang="it-IT" sz="3200" dirty="0"/>
              <a:t>)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          CONTRATTO </a:t>
            </a:r>
          </a:p>
          <a:p>
            <a:pPr marL="0" indent="0">
              <a:buNone/>
            </a:pPr>
            <a:r>
              <a:rPr lang="it-IT" dirty="0"/>
              <a:t>/</a:t>
            </a:r>
            <a:br>
              <a:rPr lang="it-IT" dirty="0"/>
            </a:br>
            <a:r>
              <a:rPr lang="it-IT" dirty="0"/>
              <a:t>------- </a:t>
            </a:r>
            <a:r>
              <a:rPr lang="it-IT" i="1" dirty="0"/>
              <a:t>VARIAE CAUSARUM FIGURAE 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\</a:t>
            </a:r>
          </a:p>
          <a:p>
            <a:pPr marL="0" indent="0">
              <a:buNone/>
            </a:pPr>
            <a:r>
              <a:rPr lang="it-IT" dirty="0"/>
              <a:t>          DELITTO </a:t>
            </a:r>
          </a:p>
          <a:p>
            <a:pPr marL="0" indent="0">
              <a:buNone/>
            </a:pPr>
            <a:r>
              <a:rPr lang="it-IT" dirty="0"/>
              <a:t>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2483770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3D285A7-0C04-3F46-B5DC-D1AC07813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815428"/>
          </a:xfrm>
        </p:spPr>
        <p:txBody>
          <a:bodyPr/>
          <a:lstStyle/>
          <a:p>
            <a:pPr algn="l"/>
            <a:r>
              <a:rPr lang="it-IT" dirty="0"/>
              <a:t>4) </a:t>
            </a:r>
            <a:r>
              <a:rPr lang="it-IT" b="1" i="1" dirty="0"/>
              <a:t>MANDATUM</a:t>
            </a:r>
            <a:r>
              <a:rPr lang="it-IT" dirty="0"/>
              <a:t>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789EA88-C132-2444-B7BB-B572547987A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38991" y="1433946"/>
            <a:ext cx="11752118" cy="5091545"/>
          </a:xfrm>
        </p:spPr>
        <p:txBody>
          <a:bodyPr>
            <a:noAutofit/>
          </a:bodyPr>
          <a:lstStyle/>
          <a:p>
            <a:pPr algn="just"/>
            <a:r>
              <a:rPr lang="it-IT" sz="2400" dirty="0"/>
              <a:t>è un contratto consensuale, bilaterale imperfetto, di </a:t>
            </a:r>
            <a:r>
              <a:rPr lang="it-IT" sz="2400" i="1" dirty="0" err="1"/>
              <a:t>ius</a:t>
            </a:r>
            <a:r>
              <a:rPr lang="it-IT" sz="2400" i="1" dirty="0"/>
              <a:t> </a:t>
            </a:r>
            <a:r>
              <a:rPr lang="it-IT" sz="2400" i="1" dirty="0" err="1"/>
              <a:t>gentium</a:t>
            </a:r>
            <a:r>
              <a:rPr lang="it-IT" sz="2400" dirty="0"/>
              <a:t>, in base al quale il mandante incarica il mandatario di svolgere un’attività giuridica o materiale e il mandatario si impegna a eseguire gratuitamente l’incarico ricevuto.</a:t>
            </a:r>
          </a:p>
          <a:p>
            <a:pPr algn="just"/>
            <a:r>
              <a:rPr lang="it-IT" sz="2400" dirty="0"/>
              <a:t>Il contratto di mandato è relativo a singoli specifici incarichi, che possono avere per oggetto il compimento di un negozio giuridico oppure sostenere le ragioni in un processo, ovvero un comportamento di mero fatto.</a:t>
            </a:r>
          </a:p>
          <a:p>
            <a:pPr algn="just"/>
            <a:r>
              <a:rPr lang="it-IT" sz="2400" dirty="0"/>
              <a:t>Il mandatario doveva eseguire fedelmente l’incarico e, al termine, trasferire al mandante beni, diritti e crediti acquistati con l’esecuzione dello stesso: il mandatario, infatti, operava secondo lo schema della rappresentanza indiretta </a:t>
            </a:r>
          </a:p>
        </p:txBody>
      </p:sp>
    </p:spTree>
    <p:extLst>
      <p:ext uri="{BB962C8B-B14F-4D97-AF65-F5344CB8AC3E}">
        <p14:creationId xmlns:p14="http://schemas.microsoft.com/office/powerpoint/2010/main" val="1831806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7674FB-B9C5-DB4F-94D9-95DFE8657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72737"/>
            <a:ext cx="10364451" cy="353290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A50F722-54E9-274A-8E57-B5EE1879F87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758536"/>
            <a:ext cx="10363826" cy="5032663"/>
          </a:xfrm>
        </p:spPr>
        <p:txBody>
          <a:bodyPr>
            <a:normAutofit/>
          </a:bodyPr>
          <a:lstStyle/>
          <a:p>
            <a:r>
              <a:rPr lang="it-IT" sz="2800" dirty="0"/>
              <a:t>Considerata l’essenziale gratuità del contratto, il mandatario risponde per inadempimento di solito in base al solo criterio del dolo, nel quale talvolta si fa rientrare anche la mancata applicazione della </a:t>
            </a:r>
            <a:r>
              <a:rPr lang="it-IT" sz="2800" i="1" dirty="0" err="1"/>
              <a:t>diligentia</a:t>
            </a:r>
            <a:r>
              <a:rPr lang="it-IT" sz="2800" i="1" dirty="0"/>
              <a:t> </a:t>
            </a:r>
            <a:r>
              <a:rPr lang="it-IT" sz="2800" i="1" dirty="0" err="1"/>
              <a:t>quam</a:t>
            </a:r>
            <a:r>
              <a:rPr lang="it-IT" sz="2800" i="1" dirty="0"/>
              <a:t> in </a:t>
            </a:r>
            <a:r>
              <a:rPr lang="it-IT" sz="2800" i="1" dirty="0" err="1"/>
              <a:t>suis</a:t>
            </a:r>
            <a:r>
              <a:rPr lang="it-IT" sz="2800" dirty="0"/>
              <a:t>; d’altra parte, poiché la violazione della fiducia insita nel mandato era fortemente riprovata dal costume sociale, la condanna del mandatario convenuto coll’</a:t>
            </a:r>
            <a:r>
              <a:rPr lang="it-IT" sz="2800" i="1" dirty="0" err="1"/>
              <a:t>actio</a:t>
            </a:r>
            <a:r>
              <a:rPr lang="it-IT" sz="2800" i="1" dirty="0"/>
              <a:t> mandati </a:t>
            </a:r>
            <a:r>
              <a:rPr lang="it-IT" sz="2800" i="1" dirty="0" err="1"/>
              <a:t>directa</a:t>
            </a:r>
            <a:r>
              <a:rPr lang="it-IT" sz="2800" i="1" dirty="0"/>
              <a:t> </a:t>
            </a:r>
            <a:r>
              <a:rPr lang="it-IT" sz="2800" dirty="0"/>
              <a:t>ne avrebbe comportato l’</a:t>
            </a:r>
            <a:r>
              <a:rPr lang="it-IT" sz="2800" i="1" dirty="0"/>
              <a:t>infamia</a:t>
            </a:r>
            <a:r>
              <a:rPr lang="it-IT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426615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407ED9-27BF-6944-8E5C-DEBB9A540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24692"/>
            <a:ext cx="10364451" cy="207818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0D7DF86-0310-0448-B19D-4F5F4DFA300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706582"/>
            <a:ext cx="10363826" cy="5084617"/>
          </a:xfrm>
        </p:spPr>
        <p:txBody>
          <a:bodyPr>
            <a:noAutofit/>
          </a:bodyPr>
          <a:lstStyle/>
          <a:p>
            <a:pPr algn="just"/>
            <a:r>
              <a:rPr lang="it-IT" sz="2800" dirty="0"/>
              <a:t>Il mandante non è tenuto a remunerare l’attività compiuta, ma è obbligato ad assumere su di sé le conseguenze dell’attività compiuta - sempreché il mandatario non abbia ecceduto i limiti dell’incarico ricevuto - e a rifondergli ogni spesa o danno incontrati nell’esecuzione del mandato. Il mandatario ha a disposizione l’</a:t>
            </a:r>
            <a:r>
              <a:rPr lang="it-IT" sz="2800" i="1" dirty="0" err="1"/>
              <a:t>actio</a:t>
            </a:r>
            <a:r>
              <a:rPr lang="it-IT" sz="2800" i="1" dirty="0"/>
              <a:t> mandati contraria </a:t>
            </a:r>
            <a:r>
              <a:rPr lang="it-IT" sz="2800" dirty="0"/>
              <a:t>per esigere tali pretese; egli può però farle valere anche in via di compensazione, una volta chiamato in giudizio con l’</a:t>
            </a:r>
            <a:r>
              <a:rPr lang="it-IT" sz="2800" i="1" dirty="0" err="1"/>
              <a:t>actio</a:t>
            </a:r>
            <a:r>
              <a:rPr lang="it-IT" sz="2800" i="1" dirty="0"/>
              <a:t> mandati </a:t>
            </a:r>
            <a:r>
              <a:rPr lang="it-IT" sz="2800" i="1" dirty="0" err="1"/>
              <a:t>directa</a:t>
            </a:r>
            <a:r>
              <a:rPr lang="it-IT" sz="2800" dirty="0"/>
              <a:t>, data la natura di buona fede di tali azioni. </a:t>
            </a:r>
          </a:p>
        </p:txBody>
      </p:sp>
    </p:spTree>
    <p:extLst>
      <p:ext uri="{BB962C8B-B14F-4D97-AF65-F5344CB8AC3E}">
        <p14:creationId xmlns:p14="http://schemas.microsoft.com/office/powerpoint/2010/main" val="31443755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58885B-F697-FF40-BC4F-EC4DADCD7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14301"/>
            <a:ext cx="10364451" cy="924790"/>
          </a:xfrm>
        </p:spPr>
        <p:txBody>
          <a:bodyPr/>
          <a:lstStyle/>
          <a:p>
            <a:r>
              <a:rPr lang="it-IT" b="1" dirty="0"/>
              <a:t>DONAZIONI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FA20BB-FCE8-4F46-A158-62A145D825D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039091"/>
            <a:ext cx="10363826" cy="5372099"/>
          </a:xfrm>
        </p:spPr>
        <p:txBody>
          <a:bodyPr>
            <a:noAutofit/>
          </a:bodyPr>
          <a:lstStyle/>
          <a:p>
            <a:pPr algn="just"/>
            <a:r>
              <a:rPr lang="it-IT" sz="3600" dirty="0"/>
              <a:t>Non è un autonomo negozio giuridico, bensì una possibile </a:t>
            </a:r>
            <a:r>
              <a:rPr lang="it-IT" sz="3600" b="1" dirty="0"/>
              <a:t>causa </a:t>
            </a:r>
            <a:r>
              <a:rPr lang="it-IT" sz="3600" dirty="0"/>
              <a:t>dei negozi astratti.</a:t>
            </a:r>
          </a:p>
          <a:p>
            <a:pPr algn="just"/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7610072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490E17-88C1-6044-94B0-E1AE049D3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171192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A26ACCF-52C4-874D-B22A-F1B5FB0EEEA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904010"/>
            <a:ext cx="10363826" cy="538249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sz="2800" dirty="0"/>
              <a:t>Poiché possono essere utilizzati negozi di varia natura, gli </a:t>
            </a:r>
            <a:r>
              <a:rPr lang="it-IT" sz="2800" b="1" dirty="0"/>
              <a:t>effetti </a:t>
            </a:r>
            <a:r>
              <a:rPr lang="it-IT" sz="2800" dirty="0"/>
              <a:t>della donazione possono essere diversi: </a:t>
            </a:r>
          </a:p>
          <a:p>
            <a:pPr marL="0" indent="0" algn="just">
              <a:buNone/>
            </a:pPr>
            <a:r>
              <a:rPr lang="it-IT" sz="2800" dirty="0"/>
              <a:t>1) </a:t>
            </a:r>
            <a:r>
              <a:rPr lang="it-IT" sz="2800" b="1" dirty="0"/>
              <a:t>REALI </a:t>
            </a:r>
            <a:r>
              <a:rPr lang="it-IT" sz="2800" dirty="0"/>
              <a:t>(</a:t>
            </a:r>
            <a:r>
              <a:rPr lang="it-IT" sz="2800" u="sng" dirty="0"/>
              <a:t>donazioni </a:t>
            </a:r>
            <a:r>
              <a:rPr lang="it-IT" sz="2800" i="1" u="sng" dirty="0"/>
              <a:t>in dando</a:t>
            </a:r>
            <a:r>
              <a:rPr lang="it-IT" sz="2800" dirty="0"/>
              <a:t>): quando il donante trasferisce la proprietà o costituisce/estingue diritti reali di godimento CON </a:t>
            </a:r>
            <a:r>
              <a:rPr lang="it-IT" sz="2800" i="1" dirty="0" err="1"/>
              <a:t>mancipatio</a:t>
            </a:r>
            <a:r>
              <a:rPr lang="it-IT" sz="2800" dirty="0"/>
              <a:t>, </a:t>
            </a:r>
            <a:r>
              <a:rPr lang="it-IT" sz="2800" i="1" dirty="0"/>
              <a:t>in iure </a:t>
            </a:r>
            <a:r>
              <a:rPr lang="it-IT" sz="2800" i="1" dirty="0" err="1"/>
              <a:t>cessio</a:t>
            </a:r>
            <a:r>
              <a:rPr lang="it-IT" sz="2800" dirty="0"/>
              <a:t> o </a:t>
            </a:r>
            <a:r>
              <a:rPr lang="it-IT" sz="2800" i="1" dirty="0" err="1"/>
              <a:t>traditio</a:t>
            </a:r>
            <a:endParaRPr lang="it-IT" sz="2800" dirty="0"/>
          </a:p>
          <a:p>
            <a:pPr marL="0" indent="0" algn="just">
              <a:buNone/>
            </a:pPr>
            <a:r>
              <a:rPr lang="it-IT" sz="2800" dirty="0"/>
              <a:t>2) </a:t>
            </a:r>
            <a:r>
              <a:rPr lang="it-IT" sz="2800" b="1" dirty="0"/>
              <a:t>OBBLIGATORI</a:t>
            </a:r>
            <a:r>
              <a:rPr lang="it-IT" sz="2800" dirty="0"/>
              <a:t> (</a:t>
            </a:r>
            <a:r>
              <a:rPr lang="it-IT" sz="2800" u="sng" dirty="0"/>
              <a:t>donazioni </a:t>
            </a:r>
            <a:r>
              <a:rPr lang="it-IT" sz="2800" i="1" u="sng" dirty="0"/>
              <a:t>in </a:t>
            </a:r>
            <a:r>
              <a:rPr lang="it-IT" sz="2800" i="1" u="sng" dirty="0" err="1"/>
              <a:t>obligando</a:t>
            </a:r>
            <a:r>
              <a:rPr lang="it-IT" sz="2800" dirty="0"/>
              <a:t>): quando il donante promette una prestazione con </a:t>
            </a:r>
            <a:r>
              <a:rPr lang="it-IT" sz="2800" i="1" dirty="0" err="1"/>
              <a:t>stipulatio</a:t>
            </a:r>
            <a:r>
              <a:rPr lang="it-IT" sz="2800" dirty="0"/>
              <a:t>; </a:t>
            </a:r>
          </a:p>
          <a:p>
            <a:pPr marL="0" indent="0" algn="just">
              <a:buNone/>
            </a:pPr>
            <a:r>
              <a:rPr lang="it-IT" sz="2800" dirty="0"/>
              <a:t>3) </a:t>
            </a:r>
            <a:r>
              <a:rPr lang="it-IT" sz="2800" b="1" dirty="0"/>
              <a:t>ESTINTIVI</a:t>
            </a:r>
            <a:r>
              <a:rPr lang="it-IT" sz="2800" dirty="0"/>
              <a:t> (</a:t>
            </a:r>
            <a:r>
              <a:rPr lang="it-IT" sz="2800" u="sng" dirty="0"/>
              <a:t>donazioni </a:t>
            </a:r>
            <a:r>
              <a:rPr lang="it-IT" sz="2800" i="1" u="sng" dirty="0"/>
              <a:t>in liberando</a:t>
            </a:r>
            <a:r>
              <a:rPr lang="it-IT" sz="2800" dirty="0"/>
              <a:t>): quando il donante rimette il debito con </a:t>
            </a:r>
            <a:r>
              <a:rPr lang="it-IT" sz="2800" i="1" dirty="0" err="1"/>
              <a:t>acceptilatio</a:t>
            </a:r>
            <a:r>
              <a:rPr lang="it-IT" sz="2800" i="1" dirty="0"/>
              <a:t> </a:t>
            </a:r>
            <a:r>
              <a:rPr lang="it-IT" sz="2800" dirty="0"/>
              <a:t>o </a:t>
            </a:r>
            <a:r>
              <a:rPr lang="it-IT" sz="2800" i="1" dirty="0" err="1"/>
              <a:t>pactum</a:t>
            </a:r>
            <a:r>
              <a:rPr lang="it-IT" sz="2800" i="1" dirty="0"/>
              <a:t> de non </a:t>
            </a:r>
            <a:r>
              <a:rPr lang="it-IT" sz="2800" i="1" dirty="0" err="1"/>
              <a:t>petendo</a:t>
            </a:r>
            <a:r>
              <a:rPr lang="it-IT" sz="2800" dirty="0"/>
              <a:t>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90691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1D2142-6546-AF46-8A68-598D0BE00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1023246"/>
          </a:xfrm>
        </p:spPr>
        <p:txBody>
          <a:bodyPr/>
          <a:lstStyle/>
          <a:p>
            <a:r>
              <a:rPr lang="it-IT" dirty="0"/>
              <a:t>DIVIETI DI DONAZIONE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39FBEB0-B69D-894A-ADFA-4E4E4572621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641764"/>
            <a:ext cx="10363826" cy="4270663"/>
          </a:xfrm>
        </p:spPr>
        <p:txBody>
          <a:bodyPr>
            <a:normAutofit/>
          </a:bodyPr>
          <a:lstStyle/>
          <a:p>
            <a:pPr algn="just"/>
            <a:r>
              <a:rPr lang="it-IT" sz="2800" dirty="0"/>
              <a:t>La</a:t>
            </a:r>
            <a:r>
              <a:rPr lang="it-IT" sz="2800" b="1" dirty="0"/>
              <a:t> </a:t>
            </a:r>
            <a:r>
              <a:rPr lang="it-IT" sz="2800" b="1" i="1" u="sng" dirty="0" err="1"/>
              <a:t>lex</a:t>
            </a:r>
            <a:r>
              <a:rPr lang="it-IT" sz="2800" b="1" i="1" u="sng" dirty="0"/>
              <a:t> Cincia</a:t>
            </a:r>
            <a:r>
              <a:rPr lang="it-IT" sz="2800" dirty="0"/>
              <a:t>, plebiscito del 204 a.C., vieta le donazioni che superino un certo ammontare, ma non le dichiara nulle e non pone sanzioni per i trasgressori = </a:t>
            </a:r>
            <a:r>
              <a:rPr lang="it-IT" sz="2800" i="1" dirty="0" err="1"/>
              <a:t>lex</a:t>
            </a:r>
            <a:r>
              <a:rPr lang="it-IT" sz="2800" i="1" dirty="0"/>
              <a:t> </a:t>
            </a:r>
            <a:r>
              <a:rPr lang="it-IT" sz="2800" i="1" dirty="0" err="1"/>
              <a:t>imperfecta</a:t>
            </a:r>
            <a:r>
              <a:rPr lang="it-IT" sz="2800" i="1" dirty="0"/>
              <a:t>. </a:t>
            </a:r>
          </a:p>
          <a:p>
            <a:pPr algn="just"/>
            <a:endParaRPr lang="it-IT" sz="2800" dirty="0"/>
          </a:p>
          <a:p>
            <a:pPr algn="just"/>
            <a:r>
              <a:rPr lang="it-IT" sz="2800" dirty="0"/>
              <a:t>Il pretore introduce l’</a:t>
            </a:r>
            <a:r>
              <a:rPr lang="it-IT" sz="2800" i="1" dirty="0" err="1"/>
              <a:t>exceptio</a:t>
            </a:r>
            <a:r>
              <a:rPr lang="it-IT" sz="2800" i="1" dirty="0"/>
              <a:t> </a:t>
            </a:r>
            <a:r>
              <a:rPr lang="it-IT" sz="2800" i="1" dirty="0" err="1"/>
              <a:t>legis</a:t>
            </a:r>
            <a:r>
              <a:rPr lang="it-IT" sz="2800" i="1" dirty="0"/>
              <a:t> </a:t>
            </a:r>
            <a:r>
              <a:rPr lang="it-IT" sz="2800" i="1" dirty="0" err="1"/>
              <a:t>Cinciae</a:t>
            </a:r>
            <a:r>
              <a:rPr lang="it-IT" sz="2800" dirty="0"/>
              <a:t> utilizzabile dal donante quando l’atto non abbia ancora prodotto tutti i suoi effetti</a:t>
            </a:r>
            <a:r>
              <a:rPr lang="it-IT" sz="2800" i="1" dirty="0"/>
              <a:t>.</a:t>
            </a:r>
            <a:endParaRPr lang="it-IT" sz="2800" dirty="0"/>
          </a:p>
          <a:p>
            <a:pPr algn="just"/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90621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81980B-2909-9B40-A596-F07CADCCC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F415879-9A84-854B-9062-0AA32005F63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it-IT" sz="2800" dirty="0"/>
              <a:t>Altro divieto riguarda le </a:t>
            </a:r>
            <a:r>
              <a:rPr lang="it-IT" sz="2800" b="1" u="sng" dirty="0"/>
              <a:t>donazioni tra coniugi</a:t>
            </a:r>
            <a:r>
              <a:rPr lang="it-IT" sz="2800" dirty="0"/>
              <a:t>, introdotto dai </a:t>
            </a:r>
            <a:r>
              <a:rPr lang="it-IT" sz="2800" i="1" dirty="0" err="1"/>
              <a:t>mores</a:t>
            </a:r>
            <a:r>
              <a:rPr lang="it-IT" sz="2800" dirty="0"/>
              <a:t> in epoca di poco posteriore alla </a:t>
            </a:r>
            <a:r>
              <a:rPr lang="it-IT" sz="2800" i="1" dirty="0" err="1"/>
              <a:t>lex</a:t>
            </a:r>
            <a:r>
              <a:rPr lang="it-IT" sz="2800" i="1" dirty="0"/>
              <a:t> Cincia</a:t>
            </a:r>
            <a:r>
              <a:rPr lang="it-IT" sz="2800" dirty="0"/>
              <a:t>, la cui </a:t>
            </a:r>
            <a:r>
              <a:rPr lang="it-IT" sz="2800" i="1" dirty="0"/>
              <a:t>ratio </a:t>
            </a:r>
            <a:r>
              <a:rPr lang="it-IT" sz="2800" dirty="0"/>
              <a:t>è da ricollegare alla diffusione dei matrimoni </a:t>
            </a:r>
            <a:r>
              <a:rPr lang="it-IT" sz="2800" i="1" dirty="0"/>
              <a:t>sine </a:t>
            </a:r>
            <a:r>
              <a:rPr lang="it-IT" sz="2800" i="1" dirty="0" err="1"/>
              <a:t>manu</a:t>
            </a:r>
            <a:r>
              <a:rPr lang="it-IT" sz="2800" dirty="0"/>
              <a:t>. Tale divieto comporta la nullità </a:t>
            </a:r>
            <a:r>
              <a:rPr lang="it-IT" sz="2800" i="1" dirty="0"/>
              <a:t>ipso iure </a:t>
            </a:r>
            <a:r>
              <a:rPr lang="it-IT" sz="2800" dirty="0"/>
              <a:t>dell’atto compiuto contro di esso.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34821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64B505-A122-9549-8BCB-7333C3D54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dirty="0"/>
              <a:t>DELICTUM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3E35BB6-64AA-8044-86CF-8FBCC9FF380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756064"/>
            <a:ext cx="10363826" cy="4831772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it-IT" sz="2800" dirty="0"/>
              <a:t>È un atto illecito di natura penale, lesivo di un interesse privato che l’ordinamento, a partire dall’epoca preclassica, sanziona con una </a:t>
            </a:r>
            <a:r>
              <a:rPr lang="it-IT" sz="2800" i="1" dirty="0" err="1"/>
              <a:t>poena</a:t>
            </a:r>
            <a:r>
              <a:rPr lang="it-IT" sz="2800" dirty="0"/>
              <a:t>, cioè con il pagamento di una somma di denaro a favore della persona offesa e a titolo di pena privata.</a:t>
            </a:r>
          </a:p>
          <a:p>
            <a:pPr algn="just">
              <a:lnSpc>
                <a:spcPct val="150000"/>
              </a:lnSpc>
            </a:pPr>
            <a:r>
              <a:rPr lang="it-IT" sz="2800" i="1" dirty="0" err="1">
                <a:latin typeface="Arial" charset="0"/>
                <a:ea typeface="ＭＳ Ｐゴシック" charset="0"/>
              </a:rPr>
              <a:t>Poena</a:t>
            </a:r>
            <a:r>
              <a:rPr lang="it-IT" sz="2800" i="1" dirty="0">
                <a:latin typeface="Arial" charset="0"/>
                <a:ea typeface="ＭＳ Ｐゴシック" charset="0"/>
              </a:rPr>
              <a:t>:</a:t>
            </a:r>
            <a:r>
              <a:rPr lang="it-IT" sz="2800" dirty="0">
                <a:latin typeface="Arial" charset="0"/>
                <a:ea typeface="ＭＳ Ｐゴシック" charset="0"/>
              </a:rPr>
              <a:t> prezzo del riscatto = composizione volontaria, poi legale.</a:t>
            </a:r>
          </a:p>
          <a:p>
            <a:pPr algn="just">
              <a:lnSpc>
                <a:spcPct val="150000"/>
              </a:lnSpc>
            </a:pPr>
            <a:endParaRPr lang="it-IT" sz="2800" dirty="0">
              <a:latin typeface="Arial" charset="0"/>
              <a:ea typeface="ＭＳ Ｐゴシック" charset="0"/>
            </a:endParaRPr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71084092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BB6DB2-025C-B54D-AEFF-825C84A40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649174"/>
          </a:xfrm>
        </p:spPr>
        <p:txBody>
          <a:bodyPr/>
          <a:lstStyle/>
          <a:p>
            <a:r>
              <a:rPr lang="it-IT" i="1" dirty="0"/>
              <a:t>DELICTA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6F95DA7-47A5-3C4D-8857-2F8F0728747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371599"/>
            <a:ext cx="10363826" cy="5060373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it-IT" sz="2400" u="sng" dirty="0">
                <a:latin typeface="Arial" charset="0"/>
                <a:ea typeface="ＭＳ Ｐゴシック" charset="0"/>
              </a:rPr>
              <a:t>DELITTI CIVILI</a:t>
            </a:r>
          </a:p>
          <a:p>
            <a:pPr>
              <a:lnSpc>
                <a:spcPct val="90000"/>
              </a:lnSpc>
            </a:pPr>
            <a:r>
              <a:rPr lang="it-IT" sz="2400" i="1" dirty="0" err="1">
                <a:latin typeface="Arial" charset="0"/>
                <a:ea typeface="ＭＳ Ｐゴシック" charset="0"/>
              </a:rPr>
              <a:t>Furtum</a:t>
            </a:r>
            <a:endParaRPr lang="it-IT" sz="2400" i="1" dirty="0">
              <a:latin typeface="Arial" charset="0"/>
              <a:ea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it-IT" sz="2400" i="1" dirty="0">
                <a:latin typeface="Arial" charset="0"/>
                <a:ea typeface="ＭＳ Ｐゴシック" charset="0"/>
              </a:rPr>
              <a:t>Rapina</a:t>
            </a:r>
          </a:p>
          <a:p>
            <a:pPr>
              <a:lnSpc>
                <a:spcPct val="90000"/>
              </a:lnSpc>
            </a:pPr>
            <a:r>
              <a:rPr lang="it-IT" sz="2400" i="1" dirty="0" err="1">
                <a:latin typeface="Arial" charset="0"/>
                <a:ea typeface="ＭＳ Ｐゴシック" charset="0"/>
              </a:rPr>
              <a:t>Iniuria</a:t>
            </a:r>
            <a:endParaRPr lang="it-IT" sz="2400" i="1" dirty="0">
              <a:latin typeface="Arial" charset="0"/>
              <a:ea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it-IT" sz="2400" i="1" dirty="0" err="1">
                <a:latin typeface="Arial" charset="0"/>
                <a:ea typeface="ＭＳ Ｐゴシック" charset="0"/>
              </a:rPr>
              <a:t>Damnum</a:t>
            </a:r>
            <a:r>
              <a:rPr lang="it-IT" sz="2400" i="1" dirty="0">
                <a:latin typeface="Arial" charset="0"/>
                <a:ea typeface="ＭＳ Ｐゴシック" charset="0"/>
              </a:rPr>
              <a:t> </a:t>
            </a:r>
            <a:r>
              <a:rPr lang="it-IT" sz="2400" i="1" dirty="0" err="1">
                <a:latin typeface="Arial" charset="0"/>
                <a:ea typeface="ＭＳ Ｐゴシック" charset="0"/>
              </a:rPr>
              <a:t>iniuria</a:t>
            </a:r>
            <a:r>
              <a:rPr lang="it-IT" sz="2400" i="1" dirty="0">
                <a:latin typeface="Arial" charset="0"/>
                <a:ea typeface="ＭＳ Ｐゴシック" charset="0"/>
              </a:rPr>
              <a:t> </a:t>
            </a:r>
            <a:r>
              <a:rPr lang="it-IT" sz="2400" i="1" dirty="0" err="1">
                <a:latin typeface="Arial" charset="0"/>
                <a:ea typeface="ＭＳ Ｐゴシック" charset="0"/>
              </a:rPr>
              <a:t>datum</a:t>
            </a:r>
            <a:endParaRPr lang="it-IT" sz="2400" dirty="0">
              <a:latin typeface="Arial" charset="0"/>
              <a:ea typeface="ＭＳ Ｐゴシック" charset="0"/>
            </a:endParaRPr>
          </a:p>
          <a:p>
            <a:pPr marL="0" indent="0">
              <a:lnSpc>
                <a:spcPct val="90000"/>
              </a:lnSpc>
              <a:buNone/>
            </a:pPr>
            <a:endParaRPr lang="it-IT" sz="2400" dirty="0">
              <a:latin typeface="Arial" charset="0"/>
              <a:ea typeface="ＭＳ Ｐゴシック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it-IT" sz="2400" u="sng" dirty="0">
                <a:latin typeface="Arial" charset="0"/>
                <a:ea typeface="ＭＳ Ｐゴシック" charset="0"/>
              </a:rPr>
              <a:t>DELITTI PRETORI</a:t>
            </a:r>
          </a:p>
          <a:p>
            <a:pPr>
              <a:lnSpc>
                <a:spcPct val="90000"/>
              </a:lnSpc>
            </a:pPr>
            <a:r>
              <a:rPr lang="it-IT" sz="2400" dirty="0">
                <a:latin typeface="Arial" charset="0"/>
                <a:ea typeface="ＭＳ Ｐゴシック" charset="0"/>
              </a:rPr>
              <a:t>Dolo </a:t>
            </a:r>
          </a:p>
          <a:p>
            <a:pPr>
              <a:lnSpc>
                <a:spcPct val="90000"/>
              </a:lnSpc>
            </a:pPr>
            <a:r>
              <a:rPr lang="it-IT" sz="2400" dirty="0">
                <a:latin typeface="Arial" charset="0"/>
                <a:ea typeface="ＭＳ Ｐゴシック" charset="0"/>
              </a:rPr>
              <a:t>Violenza</a:t>
            </a:r>
            <a:r>
              <a:rPr lang="it-IT" sz="2400" i="1" dirty="0">
                <a:latin typeface="Arial" charset="0"/>
                <a:ea typeface="ＭＳ Ｐゴシック" charset="0"/>
              </a:rPr>
              <a:t> </a:t>
            </a:r>
            <a:r>
              <a:rPr lang="it-IT" sz="2400" dirty="0">
                <a:latin typeface="Arial" charset="0"/>
                <a:ea typeface="ＭＳ Ｐゴシック" charset="0"/>
              </a:rPr>
              <a:t>morale (</a:t>
            </a:r>
            <a:r>
              <a:rPr lang="it-IT" sz="2400" i="1" dirty="0" err="1">
                <a:latin typeface="Arial" charset="0"/>
                <a:ea typeface="ＭＳ Ｐゴシック" charset="0"/>
              </a:rPr>
              <a:t>metus</a:t>
            </a:r>
            <a:r>
              <a:rPr lang="it-IT" sz="2400" i="1" dirty="0">
                <a:latin typeface="Arial" charset="0"/>
                <a:ea typeface="ＭＳ Ｐゴシック" charset="0"/>
              </a:rPr>
              <a:t>)</a:t>
            </a:r>
            <a:endParaRPr lang="it-IT" sz="2400" dirty="0">
              <a:latin typeface="Arial" charset="0"/>
              <a:ea typeface="ＭＳ Ｐゴシック" charset="0"/>
            </a:endParaRPr>
          </a:p>
          <a:p>
            <a:pPr>
              <a:lnSpc>
                <a:spcPct val="90000"/>
              </a:lnSpc>
            </a:pPr>
            <a:endParaRPr lang="it-IT" sz="2400" dirty="0">
              <a:latin typeface="Arial" charset="0"/>
              <a:ea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it-IT" sz="2400" b="1" dirty="0">
                <a:latin typeface="Arial" charset="0"/>
                <a:ea typeface="ＭＳ Ｐゴシック" charset="0"/>
              </a:rPr>
              <a:t>Criterio generale di imputabilità è il DOLO</a:t>
            </a:r>
          </a:p>
          <a:p>
            <a:pPr>
              <a:lnSpc>
                <a:spcPct val="90000"/>
              </a:lnSpc>
            </a:pPr>
            <a:endParaRPr lang="it-IT" sz="2400" dirty="0">
              <a:latin typeface="Arial" charset="0"/>
              <a:ea typeface="ＭＳ Ｐゴシック" charset="0"/>
            </a:endParaRPr>
          </a:p>
          <a:p>
            <a:pPr>
              <a:lnSpc>
                <a:spcPct val="90000"/>
              </a:lnSpc>
            </a:pPr>
            <a:endParaRPr lang="it-IT" sz="2400" dirty="0">
              <a:latin typeface="Arial" charset="0"/>
              <a:ea typeface="ＭＳ Ｐゴシック" charset="0"/>
            </a:endParaRPr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45026024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F6C091-A229-474B-8C7E-62503A467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AZIONI PENALI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6CBAD0B-2857-4D49-B6FA-B93A68E1C13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859973"/>
            <a:ext cx="10363826" cy="41147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400" dirty="0">
                <a:latin typeface="Arial"/>
                <a:ea typeface="ＭＳ Ｐゴシック" charset="0"/>
                <a:cs typeface="Arial"/>
              </a:rPr>
              <a:t>Hanno un </a:t>
            </a:r>
            <a:r>
              <a:rPr lang="it-IT" sz="2400" dirty="0">
                <a:latin typeface="Arial"/>
                <a:cs typeface="Arial"/>
              </a:rPr>
              <a:t>regime peculiare rispetto alle restanti azioni, dette reipersecutorie. </a:t>
            </a:r>
            <a:r>
              <a:rPr lang="it-IT" sz="2400" dirty="0">
                <a:latin typeface="Arial"/>
                <a:ea typeface="ＭＳ Ｐゴシック" charset="0"/>
                <a:cs typeface="Arial"/>
              </a:rPr>
              <a:t>Caratteristiche:</a:t>
            </a:r>
          </a:p>
          <a:p>
            <a:r>
              <a:rPr lang="it-IT" sz="2400" dirty="0">
                <a:latin typeface="Arial"/>
                <a:ea typeface="ＭＳ Ｐゴシック" charset="0"/>
                <a:cs typeface="Arial"/>
              </a:rPr>
              <a:t>1. </a:t>
            </a:r>
            <a:r>
              <a:rPr lang="it-IT" sz="2400" u="sng" dirty="0" err="1">
                <a:latin typeface="Arial"/>
                <a:ea typeface="ＭＳ Ｐゴシック" charset="0"/>
                <a:cs typeface="Arial"/>
              </a:rPr>
              <a:t>Cumulatività</a:t>
            </a:r>
            <a:r>
              <a:rPr lang="it-IT" sz="2400" dirty="0">
                <a:latin typeface="Arial"/>
                <a:ea typeface="ＭＳ Ｐゴシック" charset="0"/>
                <a:cs typeface="Arial"/>
              </a:rPr>
              <a:t>: </a:t>
            </a:r>
          </a:p>
          <a:p>
            <a:r>
              <a:rPr lang="it-IT" sz="2400" dirty="0"/>
              <a:t>a) nei confronti di più rei (obbligazione solidale cumulativa passiva);</a:t>
            </a:r>
          </a:p>
          <a:p>
            <a:r>
              <a:rPr lang="it-IT" sz="2400" dirty="0"/>
              <a:t>b) con azione reipersecutoria scaturente dallo stesso fatto.</a:t>
            </a:r>
            <a:endParaRPr lang="it-IT" sz="2400" dirty="0">
              <a:latin typeface="Arial"/>
              <a:ea typeface="ＭＳ Ｐゴシック" charset="0"/>
              <a:cs typeface="Arial"/>
            </a:endParaRPr>
          </a:p>
          <a:p>
            <a:r>
              <a:rPr lang="it-IT" sz="2400" dirty="0">
                <a:latin typeface="Arial"/>
                <a:ea typeface="ＭＳ Ｐゴシック" charset="0"/>
                <a:cs typeface="Arial"/>
              </a:rPr>
              <a:t>2. </a:t>
            </a:r>
            <a:r>
              <a:rPr lang="it-IT" sz="2400" u="sng" dirty="0" err="1">
                <a:latin typeface="Arial"/>
                <a:ea typeface="ＭＳ Ｐゴシック" charset="0"/>
                <a:cs typeface="Arial"/>
              </a:rPr>
              <a:t>Intrasmissibilità</a:t>
            </a:r>
            <a:r>
              <a:rPr lang="it-IT" sz="2400" u="sng" dirty="0">
                <a:latin typeface="Arial"/>
                <a:ea typeface="ＭＳ Ｐゴシック" charset="0"/>
                <a:cs typeface="Arial"/>
              </a:rPr>
              <a:t> passiva</a:t>
            </a:r>
            <a:endParaRPr lang="it-IT" sz="2400" dirty="0">
              <a:latin typeface="Arial"/>
              <a:ea typeface="ＭＳ Ｐゴシック" charset="0"/>
              <a:cs typeface="Arial"/>
            </a:endParaRPr>
          </a:p>
          <a:p>
            <a:r>
              <a:rPr lang="it-IT" sz="2400" dirty="0">
                <a:latin typeface="Arial"/>
                <a:ea typeface="ＭＳ Ｐゴシック" charset="0"/>
                <a:cs typeface="Arial"/>
              </a:rPr>
              <a:t>3. </a:t>
            </a:r>
            <a:r>
              <a:rPr lang="it-IT" sz="2400" u="sng" dirty="0" err="1">
                <a:latin typeface="Arial"/>
                <a:ea typeface="ＭＳ Ｐゴシック" charset="0"/>
                <a:cs typeface="Arial"/>
              </a:rPr>
              <a:t>Nossalità</a:t>
            </a:r>
            <a:r>
              <a:rPr lang="it-IT" sz="2400" u="sng" dirty="0">
                <a:latin typeface="Arial"/>
                <a:ea typeface="ＭＳ Ｐゴシック" charset="0"/>
                <a:cs typeface="Arial"/>
              </a:rPr>
              <a:t> </a:t>
            </a:r>
            <a:r>
              <a:rPr lang="it-IT" sz="2400" dirty="0"/>
              <a:t>in caso di commissione da parte di un </a:t>
            </a:r>
            <a:r>
              <a:rPr lang="it-IT" sz="2400" i="1" dirty="0"/>
              <a:t>alieni </a:t>
            </a:r>
            <a:r>
              <a:rPr lang="it-IT" sz="2400" i="1" dirty="0" err="1"/>
              <a:t>iuris</a:t>
            </a:r>
            <a:r>
              <a:rPr lang="it-IT" sz="2400" dirty="0"/>
              <a:t> </a:t>
            </a:r>
            <a:endParaRPr lang="it-IT" sz="2400" u="sng" dirty="0">
              <a:latin typeface="Arial"/>
              <a:ea typeface="ＭＳ Ｐゴシック" charset="0"/>
              <a:cs typeface="Arial"/>
            </a:endParaRPr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989886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68757A-69F0-D24D-917C-FD366AC2C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FONTI DELLE OBBLIGAZIONI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27BA51-37DC-E348-9DDB-5E7697D2C36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713186"/>
            <a:ext cx="10363826" cy="5144814"/>
          </a:xfrm>
        </p:spPr>
        <p:txBody>
          <a:bodyPr>
            <a:normAutofit lnSpcReduction="10000"/>
          </a:bodyPr>
          <a:lstStyle/>
          <a:p>
            <a:r>
              <a:rPr lang="it-IT" u="sng" dirty="0"/>
              <a:t>Quadripartizione (I. 3,13,2) </a:t>
            </a:r>
          </a:p>
          <a:p>
            <a:pPr marL="0" indent="0">
              <a:buNone/>
            </a:pPr>
            <a:r>
              <a:rPr lang="it-IT" dirty="0"/>
              <a:t>		</a:t>
            </a:r>
            <a:r>
              <a:rPr lang="it-IT" sz="2800" dirty="0"/>
              <a:t>CONTRATTO </a:t>
            </a:r>
          </a:p>
          <a:p>
            <a:pPr marL="0" indent="0">
              <a:buNone/>
            </a:pPr>
            <a:r>
              <a:rPr lang="it-IT" sz="2800" dirty="0"/>
              <a:t>	/</a:t>
            </a:r>
          </a:p>
          <a:p>
            <a:pPr marL="0" indent="0">
              <a:buNone/>
            </a:pPr>
            <a:r>
              <a:rPr lang="it-IT" sz="2800" dirty="0"/>
              <a:t>	QUASI DA CONTRATTO </a:t>
            </a:r>
          </a:p>
          <a:p>
            <a:pPr marL="0" indent="0">
              <a:buNone/>
            </a:pPr>
            <a:r>
              <a:rPr lang="it-IT" sz="2800" dirty="0"/>
              <a:t>/</a:t>
            </a:r>
          </a:p>
          <a:p>
            <a:pPr marL="0" indent="0">
              <a:buNone/>
            </a:pPr>
            <a:r>
              <a:rPr lang="it-IT" sz="2800" dirty="0"/>
              <a:t>\</a:t>
            </a:r>
          </a:p>
          <a:p>
            <a:pPr marL="0" indent="0">
              <a:buNone/>
            </a:pPr>
            <a:r>
              <a:rPr lang="it-IT" sz="2800" dirty="0"/>
              <a:t>  	QUASI DA DELITTO </a:t>
            </a:r>
          </a:p>
          <a:p>
            <a:pPr marL="0" indent="0">
              <a:buNone/>
            </a:pPr>
            <a:r>
              <a:rPr lang="it-IT" sz="2800" dirty="0"/>
              <a:t>	\</a:t>
            </a:r>
          </a:p>
          <a:p>
            <a:pPr marL="457200" lvl="1" indent="0">
              <a:buNone/>
            </a:pPr>
            <a:r>
              <a:rPr lang="it-IT" sz="2800" dirty="0"/>
              <a:t>		DELITTO 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5570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717142-2F91-694F-81BA-2BB76E610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894973"/>
          </a:xfrm>
        </p:spPr>
        <p:txBody>
          <a:bodyPr/>
          <a:lstStyle/>
          <a:p>
            <a:r>
              <a:rPr lang="it-IT" b="1" dirty="0"/>
              <a:t>QUASI CONTRATTI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6BF8E6-025D-B64F-BBC2-1E21C3875EA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1434" y="1418898"/>
            <a:ext cx="10836166" cy="5439102"/>
          </a:xfrm>
        </p:spPr>
        <p:txBody>
          <a:bodyPr>
            <a:normAutofit fontScale="92500" lnSpcReduction="10000"/>
          </a:bodyPr>
          <a:lstStyle/>
          <a:p>
            <a:r>
              <a:rPr lang="it-IT" b="1" dirty="0"/>
              <a:t>atti leciti produttivi di obbligazione, che non integrano la figura del contratto, </a:t>
            </a:r>
            <a:r>
              <a:rPr lang="it-IT" b="1" dirty="0" err="1"/>
              <a:t>perche</a:t>
            </a:r>
            <a:r>
              <a:rPr lang="it-IT" b="1" dirty="0"/>
              <a:t>́ vi manca l’accordo.</a:t>
            </a:r>
          </a:p>
          <a:p>
            <a:r>
              <a:rPr lang="it-IT" dirty="0"/>
              <a:t>1) </a:t>
            </a:r>
            <a:r>
              <a:rPr lang="it-IT" b="1" i="1" u="sng" dirty="0" err="1"/>
              <a:t>Solutio</a:t>
            </a:r>
            <a:r>
              <a:rPr lang="it-IT" b="1" i="1" u="sng" dirty="0"/>
              <a:t> indebiti</a:t>
            </a:r>
            <a:r>
              <a:rPr lang="it-IT" dirty="0"/>
              <a:t>: si richiede l’ignoranza del </a:t>
            </a:r>
            <a:r>
              <a:rPr lang="it-IT" i="1" dirty="0" err="1"/>
              <a:t>solvens</a:t>
            </a:r>
            <a:r>
              <a:rPr lang="it-IT" i="1" dirty="0"/>
              <a:t> </a:t>
            </a:r>
            <a:r>
              <a:rPr lang="it-IT" dirty="0"/>
              <a:t>e dell’</a:t>
            </a:r>
            <a:r>
              <a:rPr lang="it-IT" i="1" dirty="0" err="1"/>
              <a:t>accipiens</a:t>
            </a:r>
            <a:r>
              <a:rPr lang="it-IT" dirty="0"/>
              <a:t>; l’</a:t>
            </a:r>
            <a:r>
              <a:rPr lang="it-IT" i="1" dirty="0" err="1"/>
              <a:t>accipiens</a:t>
            </a:r>
            <a:r>
              <a:rPr lang="it-IT" i="1" dirty="0"/>
              <a:t> </a:t>
            </a:r>
            <a:r>
              <a:rPr lang="it-IT" dirty="0"/>
              <a:t>è obbligato a ritrasferire al </a:t>
            </a:r>
            <a:r>
              <a:rPr lang="it-IT" i="1" dirty="0" err="1"/>
              <a:t>solvens</a:t>
            </a:r>
            <a:r>
              <a:rPr lang="it-IT" i="1" dirty="0"/>
              <a:t> </a:t>
            </a:r>
            <a:r>
              <a:rPr lang="it-IT" dirty="0"/>
              <a:t>quanto ricevuto indebitamente oppure l’equivalente in denaro. </a:t>
            </a:r>
            <a:r>
              <a:rPr lang="it-IT" i="1" dirty="0" err="1"/>
              <a:t>Condictio</a:t>
            </a:r>
            <a:r>
              <a:rPr lang="it-IT" i="1" dirty="0"/>
              <a:t> indebiti</a:t>
            </a:r>
          </a:p>
          <a:p>
            <a:r>
              <a:rPr lang="it-IT" dirty="0"/>
              <a:t>2) </a:t>
            </a:r>
            <a:r>
              <a:rPr lang="it-IT" b="1" i="1" u="sng" dirty="0" err="1"/>
              <a:t>Negotiorum</a:t>
            </a:r>
            <a:r>
              <a:rPr lang="it-IT" b="1" i="1" u="sng" dirty="0"/>
              <a:t> </a:t>
            </a:r>
            <a:r>
              <a:rPr lang="it-IT" b="1" i="1" u="sng" dirty="0" err="1"/>
              <a:t>gestio</a:t>
            </a:r>
            <a:r>
              <a:rPr lang="it-IT" dirty="0"/>
              <a:t>: quando un soggetto, anche nell’ignoranza dell’interessato, e comunque senza averne ricevuto mandato, cura affari altrui. La gestione deve essere iniziata utilmente. </a:t>
            </a:r>
          </a:p>
          <a:p>
            <a:r>
              <a:rPr lang="it-IT" dirty="0"/>
              <a:t>3) </a:t>
            </a:r>
            <a:r>
              <a:rPr lang="it-IT" b="1" u="sng" dirty="0"/>
              <a:t>Tutela, </a:t>
            </a:r>
            <a:r>
              <a:rPr lang="it-IT" b="1" u="sng" dirty="0" err="1"/>
              <a:t>Comproprieta</a:t>
            </a:r>
            <a:r>
              <a:rPr lang="it-IT" b="1" u="sng" dirty="0"/>
              <a:t>̀, </a:t>
            </a:r>
            <a:r>
              <a:rPr lang="it-IT" b="1" u="sng" dirty="0" err="1"/>
              <a:t>Coeredita</a:t>
            </a:r>
            <a:r>
              <a:rPr lang="it-IT" b="1" u="sng" dirty="0"/>
              <a:t>̀</a:t>
            </a:r>
            <a:r>
              <a:rPr lang="it-IT" dirty="0"/>
              <a:t>: si tratta di ipotesi di gestione di affari qualificata, dalle quali </a:t>
            </a:r>
            <a:r>
              <a:rPr lang="it-IT" dirty="0" err="1"/>
              <a:t>puo</a:t>
            </a:r>
            <a:r>
              <a:rPr lang="it-IT" dirty="0"/>
              <a:t>̀ derivare </a:t>
            </a:r>
            <a:r>
              <a:rPr lang="it-IT" dirty="0" err="1"/>
              <a:t>responsabilita</a:t>
            </a:r>
            <a:r>
              <a:rPr lang="it-IT" dirty="0"/>
              <a:t>̀ al momento della cessazione della situazione di tutela o di comunione </a:t>
            </a:r>
          </a:p>
          <a:p>
            <a:r>
              <a:rPr lang="it-IT" dirty="0"/>
              <a:t>4) </a:t>
            </a:r>
            <a:r>
              <a:rPr lang="it-IT" b="1" u="sng" dirty="0"/>
              <a:t>Legati (e fedecommessi) con effetti obbligatori</a:t>
            </a:r>
            <a:r>
              <a:rPr lang="it-IT" dirty="0"/>
              <a:t>: Disposizioni a titolo particolare contenute nel testamento dalle quali sorgeva, per </a:t>
            </a:r>
            <a:r>
              <a:rPr lang="it-IT" dirty="0" err="1"/>
              <a:t>volonta</a:t>
            </a:r>
            <a:r>
              <a:rPr lang="it-IT" dirty="0"/>
              <a:t>̀ del testatore, un’obbligazione a carico dell’erede e a favore del legatario. </a:t>
            </a:r>
            <a:br>
              <a:rPr lang="it-IT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095229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A15653-DA64-6041-8302-62EB8C4AC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231228"/>
            <a:ext cx="10364451" cy="1198180"/>
          </a:xfrm>
        </p:spPr>
        <p:txBody>
          <a:bodyPr>
            <a:normAutofit/>
          </a:bodyPr>
          <a:lstStyle/>
          <a:p>
            <a:r>
              <a:rPr lang="it-IT" b="1" dirty="0"/>
              <a:t>QUASI DELITTI 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823C893-0F4C-204C-918A-D5E3E256808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587062"/>
            <a:ext cx="10363826" cy="5097517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b="1" dirty="0"/>
              <a:t>atti illeciti in cui si risponde anche per colpa o addirittura per fatto altrui; comprendono anche dei casi in cui la </a:t>
            </a:r>
            <a:r>
              <a:rPr lang="it-IT" b="1" dirty="0" err="1"/>
              <a:t>responsabilita</a:t>
            </a:r>
            <a:r>
              <a:rPr lang="it-IT" b="1" dirty="0"/>
              <a:t>̀ del soggetto passivo si fonda sul suo legame con la cosa o con le persone, da cui proviene il danno.</a:t>
            </a:r>
          </a:p>
          <a:p>
            <a:pPr algn="just"/>
            <a:r>
              <a:rPr lang="it-IT" dirty="0"/>
              <a:t>1) </a:t>
            </a:r>
            <a:r>
              <a:rPr lang="it-IT" b="1" i="1" u="sng" dirty="0" err="1"/>
              <a:t>iudex</a:t>
            </a:r>
            <a:r>
              <a:rPr lang="it-IT" b="1" i="1" u="sng" dirty="0"/>
              <a:t> qui </a:t>
            </a:r>
            <a:r>
              <a:rPr lang="it-IT" b="1" i="1" u="sng" dirty="0" err="1"/>
              <a:t>litem</a:t>
            </a:r>
            <a:r>
              <a:rPr lang="it-IT" b="1" i="1" u="sng" dirty="0"/>
              <a:t> </a:t>
            </a:r>
            <a:r>
              <a:rPr lang="it-IT" b="1" i="1" u="sng" dirty="0" err="1"/>
              <a:t>suam</a:t>
            </a:r>
            <a:r>
              <a:rPr lang="it-IT" b="1" i="1" u="sng" dirty="0"/>
              <a:t> </a:t>
            </a:r>
            <a:r>
              <a:rPr lang="it-IT" b="1" i="1" u="sng" dirty="0" err="1"/>
              <a:t>fecit</a:t>
            </a:r>
            <a:r>
              <a:rPr lang="it-IT" b="1" u="sng" dirty="0"/>
              <a:t>: </a:t>
            </a:r>
            <a:r>
              <a:rPr lang="it-IT" dirty="0"/>
              <a:t>ricomprende qualsiasi omissione, anche procedurale, idonea a danneggiare una delle parti. </a:t>
            </a:r>
          </a:p>
          <a:p>
            <a:pPr algn="just"/>
            <a:r>
              <a:rPr lang="it-IT" dirty="0"/>
              <a:t>2) </a:t>
            </a:r>
            <a:r>
              <a:rPr lang="it-IT" b="1" i="1" u="sng" dirty="0" err="1"/>
              <a:t>actio</a:t>
            </a:r>
            <a:r>
              <a:rPr lang="it-IT" b="1" i="1" u="sng" dirty="0"/>
              <a:t> de </a:t>
            </a:r>
            <a:r>
              <a:rPr lang="it-IT" b="1" i="1" u="sng" dirty="0" err="1"/>
              <a:t>posito</a:t>
            </a:r>
            <a:r>
              <a:rPr lang="it-IT" b="1" i="1" u="sng" dirty="0"/>
              <a:t> </a:t>
            </a:r>
            <a:r>
              <a:rPr lang="it-IT" b="1" i="1" u="sng" dirty="0" err="1"/>
              <a:t>vel</a:t>
            </a:r>
            <a:r>
              <a:rPr lang="it-IT" b="1" i="1" u="sng" dirty="0"/>
              <a:t> </a:t>
            </a:r>
            <a:r>
              <a:rPr lang="it-IT" b="1" i="1" u="sng" dirty="0" err="1"/>
              <a:t>suspenso</a:t>
            </a:r>
            <a:r>
              <a:rPr lang="it-IT" dirty="0"/>
              <a:t>: fatto proprio colposo di chi abbia appeso al cornicione o ad una tettoia o poggiato su di un balcone o qualsiasi altra sporgenza un oggetto che, per il modo in cui è sistemato, possa minacciare di cadere su di un luogo di pubblico passaggio. Illecito di pericolo: è punito indipendentemente dal fatto che si verifichi un danno, appunto allo scopo di evitarlo. </a:t>
            </a:r>
          </a:p>
          <a:p>
            <a:r>
              <a:rPr lang="it-IT" dirty="0"/>
              <a:t>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75692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08BF67-12D9-4343-AF9B-907FDDD1F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"/>
            <a:ext cx="10364451" cy="1261240"/>
          </a:xfrm>
        </p:spPr>
        <p:txBody>
          <a:bodyPr/>
          <a:lstStyle/>
          <a:p>
            <a:r>
              <a:rPr lang="it-IT" b="1" dirty="0"/>
              <a:t>QUASI DELITTI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8B5A55-4441-2D48-95AC-C737A76C9A5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103586"/>
            <a:ext cx="10363826" cy="4687613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sz="2400" dirty="0"/>
              <a:t>3) </a:t>
            </a:r>
            <a:r>
              <a:rPr lang="it-IT" sz="2400" b="1" i="1" u="sng" dirty="0" err="1"/>
              <a:t>actio</a:t>
            </a:r>
            <a:r>
              <a:rPr lang="it-IT" sz="2400" b="1" i="1" u="sng" dirty="0"/>
              <a:t> de </a:t>
            </a:r>
            <a:r>
              <a:rPr lang="it-IT" sz="2400" b="1" i="1" u="sng" dirty="0" err="1"/>
              <a:t>effusis</a:t>
            </a:r>
            <a:r>
              <a:rPr lang="it-IT" sz="2400" b="1" i="1" u="sng" dirty="0"/>
              <a:t> et </a:t>
            </a:r>
            <a:r>
              <a:rPr lang="it-IT" sz="2400" b="1" i="1" u="sng" dirty="0" err="1"/>
              <a:t>deiectis</a:t>
            </a:r>
            <a:r>
              <a:rPr lang="it-IT" sz="2400" dirty="0"/>
              <a:t>: </a:t>
            </a:r>
            <a:r>
              <a:rPr lang="it-IT" sz="2400" dirty="0" err="1"/>
              <a:t>responsabilita</a:t>
            </a:r>
            <a:r>
              <a:rPr lang="it-IT" sz="2400" dirty="0"/>
              <a:t>̀ anche per fatto altrui. Chi ha la </a:t>
            </a:r>
            <a:r>
              <a:rPr lang="it-IT" sz="2400" dirty="0" err="1"/>
              <a:t>disponibilita</a:t>
            </a:r>
            <a:r>
              <a:rPr lang="it-IT" sz="2400" dirty="0"/>
              <a:t>̀ della casa (chi vi abita concretamente) risponde per il danno arrecato da una cosa che sia stata gettata o versata dalla casa stessa su un luogo sottostante di pubblico passaggio. </a:t>
            </a:r>
          </a:p>
          <a:p>
            <a:pPr algn="just"/>
            <a:r>
              <a:rPr lang="it-IT" sz="2400" dirty="0"/>
              <a:t>4) </a:t>
            </a:r>
            <a:r>
              <a:rPr lang="it-IT" sz="2400" b="1" i="1" u="sng" dirty="0" err="1"/>
              <a:t>actio</a:t>
            </a:r>
            <a:r>
              <a:rPr lang="it-IT" sz="2400" b="1" i="1" u="sng" dirty="0"/>
              <a:t> furti </a:t>
            </a:r>
            <a:r>
              <a:rPr lang="it-IT" sz="2400" b="1" u="sng" dirty="0"/>
              <a:t>o </a:t>
            </a:r>
            <a:r>
              <a:rPr lang="it-IT" sz="2400" b="1" i="1" u="sng" dirty="0" err="1"/>
              <a:t>damni</a:t>
            </a:r>
            <a:r>
              <a:rPr lang="it-IT" sz="2400" b="1" i="1" u="sng" dirty="0"/>
              <a:t> </a:t>
            </a:r>
            <a:r>
              <a:rPr lang="it-IT" sz="2400" b="1" i="1" u="sng" dirty="0" err="1"/>
              <a:t>adversus</a:t>
            </a:r>
            <a:r>
              <a:rPr lang="it-IT" sz="2400" b="1" i="1" u="sng" dirty="0"/>
              <a:t> </a:t>
            </a:r>
            <a:r>
              <a:rPr lang="it-IT" sz="2400" b="1" i="1" u="sng" dirty="0" err="1"/>
              <a:t>nautas</a:t>
            </a:r>
            <a:r>
              <a:rPr lang="it-IT" sz="2400" b="1" i="1" u="sng" dirty="0"/>
              <a:t> </a:t>
            </a:r>
            <a:r>
              <a:rPr lang="it-IT" sz="2400" dirty="0"/>
              <a:t>(chi gestisce una nave) </a:t>
            </a:r>
            <a:r>
              <a:rPr lang="it-IT" sz="2400" b="1" i="1" u="sng" dirty="0" err="1"/>
              <a:t>caupones</a:t>
            </a:r>
            <a:r>
              <a:rPr lang="it-IT" sz="2400" i="1" dirty="0"/>
              <a:t> </a:t>
            </a:r>
            <a:r>
              <a:rPr lang="it-IT" sz="2400" dirty="0"/>
              <a:t>(chi gestisce una locanda o osteria) </a:t>
            </a:r>
            <a:r>
              <a:rPr lang="it-IT" sz="2400" b="1" i="1" u="sng" dirty="0" err="1"/>
              <a:t>stabulariosque</a:t>
            </a:r>
            <a:r>
              <a:rPr lang="it-IT" sz="2400" b="1" i="1" u="sng" dirty="0"/>
              <a:t> </a:t>
            </a:r>
            <a:r>
              <a:rPr lang="it-IT" sz="2400" b="1" u="sng" dirty="0"/>
              <a:t>(</a:t>
            </a:r>
            <a:r>
              <a:rPr lang="it-IT" sz="2400" dirty="0"/>
              <a:t>chi gestisce una stalla): </a:t>
            </a:r>
            <a:r>
              <a:rPr lang="it-IT" sz="2400" dirty="0" err="1"/>
              <a:t>responsabilita</a:t>
            </a:r>
            <a:r>
              <a:rPr lang="it-IT" sz="2400" dirty="0"/>
              <a:t>̀ per delitto altrui, per il danneggiamento o il furto di beni imbarcati o introdotti nella locanda o nella stalla, commessi dai gestori o dai loro dipendenti.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96020149"/>
      </p:ext>
    </p:extLst>
  </p:cSld>
  <p:clrMapOvr>
    <a:masterClrMapping/>
  </p:clrMapOvr>
</p:sld>
</file>

<file path=ppt/theme/theme1.xml><?xml version="1.0" encoding="utf-8"?>
<a:theme xmlns:a="http://schemas.openxmlformats.org/drawingml/2006/main" name="Gocci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Goccia</Template>
  <TotalTime>6965</TotalTime>
  <Words>4712</Words>
  <Application>Microsoft Macintosh PowerPoint</Application>
  <PresentationFormat>Widescreen</PresentationFormat>
  <Paragraphs>263</Paragraphs>
  <Slides>59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59</vt:i4>
      </vt:variant>
    </vt:vector>
  </HeadingPairs>
  <TitlesOfParts>
    <vt:vector size="64" baseType="lpstr">
      <vt:lpstr>ＭＳ Ｐゴシック</vt:lpstr>
      <vt:lpstr>Arial</vt:lpstr>
      <vt:lpstr>Tw Cen MT</vt:lpstr>
      <vt:lpstr>Wingdings 2</vt:lpstr>
      <vt:lpstr>Goccia</vt:lpstr>
      <vt:lpstr>DIRITTI DI CREDITO O OBBLIGAZIONI </vt:lpstr>
      <vt:lpstr>DIRITTI REALI                                  DIRITTI DI CREDITO</vt:lpstr>
      <vt:lpstr>OBLIGATIO CIVILIS e OBLIGATIO NATURALIS</vt:lpstr>
      <vt:lpstr>FONTI DELLE OBBLIGAZIONI </vt:lpstr>
      <vt:lpstr>FONTI DELLE OBBLIGAZIONI </vt:lpstr>
      <vt:lpstr>FONTI DELLE OBBLIGAZIONI </vt:lpstr>
      <vt:lpstr>QUASI CONTRATTI</vt:lpstr>
      <vt:lpstr>QUASI DELITTI  </vt:lpstr>
      <vt:lpstr>QUASI DELITTI</vt:lpstr>
      <vt:lpstr>INADEMPIMENTO </vt:lpstr>
      <vt:lpstr>INADEMPIMENTO DEFINITIVO,  IMPOSSIBILITà SOPRAVVENUTA DELLA PRESTAZIONE</vt:lpstr>
      <vt:lpstr>CRITERI DI IMPUTABILITà</vt:lpstr>
      <vt:lpstr>CRITERI DI IMPUTABILITA’ DELL’INADEMPIMENTO  </vt:lpstr>
      <vt:lpstr>Presentazione standard di PowerPoint</vt:lpstr>
      <vt:lpstr>Presentazione standard di PowerPoint</vt:lpstr>
      <vt:lpstr>RITARDO NELL’ADEMPIMENTO,  OMISSIONE O SCORRETTEZZA DELLA PRESTAZIONE </vt:lpstr>
      <vt:lpstr>RISARCIMENTO DEL DANNO </vt:lpstr>
      <vt:lpstr>1) QUANTI EA RES FUIT-EST-ERIT  </vt:lpstr>
      <vt:lpstr>2) ID QUOD INTEREST </vt:lpstr>
      <vt:lpstr>CLASSIFICAZIONI DEI CONTRATTI  </vt:lpstr>
      <vt:lpstr>Presentazione standard di PowerPoint</vt:lpstr>
      <vt:lpstr>2° classificazione basata  sull’elemento che genera l’obbligo.  </vt:lpstr>
      <vt:lpstr>SINGOLI CONTRATTI REALI 1) MUTUO:  </vt:lpstr>
      <vt:lpstr>  2) COMODATO  </vt:lpstr>
      <vt:lpstr>3) DEPOSITO:</vt:lpstr>
      <vt:lpstr>4) PEGNO </vt:lpstr>
      <vt:lpstr>FIDUCIA </vt:lpstr>
      <vt:lpstr>CONTRATTI LETTERALI </vt:lpstr>
      <vt:lpstr>CONTRATTI VERBALI  </vt:lpstr>
      <vt:lpstr>STIPULAZIONI DI GARANZIA</vt:lpstr>
      <vt:lpstr>Principio dell’ACCESSORIETA’  </vt:lpstr>
      <vt:lpstr>DIRITTO DI REGRESSO</vt:lpstr>
      <vt:lpstr>CONTRATTI CONSENSUALI </vt:lpstr>
      <vt:lpstr>OBBLIGAZIONI PRINCIPALI SCATURENTI DAL CONTRATTO PER IL COMPRATORE </vt:lpstr>
      <vt:lpstr>OBBLIGAZIONI PRINCIPALI SCATURENTI DAL CONTRATTO PER IL VENDITORE </vt:lpstr>
      <vt:lpstr>PATTI AGGIUNTI ALLA COMPRAVENDITA</vt:lpstr>
      <vt:lpstr>RESPONSABILITA’ PER EVIZIONE  NELLA COMPRAVENDITA </vt:lpstr>
      <vt:lpstr>Presentazione standard di PowerPoint</vt:lpstr>
      <vt:lpstr>RESPONSABILITÀ PER VIZI DELLA COSA VENDUTA  </vt:lpstr>
      <vt:lpstr>Presentazione standard di PowerPoint</vt:lpstr>
      <vt:lpstr>2) LOCATIO CONDUCTIO</vt:lpstr>
      <vt:lpstr>Presentazione standard di PowerPoint</vt:lpstr>
      <vt:lpstr>Presentazione standard di PowerPoint</vt:lpstr>
      <vt:lpstr>3) societas</vt:lpstr>
      <vt:lpstr>A) societas omnium bonorum (generale)</vt:lpstr>
      <vt:lpstr>b) societas unius rei (speciale)</vt:lpstr>
      <vt:lpstr>Presentazione standard di PowerPoint</vt:lpstr>
      <vt:lpstr>Presentazione standard di PowerPoint</vt:lpstr>
      <vt:lpstr>Presentazione standard di PowerPoint</vt:lpstr>
      <vt:lpstr>4) MANDATUM </vt:lpstr>
      <vt:lpstr>Presentazione standard di PowerPoint</vt:lpstr>
      <vt:lpstr>Presentazione standard di PowerPoint</vt:lpstr>
      <vt:lpstr>DONAZIONI</vt:lpstr>
      <vt:lpstr>Presentazione standard di PowerPoint</vt:lpstr>
      <vt:lpstr>DIVIETI DI DONAZIONE</vt:lpstr>
      <vt:lpstr>Presentazione standard di PowerPoint</vt:lpstr>
      <vt:lpstr>DELICTUM</vt:lpstr>
      <vt:lpstr>DELICTA</vt:lpstr>
      <vt:lpstr>AZIONI PENALI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DIRITTI DI CREDITO O OBBLIGAZIONI </dc:title>
  <dc:creator>Utente di Microsoft Office</dc:creator>
  <cp:lastModifiedBy>Utente di Microsoft Office</cp:lastModifiedBy>
  <cp:revision>29</cp:revision>
  <dcterms:created xsi:type="dcterms:W3CDTF">2018-11-26T15:38:27Z</dcterms:created>
  <dcterms:modified xsi:type="dcterms:W3CDTF">2021-07-25T16:59:29Z</dcterms:modified>
</cp:coreProperties>
</file>