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306" r:id="rId9"/>
    <p:sldId id="307" r:id="rId10"/>
    <p:sldId id="258" r:id="rId11"/>
    <p:sldId id="264" r:id="rId12"/>
    <p:sldId id="267" r:id="rId13"/>
    <p:sldId id="265" r:id="rId14"/>
    <p:sldId id="266" r:id="rId15"/>
    <p:sldId id="284" r:id="rId16"/>
    <p:sldId id="285" r:id="rId17"/>
    <p:sldId id="287" r:id="rId18"/>
    <p:sldId id="268" r:id="rId19"/>
    <p:sldId id="269" r:id="rId20"/>
    <p:sldId id="270" r:id="rId21"/>
    <p:sldId id="271" r:id="rId22"/>
    <p:sldId id="272" r:id="rId23"/>
    <p:sldId id="303" r:id="rId24"/>
    <p:sldId id="273" r:id="rId25"/>
    <p:sldId id="288" r:id="rId26"/>
    <p:sldId id="304" r:id="rId27"/>
    <p:sldId id="275" r:id="rId28"/>
    <p:sldId id="276" r:id="rId29"/>
    <p:sldId id="305" r:id="rId30"/>
    <p:sldId id="281" r:id="rId31"/>
    <p:sldId id="283" r:id="rId32"/>
    <p:sldId id="289" r:id="rId33"/>
    <p:sldId id="292" r:id="rId34"/>
    <p:sldId id="294" r:id="rId35"/>
    <p:sldId id="296" r:id="rId36"/>
    <p:sldId id="295" r:id="rId37"/>
    <p:sldId id="297" r:id="rId38"/>
    <p:sldId id="293" r:id="rId39"/>
    <p:sldId id="298" r:id="rId40"/>
    <p:sldId id="300" r:id="rId41"/>
    <p:sldId id="301" r:id="rId42"/>
    <p:sldId id="30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3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s.unitn.it/Cardozo/Review/Legalprocess/Monateri-1995/Fonti/fontid~1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141157-16CC-574F-B2D4-D1FA022C2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7684" y="84083"/>
            <a:ext cx="8797157" cy="609600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ARCO TEMPORALE DI RIFERIMENTO</a:t>
            </a:r>
            <a:br>
              <a:rPr lang="it-IT" sz="3200" b="1" dirty="0"/>
            </a:br>
            <a:br>
              <a:rPr lang="it-IT" sz="3200" b="1" dirty="0"/>
            </a:br>
            <a:br>
              <a:rPr lang="it-IT" sz="3200" dirty="0"/>
            </a:br>
            <a:r>
              <a:rPr lang="it-IT" sz="3200" b="1" u="sng" dirty="0"/>
              <a:t>754 a.C. – 565 d.C.</a:t>
            </a:r>
            <a:br>
              <a:rPr lang="it-IT" sz="3200" b="1" u="sng" dirty="0"/>
            </a:br>
            <a:br>
              <a:rPr lang="it-IT" sz="3200" b="1" u="sng" dirty="0"/>
            </a:br>
            <a:br>
              <a:rPr lang="it-IT" sz="3200" dirty="0"/>
            </a:br>
            <a:r>
              <a:rPr lang="it-IT" sz="3200" b="1" dirty="0"/>
              <a:t> </a:t>
            </a:r>
            <a:r>
              <a:rPr lang="it-IT" sz="3200" b="1" u="sng" dirty="0"/>
              <a:t>476 d.C.</a:t>
            </a:r>
            <a:r>
              <a:rPr lang="it-IT" sz="3200" dirty="0"/>
              <a:t> = Fine dell’impero romano   d’Occidente</a:t>
            </a:r>
            <a:r>
              <a:rPr lang="it-IT" sz="3200" b="1" dirty="0"/>
              <a:t> </a:t>
            </a:r>
            <a:br>
              <a:rPr lang="it-IT" sz="3200" b="1" dirty="0"/>
            </a:br>
            <a:br>
              <a:rPr lang="it-IT" sz="3200" b="1" dirty="0"/>
            </a:br>
            <a:r>
              <a:rPr lang="it-IT" sz="3200" b="1" u="sng" dirty="0"/>
              <a:t>1453 d.C.</a:t>
            </a:r>
            <a:r>
              <a:rPr lang="it-IT" sz="3200" dirty="0"/>
              <a:t> = Fine dell’impero romano d’Oriente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C5343FA-A0CB-604C-9C09-58D3610F6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759669"/>
            <a:ext cx="8915399" cy="143993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167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611D4-6B1B-F34D-A75C-C32407DA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u="sng" dirty="0"/>
              <a:t>PERIODIZZAZIONE </a:t>
            </a:r>
            <a:br>
              <a:rPr lang="it-IT" b="1" dirty="0"/>
            </a:br>
            <a:r>
              <a:rPr lang="it-IT" b="1" u="sng" dirty="0"/>
              <a:t>DI DIRITTO PRIVATO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754 – 242 a.C.</a:t>
            </a:r>
            <a:r>
              <a:rPr lang="it-IT" dirty="0"/>
              <a:t>: DIRITTO ARCAICO (</a:t>
            </a:r>
            <a:r>
              <a:rPr lang="it-IT" b="1" dirty="0"/>
              <a:t>450</a:t>
            </a:r>
            <a:r>
              <a:rPr lang="it-IT" dirty="0"/>
              <a:t>: XII TAVOLE)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242 a.C. – 23 a.C.</a:t>
            </a:r>
            <a:r>
              <a:rPr lang="it-IT" dirty="0"/>
              <a:t>: DIRITTO PRECLASSICO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23 a.C. – 235 d.C.</a:t>
            </a:r>
            <a:r>
              <a:rPr lang="it-IT" dirty="0"/>
              <a:t>: DIRITTO CLASSICO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235 d.C. – 565 d.C.</a:t>
            </a:r>
            <a:r>
              <a:rPr lang="it-IT" dirty="0"/>
              <a:t>: DIRITTO POSTCLASSICO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60E4FF-4D36-6245-B690-37D01F23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96967"/>
            <a:ext cx="8915400" cy="429873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63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755344-7B77-8348-9DD7-1C46A2D4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121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DIRITTO ARCAICO (754 – 242 a.C.)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307EB1-CCDE-894F-8AA6-6EB8F1D7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61241"/>
            <a:ext cx="8915400" cy="5423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800" dirty="0"/>
              <a:t>Esiste solo il </a:t>
            </a:r>
            <a:r>
              <a:rPr lang="it-IT" sz="2800" i="1" dirty="0" err="1"/>
              <a:t>ius</a:t>
            </a:r>
            <a:r>
              <a:rPr lang="it-IT" sz="2800" i="1" dirty="0"/>
              <a:t> civile </a:t>
            </a:r>
            <a:r>
              <a:rPr lang="it-IT" sz="2800" dirty="0"/>
              <a:t>(</a:t>
            </a:r>
            <a:r>
              <a:rPr lang="it-IT" sz="2800" i="1" dirty="0" err="1"/>
              <a:t>ius</a:t>
            </a:r>
            <a:r>
              <a:rPr lang="it-IT" sz="2800" i="1" dirty="0"/>
              <a:t> </a:t>
            </a:r>
            <a:r>
              <a:rPr lang="it-IT" sz="2800" i="1" dirty="0" err="1"/>
              <a:t>Quiritium</a:t>
            </a:r>
            <a:r>
              <a:rPr lang="it-IT" sz="2800" dirty="0"/>
              <a:t>), diritto rigido e formalistico, utilizzabile solo dai cittadini romani, che trae fonte da:</a:t>
            </a:r>
          </a:p>
          <a:p>
            <a:pPr marL="0" indent="0" algn="just">
              <a:buNone/>
            </a:pPr>
            <a:r>
              <a:rPr lang="it-IT" sz="2800" dirty="0"/>
              <a:t>	a) </a:t>
            </a:r>
            <a:r>
              <a:rPr lang="it-IT" sz="2800" b="1" i="1" dirty="0"/>
              <a:t>Mores </a:t>
            </a:r>
            <a:r>
              <a:rPr lang="it-IT" sz="2800" b="1" i="1" dirty="0" err="1"/>
              <a:t>maiorum</a:t>
            </a:r>
            <a:r>
              <a:rPr lang="it-IT" sz="2800" b="1" dirty="0"/>
              <a:t> </a:t>
            </a:r>
            <a:r>
              <a:rPr lang="it-IT" sz="2800" dirty="0"/>
              <a:t>+ </a:t>
            </a:r>
            <a:r>
              <a:rPr lang="it-IT" sz="2800" b="1" i="1" dirty="0" err="1"/>
              <a:t>interpretatio</a:t>
            </a:r>
            <a:r>
              <a:rPr lang="it-IT" sz="2800" b="1" i="1" dirty="0"/>
              <a:t> </a:t>
            </a:r>
            <a:r>
              <a:rPr lang="it-IT" sz="2800" b="1" dirty="0"/>
              <a:t>dei Pontefici </a:t>
            </a:r>
            <a:r>
              <a:rPr lang="it-IT" sz="2800" dirty="0"/>
              <a:t>(</a:t>
            </a:r>
            <a:r>
              <a:rPr lang="it-IT" sz="2800" i="1" dirty="0" err="1"/>
              <a:t>agere</a:t>
            </a:r>
            <a:r>
              <a:rPr lang="it-IT" sz="2800" dirty="0"/>
              <a:t>, </a:t>
            </a:r>
            <a:r>
              <a:rPr lang="it-IT" sz="2800" i="1" dirty="0" err="1"/>
              <a:t>cavére</a:t>
            </a:r>
            <a:r>
              <a:rPr lang="it-IT" sz="2800" i="1" dirty="0"/>
              <a:t>, </a:t>
            </a:r>
            <a:r>
              <a:rPr lang="it-IT" sz="2800" i="1" dirty="0" err="1"/>
              <a:t>respondére</a:t>
            </a:r>
            <a:r>
              <a:rPr lang="it-IT" sz="2800" i="1" dirty="0"/>
              <a:t>)</a:t>
            </a:r>
            <a:r>
              <a:rPr lang="it-IT" sz="2800" dirty="0">
                <a:sym typeface="Symbol" pitchFamily="2" charset="2"/>
              </a:rPr>
              <a:t></a:t>
            </a:r>
            <a:endParaRPr lang="it-IT" sz="2800" dirty="0"/>
          </a:p>
          <a:p>
            <a:pPr marL="0" indent="0" algn="just">
              <a:buNone/>
            </a:pPr>
            <a:r>
              <a:rPr lang="it-IT" sz="2800" dirty="0"/>
              <a:t>	b) </a:t>
            </a:r>
            <a:r>
              <a:rPr lang="it-IT" sz="2800" b="1" dirty="0"/>
              <a:t>Legge delle XII Tavole </a:t>
            </a:r>
            <a:r>
              <a:rPr lang="it-IT" sz="2800" dirty="0"/>
              <a:t>(451-450 a.C.) </a:t>
            </a:r>
          </a:p>
          <a:p>
            <a:pPr marL="0" indent="0" algn="just">
              <a:buNone/>
            </a:pPr>
            <a:r>
              <a:rPr lang="it-IT" sz="2800" dirty="0"/>
              <a:t>	c) </a:t>
            </a:r>
            <a:r>
              <a:rPr lang="it-IT" sz="2800" b="1" i="1" dirty="0" err="1"/>
              <a:t>Leges</a:t>
            </a:r>
            <a:r>
              <a:rPr lang="it-IT" sz="2800" b="1" i="1" dirty="0"/>
              <a:t> </a:t>
            </a:r>
            <a:r>
              <a:rPr lang="it-IT" sz="2800" dirty="0"/>
              <a:t>(</a:t>
            </a:r>
            <a:r>
              <a:rPr lang="it-IT" sz="2800" i="1" dirty="0" err="1"/>
              <a:t>publicae</a:t>
            </a:r>
            <a:r>
              <a:rPr lang="it-IT" sz="2800" i="1" dirty="0"/>
              <a:t> </a:t>
            </a:r>
            <a:r>
              <a:rPr lang="it-IT" sz="2800" dirty="0"/>
              <a:t>o </a:t>
            </a:r>
            <a:r>
              <a:rPr lang="it-IT" sz="2800" i="1" dirty="0" err="1"/>
              <a:t>rogatae</a:t>
            </a:r>
            <a:r>
              <a:rPr lang="it-IT" sz="2800" dirty="0"/>
              <a:t>)</a:t>
            </a:r>
            <a:r>
              <a:rPr lang="it-IT" sz="2800" i="1" dirty="0"/>
              <a:t> </a:t>
            </a:r>
            <a:r>
              <a:rPr lang="it-IT" sz="2800" dirty="0"/>
              <a:t>+ </a:t>
            </a:r>
            <a:r>
              <a:rPr lang="it-IT" sz="2800" b="1" dirty="0"/>
              <a:t>plebisciti </a:t>
            </a:r>
            <a:r>
              <a:rPr lang="it-IT" sz="2800" dirty="0"/>
              <a:t>(equiparati alle leggi nel 286 a.C.)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dirty="0"/>
              <a:t>Si applica il processo delle </a:t>
            </a:r>
            <a:r>
              <a:rPr lang="it-IT" sz="2400" i="1" dirty="0" err="1"/>
              <a:t>legis</a:t>
            </a:r>
            <a:r>
              <a:rPr lang="it-IT" sz="2400" i="1" dirty="0"/>
              <a:t> </a:t>
            </a:r>
            <a:r>
              <a:rPr lang="it-IT" sz="2400" i="1" dirty="0" err="1"/>
              <a:t>actiones</a:t>
            </a:r>
            <a:r>
              <a:rPr lang="it-IT" sz="2400" i="1" dirty="0"/>
              <a:t>.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367 a.C. creazione del pretore urbano</a:t>
            </a:r>
          </a:p>
          <a:p>
            <a:pPr algn="just"/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721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30B7C2-49EA-9F45-94B1-CF2ED0D8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09104"/>
            <a:ext cx="8911687" cy="45719"/>
          </a:xfrm>
        </p:spPr>
        <p:txBody>
          <a:bodyPr>
            <a:noAutofit/>
          </a:bodyPr>
          <a:lstStyle/>
          <a:p>
            <a:r>
              <a:rPr lang="it-IT" sz="1800" dirty="0" err="1"/>
              <a:t>Riprodu</a:t>
            </a:r>
            <a:r>
              <a:rPr lang="it-IT" sz="1800" dirty="0"/>
              <a:t>-</a:t>
            </a:r>
            <a:br>
              <a:rPr lang="it-IT" sz="1800" dirty="0"/>
            </a:br>
            <a:r>
              <a:rPr lang="it-IT" sz="1800" dirty="0"/>
              <a:t>zione</a:t>
            </a:r>
            <a:br>
              <a:rPr lang="it-IT" sz="1800" dirty="0"/>
            </a:br>
            <a:r>
              <a:rPr lang="it-IT" sz="1800" dirty="0"/>
              <a:t>della</a:t>
            </a:r>
            <a:br>
              <a:rPr lang="it-IT" sz="1800" dirty="0"/>
            </a:br>
            <a:r>
              <a:rPr lang="it-IT" sz="1800" dirty="0"/>
              <a:t>prima </a:t>
            </a:r>
            <a:br>
              <a:rPr lang="it-IT" sz="1800" dirty="0"/>
            </a:br>
            <a:r>
              <a:rPr lang="it-IT" sz="1800" dirty="0"/>
              <a:t>Tavola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7B655A2-2882-AE4F-8D4E-3219CE7D1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1" y="154823"/>
            <a:ext cx="5202620" cy="6291696"/>
          </a:xfrm>
        </p:spPr>
      </p:pic>
    </p:spTree>
    <p:extLst>
      <p:ext uri="{BB962C8B-B14F-4D97-AF65-F5344CB8AC3E}">
        <p14:creationId xmlns:p14="http://schemas.microsoft.com/office/powerpoint/2010/main" val="281624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89915F-035C-9A4B-A45A-39757EBA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31229"/>
            <a:ext cx="8911687" cy="735724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DIRITTO PRECLASSICO (242 a.C. – 23 a.C.)</a:t>
            </a:r>
            <a:r>
              <a:rPr lang="it-IT" sz="3200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120703-D529-024C-B149-BA6FBB8E1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66952"/>
            <a:ext cx="8915400" cy="494426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it-IT" sz="3200" dirty="0"/>
          </a:p>
          <a:p>
            <a:pPr marL="0" indent="0" algn="just">
              <a:buNone/>
            </a:pPr>
            <a:r>
              <a:rPr lang="it-IT" sz="4100" dirty="0"/>
              <a:t>Al </a:t>
            </a:r>
            <a:r>
              <a:rPr lang="it-IT" sz="4100" i="1" dirty="0" err="1"/>
              <a:t>ius</a:t>
            </a:r>
            <a:r>
              <a:rPr lang="it-IT" sz="4100" i="1" dirty="0"/>
              <a:t> civile </a:t>
            </a:r>
            <a:r>
              <a:rPr lang="it-IT" sz="4100" dirty="0"/>
              <a:t>si affianca il </a:t>
            </a:r>
            <a:r>
              <a:rPr lang="it-IT" sz="4100" i="1" dirty="0" err="1"/>
              <a:t>ius</a:t>
            </a:r>
            <a:r>
              <a:rPr lang="it-IT" sz="4100" i="1" dirty="0"/>
              <a:t> </a:t>
            </a:r>
            <a:r>
              <a:rPr lang="it-IT" sz="4100" i="1" dirty="0" err="1"/>
              <a:t>honorarium</a:t>
            </a:r>
            <a:r>
              <a:rPr lang="it-IT" sz="4100" dirty="0"/>
              <a:t> creato dai pretori:</a:t>
            </a:r>
          </a:p>
          <a:p>
            <a:pPr marL="0" indent="0" algn="just">
              <a:buNone/>
            </a:pPr>
            <a:r>
              <a:rPr lang="it-IT" sz="4100" dirty="0"/>
              <a:t> </a:t>
            </a:r>
          </a:p>
          <a:p>
            <a:pPr lvl="0" algn="just"/>
            <a:r>
              <a:rPr lang="it-IT" sz="4100" dirty="0"/>
              <a:t>PRETORE URBANO: 367 a.C. (ha </a:t>
            </a:r>
            <a:r>
              <a:rPr lang="it-IT" sz="4100" i="1" dirty="0" err="1"/>
              <a:t>iurisdictio</a:t>
            </a:r>
            <a:r>
              <a:rPr lang="it-IT" sz="4100" dirty="0"/>
              <a:t> tra cittadini)</a:t>
            </a:r>
          </a:p>
          <a:p>
            <a:pPr algn="just"/>
            <a:endParaRPr lang="it-IT" sz="4100" dirty="0"/>
          </a:p>
          <a:p>
            <a:pPr lvl="0" algn="just"/>
            <a:r>
              <a:rPr lang="it-IT" sz="4100" dirty="0"/>
              <a:t>PRETORE PEREGRINO 242 (ha </a:t>
            </a:r>
            <a:r>
              <a:rPr lang="it-IT" sz="4100" i="1" dirty="0" err="1"/>
              <a:t>iurisdictio</a:t>
            </a:r>
            <a:r>
              <a:rPr lang="it-IT" sz="4100" dirty="0"/>
              <a:t> tra cittadini e stranieri o tra stranieri)</a:t>
            </a:r>
          </a:p>
          <a:p>
            <a:pPr marL="0" indent="0" algn="just">
              <a:buNone/>
            </a:pPr>
            <a:endParaRPr lang="it-IT" sz="4100" dirty="0"/>
          </a:p>
          <a:p>
            <a:pPr marL="0" indent="0" algn="just">
              <a:buNone/>
            </a:pPr>
            <a:r>
              <a:rPr lang="it-IT" sz="4100" dirty="0"/>
              <a:t>Nasce il processo formulare (</a:t>
            </a:r>
            <a:r>
              <a:rPr lang="it-IT" sz="4100" i="1" dirty="0"/>
              <a:t>per </a:t>
            </a:r>
            <a:r>
              <a:rPr lang="it-IT" sz="4100" i="1" dirty="0" err="1"/>
              <a:t>formulas</a:t>
            </a:r>
            <a:r>
              <a:rPr lang="it-IT" sz="4100" dirty="0"/>
              <a:t>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81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1C25B1-6A1A-904D-9C3A-4421F1BE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6718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FDC5428-A42F-7541-896D-7548F1196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2180" y="1229710"/>
            <a:ext cx="8782432" cy="5076497"/>
          </a:xfrm>
        </p:spPr>
      </p:pic>
    </p:spTree>
    <p:extLst>
      <p:ext uri="{BB962C8B-B14F-4D97-AF65-F5344CB8AC3E}">
        <p14:creationId xmlns:p14="http://schemas.microsoft.com/office/powerpoint/2010/main" val="2531911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372BE0-A3F7-594F-8C07-7E607835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7642"/>
          </a:xfrm>
        </p:spPr>
        <p:txBody>
          <a:bodyPr/>
          <a:lstStyle/>
          <a:p>
            <a:pPr algn="ctr"/>
            <a:r>
              <a:rPr lang="it-IT" i="1" dirty="0"/>
              <a:t>FIDES BONA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8AE222-BA65-714D-8701-DE2C97FBB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655" y="1271752"/>
            <a:ext cx="9822957" cy="520262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3600" dirty="0"/>
              <a:t>La </a:t>
            </a:r>
            <a:r>
              <a:rPr lang="it-IT" sz="3600" b="1" i="1" dirty="0" err="1"/>
              <a:t>fides</a:t>
            </a:r>
            <a:r>
              <a:rPr lang="it-IT" sz="3600" b="1" i="1" dirty="0"/>
              <a:t> bona </a:t>
            </a:r>
            <a:r>
              <a:rPr lang="it-IT" sz="3600" dirty="0"/>
              <a:t>è il più importante criterio normativo per l’</a:t>
            </a:r>
            <a:r>
              <a:rPr lang="it-IT" sz="3600" u="sng" dirty="0"/>
              <a:t>individuazione delle regole </a:t>
            </a:r>
            <a:r>
              <a:rPr lang="it-IT" sz="3600" dirty="0"/>
              <a:t>da applicarsi ai nuovi rapporti: è la </a:t>
            </a:r>
            <a:r>
              <a:rPr lang="it-IT" sz="3600" i="1" u="sng" dirty="0" err="1"/>
              <a:t>fides</a:t>
            </a:r>
            <a:r>
              <a:rPr lang="it-IT" sz="3600" i="1" u="sng" dirty="0"/>
              <a:t> </a:t>
            </a:r>
            <a:r>
              <a:rPr lang="it-IT" sz="3600" u="sng" dirty="0"/>
              <a:t>del </a:t>
            </a:r>
            <a:r>
              <a:rPr lang="it-IT" sz="3600" i="1" u="sng" dirty="0"/>
              <a:t>bonus </a:t>
            </a:r>
            <a:r>
              <a:rPr lang="it-IT" sz="3600" i="1" u="sng" dirty="0" err="1"/>
              <a:t>vir</a:t>
            </a:r>
            <a:r>
              <a:rPr lang="it-IT" sz="3600" i="1" u="sng" dirty="0"/>
              <a:t> </a:t>
            </a:r>
            <a:r>
              <a:rPr lang="it-IT" sz="3600" i="1" dirty="0"/>
              <a:t>(</a:t>
            </a:r>
            <a:r>
              <a:rPr lang="it-IT" sz="3600" dirty="0"/>
              <a:t>=uomo di media correttezza), cioè la correttezza standard che le persone di ordinaria diligenza usano nei loro rapporti, la fedeltà alla parola data e la persuasione che occorre comportarsi correttamente e lealmente.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9408028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CD02A9-02F4-7549-83F6-019575E6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0704"/>
          </a:xfrm>
        </p:spPr>
        <p:txBody>
          <a:bodyPr/>
          <a:lstStyle/>
          <a:p>
            <a:pPr algn="ctr"/>
            <a:r>
              <a:rPr lang="it-IT" i="1" dirty="0"/>
              <a:t>IUS GENTIUM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ABE350-E2DC-1F4F-A24D-16008C65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34814"/>
            <a:ext cx="8915400" cy="5181600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800" dirty="0"/>
              <a:t>Tutti i nuovi rapporti ebbero nella buona fede la norma che fondava il vincolo e misurava la responsabilità; essi vennero a costituire il </a:t>
            </a:r>
            <a:r>
              <a:rPr lang="it-IT" sz="2800" b="1" i="1" dirty="0" err="1"/>
              <a:t>ius</a:t>
            </a:r>
            <a:r>
              <a:rPr lang="it-IT" sz="2800" b="1" i="1" dirty="0"/>
              <a:t> </a:t>
            </a:r>
            <a:r>
              <a:rPr lang="it-IT" sz="2800" b="1" i="1" dirty="0" err="1"/>
              <a:t>gentium</a:t>
            </a:r>
            <a:r>
              <a:rPr lang="it-IT" sz="2800" dirty="0"/>
              <a:t>, (diritto delle genti), quel complesso di norme e istituti utilizzabili sia dai romani che dagli stranieri.</a:t>
            </a:r>
          </a:p>
          <a:p>
            <a:pPr algn="just"/>
            <a:r>
              <a:rPr lang="it-IT" sz="2800" dirty="0"/>
              <a:t>Nel </a:t>
            </a:r>
            <a:r>
              <a:rPr lang="it-IT" sz="2800" i="1" dirty="0" err="1"/>
              <a:t>ius</a:t>
            </a:r>
            <a:r>
              <a:rPr lang="it-IT" sz="2800" i="1" dirty="0"/>
              <a:t> </a:t>
            </a:r>
            <a:r>
              <a:rPr lang="it-IT" sz="2800" i="1" dirty="0" err="1"/>
              <a:t>gentium</a:t>
            </a:r>
            <a:r>
              <a:rPr lang="it-IT" sz="2800" dirty="0"/>
              <a:t> i giuristi fecero rientrare anche gli istituti meno formali dell’antico </a:t>
            </a:r>
            <a:r>
              <a:rPr lang="it-IT" sz="2800" i="1" dirty="0" err="1"/>
              <a:t>ius</a:t>
            </a:r>
            <a:r>
              <a:rPr lang="it-IT" sz="2800" i="1" dirty="0"/>
              <a:t> civile</a:t>
            </a:r>
            <a:r>
              <a:rPr lang="it-IT" sz="2800" dirty="0"/>
              <a:t>, come la </a:t>
            </a:r>
            <a:r>
              <a:rPr lang="it-IT" sz="2800" i="1" dirty="0" err="1"/>
              <a:t>stipulatio</a:t>
            </a:r>
            <a:r>
              <a:rPr lang="it-IT" sz="2800" i="1" dirty="0"/>
              <a:t>. </a:t>
            </a:r>
            <a:r>
              <a:rPr lang="it-IT" sz="2800" dirty="0"/>
              <a:t>I vecchi istituti solenni costituiscono il </a:t>
            </a:r>
            <a:r>
              <a:rPr lang="it-IT" sz="2800" i="1" dirty="0" err="1"/>
              <a:t>ius</a:t>
            </a:r>
            <a:r>
              <a:rPr lang="it-IT" sz="2800" i="1" dirty="0"/>
              <a:t> civile </a:t>
            </a:r>
            <a:r>
              <a:rPr lang="it-IT" sz="2800" i="1" dirty="0" err="1"/>
              <a:t>strictum</a:t>
            </a:r>
            <a:endParaRPr lang="it-IT" sz="2800" dirty="0"/>
          </a:p>
          <a:p>
            <a:pPr algn="just"/>
            <a:r>
              <a:rPr lang="it-IT" sz="2800" dirty="0"/>
              <a:t>Si ritiene che alla base del </a:t>
            </a:r>
            <a:r>
              <a:rPr lang="it-IT" sz="2800" i="1" dirty="0" err="1"/>
              <a:t>ius</a:t>
            </a:r>
            <a:r>
              <a:rPr lang="it-IT" sz="2800" i="1" dirty="0"/>
              <a:t> </a:t>
            </a:r>
            <a:r>
              <a:rPr lang="it-IT" sz="2800" i="1" dirty="0" err="1"/>
              <a:t>gentium</a:t>
            </a:r>
            <a:r>
              <a:rPr lang="it-IT" sz="2800" i="1" dirty="0"/>
              <a:t> </a:t>
            </a:r>
            <a:r>
              <a:rPr lang="it-IT" sz="2800" dirty="0"/>
              <a:t>ci sia un patrimonio giuridico di fondo comune a tutti i popoli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9727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E3565E-9297-9F4E-8755-3E6122D3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8" y="189186"/>
            <a:ext cx="9886019" cy="262760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92C1FC-E2B0-6147-839D-6C6330F12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735725"/>
            <a:ext cx="10043674" cy="6406054"/>
          </a:xfrm>
        </p:spPr>
        <p:txBody>
          <a:bodyPr>
            <a:normAutofit/>
          </a:bodyPr>
          <a:lstStyle/>
          <a:p>
            <a:pPr algn="just"/>
            <a:r>
              <a:rPr lang="it-IT" sz="2800" u="sng" dirty="0"/>
              <a:t>Istituzioni di Gaio I,1</a:t>
            </a:r>
            <a:r>
              <a:rPr lang="it-IT" sz="2800" dirty="0"/>
              <a:t>: Tutti i popoli retti da leggi e consuetudini, usano in parte un diritto loro proprio, in parte un diritto comune a tutti gli uomini: invero quel diritto che ciascun popolo stabilisce per sé è suo proprio e si chiama </a:t>
            </a:r>
            <a:r>
              <a:rPr lang="it-IT" sz="2800" b="1" dirty="0"/>
              <a:t>diritto civile </a:t>
            </a:r>
            <a:r>
              <a:rPr lang="it-IT" sz="2800" b="1" i="1" dirty="0"/>
              <a:t>(</a:t>
            </a:r>
            <a:r>
              <a:rPr lang="it-IT" sz="2800" b="1" i="1" dirty="0" err="1"/>
              <a:t>ius</a:t>
            </a:r>
            <a:r>
              <a:rPr lang="it-IT" sz="2800" b="1" i="1" dirty="0"/>
              <a:t> civile)</a:t>
            </a:r>
            <a:r>
              <a:rPr lang="it-IT" sz="2800" i="1" dirty="0"/>
              <a:t>,</a:t>
            </a:r>
            <a:r>
              <a:rPr lang="it-IT" sz="2800" dirty="0"/>
              <a:t> come a dire proprio della città; mentre quello che una naturale ragione ha stabilito fra tutti gli uomini è osservato ugualmente da tutti i popoli e si chiama </a:t>
            </a:r>
            <a:r>
              <a:rPr lang="it-IT" sz="2800" b="1" dirty="0"/>
              <a:t>diritto delle genti </a:t>
            </a:r>
            <a:r>
              <a:rPr lang="it-IT" sz="2800" b="1" i="1" dirty="0"/>
              <a:t>(</a:t>
            </a:r>
            <a:r>
              <a:rPr lang="it-IT" sz="2800" b="1" i="1" dirty="0" err="1"/>
              <a:t>ius</a:t>
            </a:r>
            <a:r>
              <a:rPr lang="it-IT" sz="2800" b="1" i="1" dirty="0"/>
              <a:t> </a:t>
            </a:r>
            <a:r>
              <a:rPr lang="it-IT" sz="2800" b="1" i="1" dirty="0" err="1"/>
              <a:t>gentium</a:t>
            </a:r>
            <a:r>
              <a:rPr lang="it-IT" sz="2800" b="1" i="1" dirty="0"/>
              <a:t>)</a:t>
            </a:r>
            <a:r>
              <a:rPr lang="it-IT" sz="2800" i="1" dirty="0"/>
              <a:t>,</a:t>
            </a:r>
            <a:r>
              <a:rPr lang="it-IT" sz="2800" dirty="0"/>
              <a:t> come a significare che di quel diritto tutte le genti si servono. Pertanto il popolo romano impiega, in parte un diritto proprio, in parte un diritto comune a tutti gli uomini.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21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49700F-A5B8-5241-8D31-D77E4284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78676"/>
            <a:ext cx="8911687" cy="714703"/>
          </a:xfrm>
        </p:spPr>
        <p:txBody>
          <a:bodyPr>
            <a:normAutofit/>
          </a:bodyPr>
          <a:lstStyle/>
          <a:p>
            <a:pPr algn="ctr"/>
            <a:r>
              <a:rPr lang="it-IT" u="sng" dirty="0"/>
              <a:t>EDITTO DEL PRETORE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315D3B-7185-5C40-B8C5-5F57210C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93379"/>
            <a:ext cx="8915400" cy="5570483"/>
          </a:xfrm>
        </p:spPr>
        <p:txBody>
          <a:bodyPr>
            <a:normAutofit fontScale="25000" lnSpcReduction="20000"/>
          </a:bodyPr>
          <a:lstStyle/>
          <a:p>
            <a:pPr marL="0" algn="just">
              <a:lnSpc>
                <a:spcPts val="2880"/>
              </a:lnSpc>
            </a:pPr>
            <a:r>
              <a:rPr lang="it-IT" sz="9600" b="1" i="1" dirty="0"/>
              <a:t>DECRETUM </a:t>
            </a:r>
            <a:r>
              <a:rPr lang="it-IT" sz="9600" i="1" dirty="0"/>
              <a:t>= </a:t>
            </a:r>
            <a:r>
              <a:rPr lang="it-IT" sz="9600" dirty="0"/>
              <a:t>azione concessa per il singolo caso </a:t>
            </a:r>
          </a:p>
          <a:p>
            <a:pPr marL="0" indent="0" algn="just">
              <a:lnSpc>
                <a:spcPts val="2880"/>
              </a:lnSpc>
              <a:buNone/>
            </a:pPr>
            <a:endParaRPr lang="it-IT" sz="9600" dirty="0"/>
          </a:p>
          <a:p>
            <a:pPr marL="0" algn="just">
              <a:lnSpc>
                <a:spcPts val="2880"/>
              </a:lnSpc>
            </a:pPr>
            <a:r>
              <a:rPr lang="it-IT" sz="9600" b="1" i="1" dirty="0"/>
              <a:t>EDICTUM PERPETUUM </a:t>
            </a:r>
            <a:r>
              <a:rPr lang="it-IT" sz="9600" dirty="0"/>
              <a:t>= pubblicato all’inizio della carica, </a:t>
            </a:r>
          </a:p>
          <a:p>
            <a:pPr marL="0" indent="0" algn="just">
              <a:lnSpc>
                <a:spcPts val="2880"/>
              </a:lnSpc>
              <a:buNone/>
            </a:pPr>
            <a:r>
              <a:rPr lang="it-IT" sz="9600" dirty="0"/>
              <a:t>contiene tutti gli strumenti che il pretore concederà durante l’anno. </a:t>
            </a:r>
          </a:p>
          <a:p>
            <a:pPr marL="0" indent="0" algn="just">
              <a:lnSpc>
                <a:spcPts val="2880"/>
              </a:lnSpc>
              <a:buNone/>
            </a:pPr>
            <a:r>
              <a:rPr lang="it-IT" sz="9600" dirty="0"/>
              <a:t>È il programma dell’attività giurisdizionale.</a:t>
            </a:r>
          </a:p>
          <a:p>
            <a:pPr marL="0" indent="0" algn="just">
              <a:lnSpc>
                <a:spcPts val="2880"/>
              </a:lnSpc>
              <a:buNone/>
            </a:pPr>
            <a:r>
              <a:rPr lang="it-IT" sz="9600" dirty="0"/>
              <a:t> </a:t>
            </a:r>
          </a:p>
          <a:p>
            <a:pPr marL="0" algn="just">
              <a:lnSpc>
                <a:spcPts val="2880"/>
              </a:lnSpc>
            </a:pPr>
            <a:r>
              <a:rPr lang="it-IT" sz="9600" b="1" i="1" dirty="0"/>
              <a:t>EDICTUM REPENTINUM</a:t>
            </a:r>
            <a:r>
              <a:rPr lang="it-IT" sz="9600" dirty="0"/>
              <a:t> = strumento giurisdizionale aggiunto all’editto nel corso dell’anno</a:t>
            </a:r>
          </a:p>
          <a:p>
            <a:pPr marL="0" indent="0" algn="just">
              <a:lnSpc>
                <a:spcPts val="2880"/>
              </a:lnSpc>
              <a:buNone/>
            </a:pPr>
            <a:endParaRPr lang="it-IT" sz="9600" dirty="0"/>
          </a:p>
          <a:p>
            <a:pPr marL="0" algn="just">
              <a:lnSpc>
                <a:spcPts val="2880"/>
              </a:lnSpc>
            </a:pPr>
            <a:r>
              <a:rPr lang="it-IT" sz="9600" b="1" i="1" dirty="0"/>
              <a:t>EDICTUM TRALATICIUM </a:t>
            </a:r>
            <a:r>
              <a:rPr lang="it-IT" sz="9600" dirty="0"/>
              <a:t>= gruppo di strumenti che si trasmettono da pretore a pretore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0275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7783DB-E4D9-A845-A2BA-239A7CBD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-18394"/>
            <a:ext cx="8911687" cy="943303"/>
          </a:xfrm>
        </p:spPr>
        <p:txBody>
          <a:bodyPr>
            <a:normAutofit/>
          </a:bodyPr>
          <a:lstStyle/>
          <a:p>
            <a:r>
              <a:rPr lang="it-IT" dirty="0"/>
              <a:t>L'editto del pretore contiene: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4B2641-7B85-4247-9998-9701779D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20111"/>
            <a:ext cx="8915400" cy="5291112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sz="2400" dirty="0"/>
              <a:t>a) </a:t>
            </a:r>
            <a:r>
              <a:rPr lang="it-IT" sz="2400" u="sng" dirty="0"/>
              <a:t>azioni civili: </a:t>
            </a:r>
            <a:r>
              <a:rPr lang="it-IT" sz="2400" dirty="0"/>
              <a:t>per situazioni già tutelate con le </a:t>
            </a:r>
            <a:r>
              <a:rPr lang="it-IT" sz="2400" i="1" dirty="0" err="1"/>
              <a:t>legis</a:t>
            </a:r>
            <a:r>
              <a:rPr lang="it-IT" sz="2400" i="1" dirty="0"/>
              <a:t> </a:t>
            </a:r>
            <a:r>
              <a:rPr lang="it-IT" sz="2400" i="1" dirty="0" err="1"/>
              <a:t>actiones</a:t>
            </a:r>
            <a:r>
              <a:rPr lang="it-IT" sz="2400" dirty="0"/>
              <a:t>. Il pretore non può non inserirle nell’editto; 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b) </a:t>
            </a:r>
            <a:r>
              <a:rPr lang="it-IT" sz="2400" u="sng" dirty="0"/>
              <a:t>azioni pretorie:</a:t>
            </a:r>
            <a:r>
              <a:rPr lang="it-IT" sz="2400" dirty="0"/>
              <a:t> precedute dalla clausola edittale, cioè dalla promessa; 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c) </a:t>
            </a:r>
            <a:r>
              <a:rPr lang="it-IT" sz="2400" u="sng" dirty="0"/>
              <a:t>eccezioni:</a:t>
            </a:r>
            <a:r>
              <a:rPr lang="it-IT" sz="2400" dirty="0"/>
              <a:t> sono tutte pretorie; </a:t>
            </a:r>
          </a:p>
          <a:p>
            <a:endParaRPr lang="it-IT" sz="2400" dirty="0"/>
          </a:p>
          <a:p>
            <a:r>
              <a:rPr lang="it-IT" sz="2400" dirty="0"/>
              <a:t>d) </a:t>
            </a:r>
            <a:r>
              <a:rPr lang="it-IT" sz="2400" u="sng" dirty="0"/>
              <a:t>mezzi più di imperio che di giurisdizione:</a:t>
            </a:r>
            <a:r>
              <a:rPr lang="it-IT" sz="2400" dirty="0"/>
              <a:t> stipulazioni, missioni in possessione, restituzioni in integro, interdetti.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225809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45D90-FEA8-B34D-AECE-84160DFB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u="sng" dirty="0"/>
              <a:t>PERIODIZZAZIONE </a:t>
            </a:r>
            <a:br>
              <a:rPr lang="it-IT" b="1" dirty="0"/>
            </a:br>
            <a:r>
              <a:rPr lang="it-IT" b="1" u="sng" dirty="0"/>
              <a:t>DI DIRITTO PUBBLICO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754 – 509 a.C.</a:t>
            </a:r>
            <a:r>
              <a:rPr lang="it-IT" dirty="0"/>
              <a:t>: MONARCHIA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509 – 23 a.C.</a:t>
            </a:r>
            <a:r>
              <a:rPr lang="it-IT" dirty="0"/>
              <a:t>: REPUBBLICA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23 a.C. – 235 d.C.</a:t>
            </a:r>
            <a:r>
              <a:rPr lang="it-IT" dirty="0"/>
              <a:t>: PRINCIPATO</a:t>
            </a:r>
            <a:br>
              <a:rPr lang="it-IT" dirty="0"/>
            </a:br>
            <a:r>
              <a:rPr lang="it-IT" dirty="0"/>
              <a:t> </a:t>
            </a:r>
            <a:br>
              <a:rPr lang="it-IT" dirty="0"/>
            </a:br>
            <a:r>
              <a:rPr lang="it-IT" b="1" dirty="0"/>
              <a:t>235 d.C. – 565 d.C.</a:t>
            </a:r>
            <a:r>
              <a:rPr lang="it-IT" dirty="0"/>
              <a:t>: DOMINATO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7BF15C-AB47-2F42-BD26-CA8C8914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02676"/>
            <a:ext cx="8915400" cy="4208546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09079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161DE5-C406-6641-9266-74EF53C75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1214"/>
          </a:xfrm>
        </p:spPr>
        <p:txBody>
          <a:bodyPr/>
          <a:lstStyle/>
          <a:p>
            <a:pPr algn="ctr"/>
            <a:r>
              <a:rPr lang="it-IT" i="1" u="sng" dirty="0"/>
              <a:t>IUS CIVILE – IUS HONORARIUM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912700-A93C-8542-9E64-6771F33DD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45324"/>
            <a:ext cx="8915400" cy="4565898"/>
          </a:xfrm>
        </p:spPr>
        <p:txBody>
          <a:bodyPr/>
          <a:lstStyle/>
          <a:p>
            <a:r>
              <a:rPr lang="it-IT" sz="2400" dirty="0"/>
              <a:t>Distinzione basata sulle fonti di produzione.</a:t>
            </a:r>
          </a:p>
          <a:p>
            <a:pPr marL="0" indent="0">
              <a:buNone/>
            </a:pPr>
            <a:r>
              <a:rPr lang="it-IT" sz="2400" dirty="0"/>
              <a:t>I pretori sono strumento dei giuristi (come i Consoli sono strumento del Senato); il </a:t>
            </a:r>
            <a:r>
              <a:rPr lang="it-IT" sz="2400" i="1" dirty="0" err="1"/>
              <a:t>ius</a:t>
            </a:r>
            <a:r>
              <a:rPr lang="it-IT" sz="2400" i="1" dirty="0"/>
              <a:t> </a:t>
            </a:r>
            <a:r>
              <a:rPr lang="it-IT" sz="2400" i="1" dirty="0" err="1"/>
              <a:t>honorarium</a:t>
            </a:r>
            <a:r>
              <a:rPr lang="it-IT" sz="2400" i="1" dirty="0"/>
              <a:t> viva </a:t>
            </a:r>
            <a:r>
              <a:rPr lang="it-IT" sz="2400" i="1" dirty="0" err="1"/>
              <a:t>vox</a:t>
            </a:r>
            <a:r>
              <a:rPr lang="it-IT" sz="2400" i="1" dirty="0"/>
              <a:t> est </a:t>
            </a:r>
            <a:r>
              <a:rPr lang="it-IT" sz="2400" i="1" dirty="0" err="1"/>
              <a:t>iuris</a:t>
            </a:r>
            <a:r>
              <a:rPr lang="it-IT" sz="2400" i="1" dirty="0"/>
              <a:t> </a:t>
            </a:r>
            <a:r>
              <a:rPr lang="it-IT" sz="2400" i="1" dirty="0" err="1"/>
              <a:t>civilis</a:t>
            </a:r>
            <a:r>
              <a:rPr lang="it-IT" sz="2400" dirty="0"/>
              <a:t>, nei confronti del quale ha funzione:</a:t>
            </a:r>
          </a:p>
          <a:p>
            <a:r>
              <a:rPr lang="it-IT" sz="2400" dirty="0"/>
              <a:t>a) </a:t>
            </a:r>
            <a:r>
              <a:rPr lang="it-IT" sz="2400" u="sng" dirty="0" err="1"/>
              <a:t>adiutoria</a:t>
            </a:r>
            <a:r>
              <a:rPr lang="it-IT" sz="2400" dirty="0"/>
              <a:t>: dà una tutela più efficace 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b) </a:t>
            </a:r>
            <a:r>
              <a:rPr lang="it-IT" sz="2400" u="sng" dirty="0"/>
              <a:t>integrativa</a:t>
            </a:r>
            <a:r>
              <a:rPr lang="it-IT" sz="2400" dirty="0"/>
              <a:t>: colma una lacuna</a:t>
            </a:r>
            <a:endParaRPr lang="it-IT" sz="2400" i="1" dirty="0"/>
          </a:p>
          <a:p>
            <a:pPr marL="0" indent="0">
              <a:buNone/>
            </a:pPr>
            <a:r>
              <a:rPr lang="it-IT" sz="2400" dirty="0"/>
              <a:t> </a:t>
            </a:r>
          </a:p>
          <a:p>
            <a:r>
              <a:rPr lang="it-IT" sz="2400" dirty="0"/>
              <a:t>c) </a:t>
            </a:r>
            <a:r>
              <a:rPr lang="it-IT" sz="2400" u="sng" dirty="0"/>
              <a:t>correttiva</a:t>
            </a:r>
            <a:r>
              <a:rPr lang="it-IT" sz="2400" dirty="0"/>
              <a:t>: elimina risultati iniqui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6523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08BABD-D0AD-4E4B-AB49-11BFE63F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6621"/>
          </a:xfrm>
        </p:spPr>
        <p:txBody>
          <a:bodyPr>
            <a:normAutofit/>
          </a:bodyPr>
          <a:lstStyle/>
          <a:p>
            <a:pPr algn="ctr"/>
            <a:r>
              <a:rPr lang="it-IT" sz="2800" u="sng" dirty="0"/>
              <a:t>Digesto 1,1,7,pr.-1 (Papiniano</a:t>
            </a:r>
            <a:r>
              <a:rPr lang="it-IT" sz="2800" i="1" u="sng" dirty="0"/>
              <a:t> Definizioni</a:t>
            </a:r>
            <a:r>
              <a:rPr lang="it-IT" sz="2800" u="sng" dirty="0"/>
              <a:t> 2</a:t>
            </a:r>
            <a:r>
              <a:rPr lang="it-IT" sz="2800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F584BB-36F1-6549-BDD3-FEEFDE7C5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45324"/>
            <a:ext cx="8915400" cy="4565898"/>
          </a:xfrm>
        </p:spPr>
        <p:txBody>
          <a:bodyPr>
            <a:normAutofit/>
          </a:bodyPr>
          <a:lstStyle/>
          <a:p>
            <a:pPr algn="just"/>
            <a:r>
              <a:rPr lang="it-IT" sz="2800" dirty="0" err="1"/>
              <a:t>pr</a:t>
            </a:r>
            <a:r>
              <a:rPr lang="it-IT" sz="2800" dirty="0"/>
              <a:t>.: Il diritto civile è quello che proviene dalle leggi, dai plebisciti, dai senatoconsulti, dai decreti dei principi, dall’autorità dei giuristi. </a:t>
            </a:r>
          </a:p>
          <a:p>
            <a:pPr algn="just"/>
            <a:r>
              <a:rPr lang="it-IT" sz="2800" dirty="0"/>
              <a:t>1: Il diritto pretorio è quello che fu introdotto dai pretori per ragioni di pubblica utilità allo scopo di </a:t>
            </a:r>
            <a:r>
              <a:rPr lang="it-IT" sz="2800" b="1" dirty="0"/>
              <a:t>migliorare</a:t>
            </a:r>
            <a:r>
              <a:rPr lang="it-IT" sz="2800" dirty="0"/>
              <a:t>, </a:t>
            </a:r>
            <a:r>
              <a:rPr lang="it-IT" sz="2800" b="1" dirty="0"/>
              <a:t>integrare </a:t>
            </a:r>
            <a:r>
              <a:rPr lang="it-IT" sz="2800" dirty="0"/>
              <a:t>e </a:t>
            </a:r>
            <a:r>
              <a:rPr lang="it-IT" sz="2800" b="1" dirty="0"/>
              <a:t>correggere </a:t>
            </a:r>
            <a:r>
              <a:rPr lang="it-IT" sz="2800" dirty="0"/>
              <a:t>il diritto civile. Esso viene anche definito onorario, così denominato in ragione della carica [“</a:t>
            </a:r>
            <a:r>
              <a:rPr lang="it-IT" sz="2800" i="1" dirty="0" err="1"/>
              <a:t>honor</a:t>
            </a:r>
            <a:r>
              <a:rPr lang="it-IT" sz="2800" dirty="0"/>
              <a:t>”] del pretore.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548452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A10783-9A63-7B48-A56C-99FF2EBA7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070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DIRITTO CLASSICO </a:t>
            </a:r>
            <a:r>
              <a:rPr lang="it-IT" dirty="0"/>
              <a:t>(</a:t>
            </a:r>
            <a:r>
              <a:rPr lang="it-IT" b="1" dirty="0"/>
              <a:t>23 a.C. – 235 d.C.</a:t>
            </a:r>
            <a:r>
              <a:rPr lang="it-IT" dirty="0"/>
              <a:t>)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06E90B-6893-214E-B6FF-B0C84BEE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1" y="1334813"/>
            <a:ext cx="10520855" cy="5444359"/>
          </a:xfrm>
        </p:spPr>
        <p:txBody>
          <a:bodyPr>
            <a:normAutofit fontScale="25000" lnSpcReduction="20000"/>
          </a:bodyPr>
          <a:lstStyle/>
          <a:p>
            <a:r>
              <a:rPr lang="it-IT" sz="9800" dirty="0"/>
              <a:t>All’antico </a:t>
            </a:r>
            <a:r>
              <a:rPr lang="it-IT" sz="9800" i="1" dirty="0" err="1"/>
              <a:t>ius</a:t>
            </a:r>
            <a:r>
              <a:rPr lang="it-IT" sz="9800" i="1" dirty="0"/>
              <a:t> civile </a:t>
            </a:r>
            <a:r>
              <a:rPr lang="it-IT" sz="9800" dirty="0"/>
              <a:t>e al </a:t>
            </a:r>
            <a:r>
              <a:rPr lang="it-IT" sz="9800" i="1" dirty="0" err="1"/>
              <a:t>ius</a:t>
            </a:r>
            <a:r>
              <a:rPr lang="it-IT" sz="9800" i="1" dirty="0"/>
              <a:t> </a:t>
            </a:r>
            <a:r>
              <a:rPr lang="it-IT" sz="9800" i="1" dirty="0" err="1"/>
              <a:t>honorarium</a:t>
            </a:r>
            <a:r>
              <a:rPr lang="it-IT" sz="9800" dirty="0"/>
              <a:t> si aggiunge il </a:t>
            </a:r>
            <a:r>
              <a:rPr lang="it-IT" sz="9800" b="1" i="1" u="sng" dirty="0" err="1"/>
              <a:t>ius</a:t>
            </a:r>
            <a:r>
              <a:rPr lang="it-IT" sz="9800" b="1" i="1" u="sng" dirty="0"/>
              <a:t> </a:t>
            </a:r>
            <a:r>
              <a:rPr lang="it-IT" sz="9800" b="1" i="1" u="sng" dirty="0" err="1"/>
              <a:t>extraordinarium</a:t>
            </a:r>
            <a:r>
              <a:rPr lang="it-IT" sz="9800" b="1" u="sng" dirty="0"/>
              <a:t> </a:t>
            </a:r>
            <a:r>
              <a:rPr lang="it-IT" sz="9800" dirty="0"/>
              <a:t>creato da:</a:t>
            </a:r>
          </a:p>
          <a:p>
            <a:pPr marL="0" indent="0">
              <a:buNone/>
            </a:pPr>
            <a:endParaRPr lang="it-IT" sz="4500" dirty="0"/>
          </a:p>
          <a:p>
            <a:pPr lvl="0"/>
            <a:r>
              <a:rPr lang="it-IT" sz="8000" u="sng" dirty="0"/>
              <a:t>SENATOCONSULTI</a:t>
            </a:r>
            <a:r>
              <a:rPr lang="it-IT" sz="8000" dirty="0"/>
              <a:t>, </a:t>
            </a:r>
          </a:p>
          <a:p>
            <a:pPr marL="0" indent="0">
              <a:buNone/>
            </a:pPr>
            <a:r>
              <a:rPr lang="it-IT" sz="4500" dirty="0"/>
              <a:t> </a:t>
            </a:r>
          </a:p>
          <a:p>
            <a:pPr lvl="0"/>
            <a:r>
              <a:rPr lang="it-IT" sz="8000" u="sng" dirty="0"/>
              <a:t>COSTITUZIONI IMPERIALI</a:t>
            </a:r>
            <a:r>
              <a:rPr lang="it-IT" sz="8000" dirty="0"/>
              <a:t>: </a:t>
            </a:r>
          </a:p>
          <a:p>
            <a:pPr lvl="0"/>
            <a:r>
              <a:rPr lang="it-IT" sz="8000" dirty="0"/>
              <a:t>1) </a:t>
            </a:r>
            <a:r>
              <a:rPr lang="it-IT" sz="8000" b="1" dirty="0"/>
              <a:t>editti </a:t>
            </a:r>
            <a:r>
              <a:rPr lang="it-IT" sz="8000" dirty="0"/>
              <a:t>(a carattere generale)</a:t>
            </a:r>
          </a:p>
          <a:p>
            <a:r>
              <a:rPr lang="it-IT" sz="8000" dirty="0"/>
              <a:t>2) </a:t>
            </a:r>
            <a:r>
              <a:rPr lang="it-IT" sz="8000" b="1" dirty="0"/>
              <a:t>mandati </a:t>
            </a:r>
            <a:r>
              <a:rPr lang="it-IT" sz="8000" dirty="0"/>
              <a:t>(a carattere generale)</a:t>
            </a:r>
          </a:p>
          <a:p>
            <a:r>
              <a:rPr lang="it-IT" sz="8000" dirty="0"/>
              <a:t>3) </a:t>
            </a:r>
            <a:r>
              <a:rPr lang="it-IT" sz="8000" u="sng" dirty="0"/>
              <a:t>rescritti o epistole </a:t>
            </a:r>
            <a:r>
              <a:rPr lang="it-IT" sz="8000" dirty="0"/>
              <a:t>(a carattere particolare)</a:t>
            </a:r>
          </a:p>
          <a:p>
            <a:r>
              <a:rPr lang="it-IT" sz="8000" dirty="0"/>
              <a:t>4) </a:t>
            </a:r>
            <a:r>
              <a:rPr lang="it-IT" sz="8000" u="sng" dirty="0"/>
              <a:t>decreti </a:t>
            </a:r>
            <a:r>
              <a:rPr lang="it-IT" sz="8000" dirty="0"/>
              <a:t>(a carattere particolare = sentenze  emanate nel nuovo 					processo </a:t>
            </a:r>
            <a:r>
              <a:rPr lang="it-IT" sz="8000" i="1" dirty="0"/>
              <a:t>extra </a:t>
            </a:r>
            <a:r>
              <a:rPr lang="it-IT" sz="8000" i="1" dirty="0" err="1"/>
              <a:t>ordinem</a:t>
            </a:r>
            <a:r>
              <a:rPr lang="it-IT" sz="8000" dirty="0"/>
              <a:t>)</a:t>
            </a:r>
          </a:p>
          <a:p>
            <a:pPr marL="0" indent="0">
              <a:buNone/>
            </a:pPr>
            <a:endParaRPr lang="it-IT" sz="4500" dirty="0"/>
          </a:p>
          <a:p>
            <a:r>
              <a:rPr lang="it-IT" sz="9600" dirty="0"/>
              <a:t>Nasce il processo della </a:t>
            </a:r>
            <a:r>
              <a:rPr lang="it-IT" sz="9600" b="1" i="1" dirty="0" err="1"/>
              <a:t>cognitio</a:t>
            </a:r>
            <a:r>
              <a:rPr lang="it-IT" sz="9600" b="1" i="1" dirty="0"/>
              <a:t> extra </a:t>
            </a:r>
            <a:r>
              <a:rPr lang="it-IT" sz="9600" b="1" i="1" dirty="0" err="1"/>
              <a:t>ordinem</a:t>
            </a:r>
            <a:r>
              <a:rPr lang="it-IT" sz="9600" b="1" dirty="0"/>
              <a:t> </a:t>
            </a:r>
            <a:r>
              <a:rPr lang="it-IT" sz="9600" dirty="0"/>
              <a:t>che si affianca a quello formulare.</a:t>
            </a:r>
          </a:p>
          <a:p>
            <a:pPr marL="0" indent="0">
              <a:buNone/>
            </a:pPr>
            <a:endParaRPr lang="it-IT" sz="4500" b="1" dirty="0"/>
          </a:p>
          <a:p>
            <a:pPr marL="0" indent="0">
              <a:buNone/>
            </a:pPr>
            <a:r>
              <a:rPr lang="it-IT" sz="3100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563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E4943-E4BD-234E-84E6-5437C9A4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467449"/>
          </a:xfrm>
        </p:spPr>
        <p:txBody>
          <a:bodyPr>
            <a:normAutofit fontScale="90000"/>
          </a:bodyPr>
          <a:lstStyle/>
          <a:p>
            <a:r>
              <a:rPr lang="it-IT" dirty="0"/>
              <a:t>Statua di</a:t>
            </a:r>
            <a:br>
              <a:rPr lang="it-IT" dirty="0"/>
            </a:br>
            <a:r>
              <a:rPr lang="it-IT" dirty="0"/>
              <a:t>Augusto </a:t>
            </a:r>
            <a:br>
              <a:rPr lang="it-IT" dirty="0"/>
            </a:br>
            <a:endParaRPr lang="it-IT" dirty="0"/>
          </a:p>
        </p:txBody>
      </p:sp>
      <p:pic>
        <p:nvPicPr>
          <p:cNvPr id="1026" name="Picture 2" descr="Risultati immagini per augusto">
            <a:extLst>
              <a:ext uri="{FF2B5EF4-FFF2-40B4-BE49-F238E27FC236}">
                <a16:creationId xmlns:a16="http://schemas.microsoft.com/office/drawing/2014/main" id="{F82A19E3-3011-5647-B17D-A73B07E58E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34" y="624109"/>
            <a:ext cx="3836276" cy="55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2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1D0FAF-1FE1-BB4C-BE11-BB9C54E3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3766"/>
          </a:xfrm>
        </p:spPr>
        <p:txBody>
          <a:bodyPr/>
          <a:lstStyle/>
          <a:p>
            <a:pPr algn="ctr"/>
            <a:r>
              <a:rPr lang="it-IT" dirty="0"/>
              <a:t>ACCENTRAMENTO DELLE FONTI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26D8FF-705F-E740-9B92-3FD039B60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71751"/>
            <a:ext cx="8915400" cy="5276193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Le fonti di produzione vanno lentamente accentrandosi nelle mani del Principe: </a:t>
            </a:r>
          </a:p>
          <a:p>
            <a:pPr algn="just"/>
            <a:r>
              <a:rPr lang="it-IT" sz="2800" dirty="0"/>
              <a:t>la </a:t>
            </a:r>
            <a:r>
              <a:rPr lang="it-IT" sz="2800" i="1" dirty="0" err="1"/>
              <a:t>lex</a:t>
            </a:r>
            <a:r>
              <a:rPr lang="it-IT" sz="2800" i="1" dirty="0"/>
              <a:t> </a:t>
            </a:r>
            <a:r>
              <a:rPr lang="it-IT" sz="2800" i="1" dirty="0" err="1"/>
              <a:t>publica</a:t>
            </a:r>
            <a:r>
              <a:rPr lang="it-IT" sz="2800" i="1" dirty="0"/>
              <a:t> </a:t>
            </a:r>
            <a:r>
              <a:rPr lang="it-IT" sz="2800" dirty="0"/>
              <a:t>sparisce nel corso del I sec. d.C. </a:t>
            </a:r>
          </a:p>
          <a:p>
            <a:pPr algn="just"/>
            <a:r>
              <a:rPr lang="it-IT" sz="2800" dirty="0"/>
              <a:t>l’editto del pretore viene “codificato” nel 130 d.C. su ordine dato da Adriano al giurista Salvio Giuliano.</a:t>
            </a:r>
          </a:p>
          <a:p>
            <a:pPr algn="just"/>
            <a:r>
              <a:rPr lang="it-IT" sz="3000" dirty="0"/>
              <a:t>Nel 212 l’editto di Caracalla estende la cittadinanza romana a tutti gli abitanti dell’Impero: è la fine del </a:t>
            </a:r>
            <a:r>
              <a:rPr lang="it-IT" sz="3000" i="1" dirty="0" err="1"/>
              <a:t>ius</a:t>
            </a:r>
            <a:r>
              <a:rPr lang="it-IT" sz="3000" i="1" dirty="0"/>
              <a:t> </a:t>
            </a:r>
            <a:r>
              <a:rPr lang="it-IT" sz="3000" i="1" dirty="0" err="1"/>
              <a:t>gentium</a:t>
            </a:r>
            <a:r>
              <a:rPr lang="it-IT" sz="3000" dirty="0"/>
              <a:t>.</a:t>
            </a:r>
          </a:p>
          <a:p>
            <a:pPr marL="0" indent="0" algn="just">
              <a:buNone/>
            </a:pP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029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EF9F8-602A-904F-A8A8-B2A5EEC3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94593"/>
            <a:ext cx="8911687" cy="641131"/>
          </a:xfrm>
        </p:spPr>
        <p:txBody>
          <a:bodyPr/>
          <a:lstStyle/>
          <a:p>
            <a:pPr algn="ctr"/>
            <a:r>
              <a:rPr lang="it-IT" i="1" dirty="0"/>
              <a:t>IUS PUBLICE RESPONDENDI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C294C7-51F5-3B43-A3E0-D25C74394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676" y="735725"/>
            <a:ext cx="9801936" cy="57806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dirty="0"/>
              <a:t>Augusto si mostra rispettoso nei confronti della giurisprudenza e abbandona il progetto di codificazione che era stato di Cesare, tuttavia introduce il </a:t>
            </a:r>
            <a:r>
              <a:rPr lang="it-IT" sz="2400" b="1" i="1" dirty="0" err="1"/>
              <a:t>ius</a:t>
            </a:r>
            <a:r>
              <a:rPr lang="it-IT" sz="2400" b="1" i="1" dirty="0"/>
              <a:t> </a:t>
            </a:r>
            <a:r>
              <a:rPr lang="it-IT" sz="2400" b="1" i="1" dirty="0" err="1"/>
              <a:t>publice</a:t>
            </a:r>
            <a:r>
              <a:rPr lang="it-IT" sz="2400" b="1" i="1" dirty="0"/>
              <a:t> </a:t>
            </a:r>
            <a:r>
              <a:rPr lang="it-IT" sz="2400" b="1" i="1" dirty="0" err="1"/>
              <a:t>respondendi</a:t>
            </a:r>
            <a:r>
              <a:rPr lang="it-IT" sz="2400" b="1" i="1" dirty="0"/>
              <a:t> ex </a:t>
            </a:r>
            <a:r>
              <a:rPr lang="it-IT" sz="2400" b="1" i="1" dirty="0" err="1"/>
              <a:t>auctoritate</a:t>
            </a:r>
            <a:r>
              <a:rPr lang="it-IT" sz="2400" b="1" i="1" dirty="0"/>
              <a:t> </a:t>
            </a:r>
            <a:r>
              <a:rPr lang="it-IT" sz="2400" b="1" i="1" dirty="0" err="1"/>
              <a:t>principis</a:t>
            </a:r>
            <a:r>
              <a:rPr lang="it-IT" sz="2400" i="1" dirty="0"/>
              <a:t>: </a:t>
            </a:r>
            <a:r>
              <a:rPr lang="it-IT" sz="2400" dirty="0"/>
              <a:t>si tratta di un’ onorificenza che viene conferita ai giuristi di maggior fama e valore, la quale dava maggior vigore al responso. In questo modo Augusto non elimina l’</a:t>
            </a:r>
            <a:r>
              <a:rPr lang="it-IT" sz="2400" i="1" dirty="0" err="1"/>
              <a:t>interpretatio</a:t>
            </a:r>
            <a:r>
              <a:rPr lang="it-IT" sz="2400" i="1" dirty="0"/>
              <a:t> </a:t>
            </a:r>
            <a:r>
              <a:rPr lang="it-IT" sz="2400" i="1" dirty="0" err="1"/>
              <a:t>prudentium</a:t>
            </a:r>
            <a:r>
              <a:rPr lang="it-IT" sz="2400" dirty="0"/>
              <a:t> dal catalogo delle fonti, ma si garantisce un controllo su di essa, facendo considerare i responsi come una manifestazione mediata della volontà imperiale.</a:t>
            </a:r>
          </a:p>
          <a:p>
            <a:pPr algn="just"/>
            <a:r>
              <a:rPr lang="it-IT" sz="2400" dirty="0"/>
              <a:t>All’inizio del II sec. d.C. Adriano dispone che se tutti i giuristi muniti di </a:t>
            </a:r>
            <a:r>
              <a:rPr lang="it-IT" sz="2400" i="1" dirty="0" err="1"/>
              <a:t>ius</a:t>
            </a:r>
            <a:r>
              <a:rPr lang="it-IT" sz="2400" i="1" dirty="0"/>
              <a:t> </a:t>
            </a:r>
            <a:r>
              <a:rPr lang="it-IT" sz="2400" i="1" dirty="0" err="1"/>
              <a:t>respondendi</a:t>
            </a:r>
            <a:r>
              <a:rPr lang="it-IT" sz="2400" dirty="0"/>
              <a:t> sostengono una stessa soluzione, questa è vincolante per il giudice.</a:t>
            </a:r>
          </a:p>
          <a:p>
            <a:pPr algn="just"/>
            <a:r>
              <a:rPr lang="it-IT" sz="2400" dirty="0"/>
              <a:t>Verso la fine dell’epoca classica i giuristi sono diventati dei burocrati che lavorano nelle cancellerie dell’imperatore.</a:t>
            </a:r>
          </a:p>
        </p:txBody>
      </p:sp>
    </p:spTree>
    <p:extLst>
      <p:ext uri="{BB962C8B-B14F-4D97-AF65-F5344CB8AC3E}">
        <p14:creationId xmlns:p14="http://schemas.microsoft.com/office/powerpoint/2010/main" val="3056123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05429-D9C7-1841-B128-0468B992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Risultati immagini per tetrarchi venezia san marco">
            <a:extLst>
              <a:ext uri="{FF2B5EF4-FFF2-40B4-BE49-F238E27FC236}">
                <a16:creationId xmlns:a16="http://schemas.microsoft.com/office/drawing/2014/main" id="{E21533F6-B744-2E4E-8658-8C3F8C810A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92" y="536028"/>
            <a:ext cx="4414345" cy="563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013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BC6892-ADC3-3F43-A36C-661478A8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68166"/>
            <a:ext cx="8911687" cy="945931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DIRITTO POSTCLASSICO</a:t>
            </a:r>
            <a:r>
              <a:rPr lang="it-IT" dirty="0"/>
              <a:t> (</a:t>
            </a:r>
            <a:r>
              <a:rPr lang="it-IT" b="1" dirty="0"/>
              <a:t>235 d.C. – 565 d.C.</a:t>
            </a:r>
            <a:r>
              <a:rPr lang="it-IT" dirty="0"/>
              <a:t>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C87BD6-7434-3546-A174-5B592EB1A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114097"/>
            <a:ext cx="9455643" cy="565456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sz="2800" dirty="0"/>
              <a:t>Ormai fonti vive del diritto sono solo:</a:t>
            </a:r>
          </a:p>
          <a:p>
            <a:pPr algn="just"/>
            <a:r>
              <a:rPr lang="it-IT" sz="2800" dirty="0"/>
              <a:t>1) </a:t>
            </a:r>
            <a:r>
              <a:rPr lang="it-IT" sz="2800" b="1" dirty="0"/>
              <a:t>COSTITUZIONI IMPERIALI</a:t>
            </a:r>
            <a:r>
              <a:rPr lang="it-IT" sz="2800" dirty="0"/>
              <a:t>: ora chiamate </a:t>
            </a:r>
            <a:r>
              <a:rPr lang="it-IT" sz="2800" i="1" u="sng" dirty="0" err="1"/>
              <a:t>leges</a:t>
            </a:r>
            <a:r>
              <a:rPr lang="it-IT" sz="2800" dirty="0"/>
              <a:t> e raccolte in </a:t>
            </a:r>
            <a:r>
              <a:rPr lang="it-IT" sz="2800" i="1" dirty="0" err="1"/>
              <a:t>codices</a:t>
            </a:r>
            <a:r>
              <a:rPr lang="it-IT" sz="2800" i="1" dirty="0"/>
              <a:t>.</a:t>
            </a:r>
            <a:endParaRPr lang="it-IT" sz="2800" dirty="0"/>
          </a:p>
          <a:p>
            <a:pPr algn="just"/>
            <a:r>
              <a:rPr lang="it-IT" sz="2800" dirty="0"/>
              <a:t>2) </a:t>
            </a:r>
            <a:r>
              <a:rPr lang="it-IT" sz="2800" b="1" dirty="0"/>
              <a:t>CONSUETUDINE:</a:t>
            </a:r>
            <a:r>
              <a:rPr lang="it-IT" sz="2800" dirty="0"/>
              <a:t> osservanza generale, spontanea e costante per lungo tempo di un comportamento da parte di una collettività con l'</a:t>
            </a:r>
            <a:r>
              <a:rPr lang="it-IT" sz="2800" i="1" dirty="0" err="1"/>
              <a:t>opinio</a:t>
            </a:r>
            <a:r>
              <a:rPr lang="it-IT" sz="2800" i="1" dirty="0"/>
              <a:t> </a:t>
            </a:r>
            <a:r>
              <a:rPr lang="it-IT" sz="2800" i="1" dirty="0" err="1"/>
              <a:t>iuris</a:t>
            </a:r>
            <a:r>
              <a:rPr lang="it-IT" sz="2800" i="1" dirty="0"/>
              <a:t> </a:t>
            </a:r>
            <a:r>
              <a:rPr lang="it-IT" sz="2800" i="1" dirty="0" err="1"/>
              <a:t>atque</a:t>
            </a:r>
            <a:r>
              <a:rPr lang="it-IT" sz="2800" i="1" dirty="0"/>
              <a:t> </a:t>
            </a:r>
            <a:r>
              <a:rPr lang="it-IT" sz="2800" i="1" dirty="0" err="1"/>
              <a:t>necessitatis</a:t>
            </a:r>
            <a:r>
              <a:rPr lang="it-IT" sz="2800" dirty="0"/>
              <a:t>, cioè la convinzione di obbedire ad una norma giuridica. Vale solo quella </a:t>
            </a:r>
            <a:r>
              <a:rPr lang="it-IT" sz="2800" i="1" dirty="0" err="1"/>
              <a:t>secundum</a:t>
            </a:r>
            <a:r>
              <a:rPr lang="it-IT" sz="2800" i="1" dirty="0"/>
              <a:t> </a:t>
            </a:r>
            <a:r>
              <a:rPr lang="it-IT" sz="2800" i="1" dirty="0" err="1"/>
              <a:t>legem</a:t>
            </a:r>
            <a:r>
              <a:rPr lang="it-IT" sz="2800" dirty="0"/>
              <a:t> (ove non disponga alcuna costituzione imperiale), mai </a:t>
            </a:r>
            <a:r>
              <a:rPr lang="it-IT" sz="2800" i="1" dirty="0"/>
              <a:t>contra </a:t>
            </a:r>
            <a:r>
              <a:rPr lang="it-IT" sz="2800" i="1" dirty="0" err="1"/>
              <a:t>legem</a:t>
            </a:r>
            <a:r>
              <a:rPr lang="it-IT" sz="2800" dirty="0"/>
              <a:t>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L’unico processo rimasto è quello della </a:t>
            </a:r>
            <a:r>
              <a:rPr lang="it-IT" sz="2800" i="1" dirty="0" err="1"/>
              <a:t>cognitio</a:t>
            </a:r>
            <a:r>
              <a:rPr lang="it-IT" sz="2800" i="1" dirty="0"/>
              <a:t> extra </a:t>
            </a:r>
            <a:r>
              <a:rPr lang="it-IT" sz="2800" i="1" dirty="0" err="1"/>
              <a:t>ordinem</a:t>
            </a:r>
            <a:r>
              <a:rPr lang="it-IT" sz="2800" dirty="0"/>
              <a:t> (quello formulare viene abolito anche formalmente da Costanzo e Costante nel 342 d.C.)</a:t>
            </a:r>
            <a:r>
              <a:rPr lang="it-IT" sz="2800" i="1" dirty="0"/>
              <a:t>.</a:t>
            </a:r>
            <a:endParaRPr lang="it-IT" sz="2800" dirty="0"/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0330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AF3381-4FD7-7443-BEEC-103F7799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84084"/>
            <a:ext cx="8911687" cy="872358"/>
          </a:xfrm>
        </p:spPr>
        <p:txBody>
          <a:bodyPr>
            <a:normAutofit fontScale="90000"/>
          </a:bodyPr>
          <a:lstStyle/>
          <a:p>
            <a:pPr algn="ctr"/>
            <a:r>
              <a:rPr lang="it-IT" u="sng" dirty="0"/>
              <a:t>COMPILAZIONI di </a:t>
            </a:r>
            <a:r>
              <a:rPr lang="it-IT" i="1" u="sng" dirty="0"/>
              <a:t>IURA e LEGES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C099BE-2FD7-6847-95E6-83902C92F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56442"/>
            <a:ext cx="8915400" cy="520262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800" dirty="0"/>
              <a:t>Il materiale giuridico del passato resta in vita, perché senza di esso molte controversie non si sarebbero potute risolvere. </a:t>
            </a:r>
          </a:p>
          <a:p>
            <a:pPr algn="just"/>
            <a:r>
              <a:rPr lang="it-IT" sz="2800" dirty="0"/>
              <a:t>Esso è ridotto alle antiche costituzioni imperiali (</a:t>
            </a:r>
            <a:r>
              <a:rPr lang="it-IT" sz="2800" i="1" dirty="0"/>
              <a:t>LEGES</a:t>
            </a:r>
            <a:r>
              <a:rPr lang="it-IT" sz="2800" dirty="0"/>
              <a:t>) e alle opere dei giuristi (</a:t>
            </a:r>
            <a:r>
              <a:rPr lang="it-IT" sz="2800" i="1" dirty="0"/>
              <a:t>IURA</a:t>
            </a:r>
            <a:r>
              <a:rPr lang="it-IT" sz="2800" dirty="0"/>
              <a:t>), considerate sintesi e veicolo del materiale giuridico del passato, visto nel suo insieme. </a:t>
            </a:r>
          </a:p>
          <a:p>
            <a:pPr algn="just"/>
            <a:r>
              <a:rPr lang="it-IT" sz="2800" dirty="0"/>
              <a:t>Si cominciano a creare delle COMPILAZIONI che rispondono all’esigenza di rendere facilmente conoscibile, ridurre e semplificare radicalmente tutto il materiale che poteva essere utilizzato nella pratica dei processi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0456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8AF1E7-99F8-4D44-886E-A14F0CEE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Teodosio II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615138D-7ABB-264E-A02D-03D89043D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6" name="Picture 4" descr="https://upload.wikimedia.org/wikipedia/commons/thumb/1/1f/Th%C3%A9odose_II.JPG/1200px-Th%C3%A9odose_II.JPG">
            <a:extLst>
              <a:ext uri="{FF2B5EF4-FFF2-40B4-BE49-F238E27FC236}">
                <a16:creationId xmlns:a16="http://schemas.microsoft.com/office/drawing/2014/main" id="{99C86C2C-A8BF-CA43-B614-936915B9D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52" y="624110"/>
            <a:ext cx="3668109" cy="50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53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75CC6C-F674-8245-B3E4-374B1D2C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73572"/>
            <a:ext cx="8911687" cy="756745"/>
          </a:xfrm>
        </p:spPr>
        <p:txBody>
          <a:bodyPr/>
          <a:lstStyle/>
          <a:p>
            <a:pPr algn="ctr"/>
            <a:r>
              <a:rPr lang="it-IT" dirty="0"/>
              <a:t>FONTI DEL DIRITTO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C999A5-3762-0748-B987-999A129DD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92772"/>
            <a:ext cx="8915400" cy="5402318"/>
          </a:xfrm>
        </p:spPr>
        <p:txBody>
          <a:bodyPr>
            <a:noAutofit/>
          </a:bodyPr>
          <a:lstStyle/>
          <a:p>
            <a:pPr marL="3200400" lvl="7" indent="0">
              <a:buNone/>
            </a:pPr>
            <a:r>
              <a:rPr lang="it-IT" sz="2800" dirty="0"/>
              <a:t>in senso materiale (es. il Parlamento)</a:t>
            </a:r>
          </a:p>
          <a:p>
            <a:r>
              <a:rPr lang="it-IT" sz="2800" dirty="0"/>
              <a:t>					           /</a:t>
            </a:r>
          </a:p>
          <a:p>
            <a:r>
              <a:rPr lang="it-IT" sz="2800" dirty="0"/>
              <a:t>		    </a:t>
            </a:r>
            <a:r>
              <a:rPr lang="it-IT" sz="2800" u="sng" dirty="0"/>
              <a:t>DI PRODUZIONE</a:t>
            </a:r>
            <a:r>
              <a:rPr lang="it-IT" sz="2800" dirty="0"/>
              <a:t>				</a:t>
            </a:r>
          </a:p>
          <a:p>
            <a:r>
              <a:rPr lang="it-IT" sz="2800" dirty="0"/>
              <a:t>		  /			 	  \</a:t>
            </a:r>
          </a:p>
          <a:p>
            <a:r>
              <a:rPr lang="it-IT" sz="2800" dirty="0"/>
              <a:t>		/			 	   	\ in senso formale (es. la legge) </a:t>
            </a:r>
          </a:p>
          <a:p>
            <a:r>
              <a:rPr lang="it-IT" sz="2800" dirty="0"/>
              <a:t>FONTI</a:t>
            </a:r>
          </a:p>
          <a:p>
            <a:r>
              <a:rPr lang="it-IT" sz="2800" dirty="0"/>
              <a:t>		 \	  		</a:t>
            </a:r>
          </a:p>
          <a:p>
            <a:pPr marL="914400" lvl="2" indent="0">
              <a:buNone/>
            </a:pPr>
            <a:r>
              <a:rPr lang="it-IT" sz="2800" dirty="0"/>
              <a:t>	</a:t>
            </a:r>
            <a:r>
              <a:rPr lang="it-IT" sz="2800" u="sng" dirty="0"/>
              <a:t>DI COGNIZIONE</a:t>
            </a:r>
            <a:r>
              <a:rPr lang="it-IT" sz="2800" dirty="0"/>
              <a:t> (es. la Gazzetta Ufficiale) </a:t>
            </a:r>
          </a:p>
        </p:txBody>
      </p:sp>
    </p:spTree>
    <p:extLst>
      <p:ext uri="{BB962C8B-B14F-4D97-AF65-F5344CB8AC3E}">
        <p14:creationId xmlns:p14="http://schemas.microsoft.com/office/powerpoint/2010/main" val="2194373641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24929B-183F-124C-94FB-8D0ABB75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6124"/>
            <a:ext cx="8911687" cy="819807"/>
          </a:xfrm>
        </p:spPr>
        <p:txBody>
          <a:bodyPr/>
          <a:lstStyle/>
          <a:p>
            <a:pPr algn="ctr"/>
            <a:r>
              <a:rPr lang="it-IT" b="1" u="sng" dirty="0"/>
              <a:t>Codice Teodosiano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DE4A6B-A0AF-1D4B-B412-D3FA64E85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047" y="945931"/>
            <a:ext cx="9686849" cy="571762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Prima compilazione </a:t>
            </a:r>
            <a:r>
              <a:rPr lang="it-IT" sz="2400" u="sng" dirty="0"/>
              <a:t>ufficiale </a:t>
            </a:r>
            <a:r>
              <a:rPr lang="it-IT" sz="2400" dirty="0"/>
              <a:t>di costituzioni imperiali. </a:t>
            </a:r>
          </a:p>
          <a:p>
            <a:pPr algn="just"/>
            <a:r>
              <a:rPr lang="it-IT" sz="2400" dirty="0"/>
              <a:t>Pubblicato a Costantinopoli nel 438 da Teodosio II; recepito in Occidente, entra in vigore l’anno successivo. </a:t>
            </a:r>
          </a:p>
          <a:p>
            <a:pPr algn="just"/>
            <a:r>
              <a:rPr lang="it-IT" sz="2400" dirty="0"/>
              <a:t>Viene attribuito valore ufficiale anche ai codici precedenti, mentre si toglie ogni efficacia alle costituzioni che non vi siano comprese.</a:t>
            </a:r>
          </a:p>
          <a:p>
            <a:pPr algn="just"/>
            <a:r>
              <a:rPr lang="it-IT" sz="2400" dirty="0"/>
              <a:t>Contiene costituzioni generali emanate da Costantino in poi, è diviso in 16 libri, articolati in titoli, ognuno introdotto da una rubrica. All'interno sono disposte in ordine cronologico le costituzioni, recanti un'</a:t>
            </a:r>
            <a:r>
              <a:rPr lang="it-IT" sz="2400" i="1" dirty="0" err="1"/>
              <a:t>inscriptio</a:t>
            </a:r>
            <a:r>
              <a:rPr lang="it-IT" sz="2400" dirty="0"/>
              <a:t>, che contiene il nome dell'imperatore legiferante e del collega nonché il destinatario, e una </a:t>
            </a:r>
            <a:r>
              <a:rPr lang="it-IT" sz="2400" i="1" dirty="0" err="1"/>
              <a:t>subscriptio</a:t>
            </a:r>
            <a:r>
              <a:rPr lang="it-IT" sz="2400" dirty="0"/>
              <a:t> indicante la data e il luogo di emissione.</a:t>
            </a:r>
          </a:p>
          <a:p>
            <a:pPr algn="just"/>
            <a:r>
              <a:rPr lang="it-IT" sz="2400" dirty="0"/>
              <a:t>Tratta soprattutto la materia del diritto pubblico. 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3347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014F8E-162D-AE40-BBF5-86BB46DE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830317"/>
          </a:xfrm>
        </p:spPr>
        <p:txBody>
          <a:bodyPr>
            <a:normAutofit fontScale="90000"/>
          </a:bodyPr>
          <a:lstStyle/>
          <a:p>
            <a:pPr algn="ctr"/>
            <a:r>
              <a:rPr lang="it-IT" i="1" dirty="0"/>
              <a:t>CORPUS IURIS CIVILIS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37DB82-BF83-7E4A-9DB5-09314104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51641"/>
            <a:ext cx="8915400" cy="545486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800" b="1" dirty="0"/>
              <a:t>PRIMO CODICE:</a:t>
            </a:r>
            <a:r>
              <a:rPr lang="it-IT" sz="2800" dirty="0"/>
              <a:t> 528-529</a:t>
            </a:r>
          </a:p>
          <a:p>
            <a:pPr marL="0" indent="0" algn="just">
              <a:buNone/>
            </a:pPr>
            <a:r>
              <a:rPr lang="it-IT" sz="2800" dirty="0"/>
              <a:t> </a:t>
            </a:r>
          </a:p>
          <a:p>
            <a:pPr lvl="0" algn="just"/>
            <a:r>
              <a:rPr lang="it-IT" sz="2800" b="1" dirty="0"/>
              <a:t> DIGESTO</a:t>
            </a:r>
            <a:r>
              <a:rPr lang="it-IT" sz="2800" dirty="0"/>
              <a:t> O </a:t>
            </a:r>
            <a:r>
              <a:rPr lang="it-IT" sz="2800" b="1" dirty="0"/>
              <a:t>PANDETTE: </a:t>
            </a:r>
            <a:r>
              <a:rPr lang="it-IT" sz="2800" dirty="0"/>
              <a:t>530-533. Raccolta di </a:t>
            </a:r>
            <a:r>
              <a:rPr lang="it-IT" sz="2800" i="1" dirty="0" err="1"/>
              <a:t>iura</a:t>
            </a:r>
            <a:r>
              <a:rPr lang="it-IT" sz="2800" dirty="0"/>
              <a:t>, ordinata in 50 libri.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2) </a:t>
            </a:r>
            <a:r>
              <a:rPr lang="it-IT" sz="2800" b="1" dirty="0"/>
              <a:t>ISTITUZIONI</a:t>
            </a:r>
            <a:r>
              <a:rPr lang="it-IT" sz="2800" dirty="0"/>
              <a:t>: 533. Manuale, diviso in 4 libri.</a:t>
            </a:r>
          </a:p>
          <a:p>
            <a:pPr marL="0" indent="0" algn="just">
              <a:buNone/>
            </a:pPr>
            <a:endParaRPr lang="it-IT" sz="2800" dirty="0"/>
          </a:p>
          <a:p>
            <a:pPr algn="just"/>
            <a:r>
              <a:rPr lang="it-IT" sz="2800" dirty="0"/>
              <a:t>3) </a:t>
            </a:r>
            <a:r>
              <a:rPr lang="it-IT" sz="2800" b="1" dirty="0"/>
              <a:t>CODICE (secondo)</a:t>
            </a:r>
            <a:r>
              <a:rPr lang="it-IT" sz="2800" dirty="0"/>
              <a:t>: 534. Raccolta di </a:t>
            </a:r>
            <a:r>
              <a:rPr lang="it-IT" sz="2800" i="1" dirty="0" err="1"/>
              <a:t>leges</a:t>
            </a:r>
            <a:r>
              <a:rPr lang="it-IT" sz="2800" dirty="0"/>
              <a:t>, divisa in 12 libri.</a:t>
            </a:r>
          </a:p>
          <a:p>
            <a:pPr marL="0" indent="0" algn="just">
              <a:buNone/>
            </a:pPr>
            <a:endParaRPr lang="it-IT" sz="2800" dirty="0"/>
          </a:p>
          <a:p>
            <a:pPr algn="just"/>
            <a:r>
              <a:rPr lang="it-IT" sz="2800" dirty="0"/>
              <a:t>4) </a:t>
            </a:r>
            <a:r>
              <a:rPr lang="it-IT" sz="2800" b="1" dirty="0"/>
              <a:t>NOVELLE</a:t>
            </a:r>
            <a:r>
              <a:rPr lang="it-IT" sz="2800" dirty="0"/>
              <a:t>: </a:t>
            </a:r>
            <a:r>
              <a:rPr lang="it-IT" sz="2800" i="1" dirty="0" err="1"/>
              <a:t>leges</a:t>
            </a:r>
            <a:r>
              <a:rPr lang="it-IT" sz="2800" dirty="0"/>
              <a:t> emanate</a:t>
            </a:r>
            <a:r>
              <a:rPr lang="it-IT" sz="2800" b="1" dirty="0"/>
              <a:t> </a:t>
            </a:r>
            <a:r>
              <a:rPr lang="it-IT" sz="2800" dirty="0"/>
              <a:t>da Giustiniano dopo il secondo codice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96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67F751-0026-CC4E-B090-32A05599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3766"/>
          </a:xfrm>
        </p:spPr>
        <p:txBody>
          <a:bodyPr/>
          <a:lstStyle/>
          <a:p>
            <a:pPr algn="ctr"/>
            <a:r>
              <a:rPr lang="it-IT" b="1" dirty="0"/>
              <a:t>PRIMO CODICE </a:t>
            </a:r>
            <a:r>
              <a:rPr lang="it-IT" dirty="0"/>
              <a:t>pubblicato nel 529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C7BAD0-3400-214F-94E1-314727270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97876"/>
            <a:ext cx="8915400" cy="451334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800" dirty="0"/>
              <a:t>Sostituisce i vecchi codici e vietò di utilizzarli ancora, sotto pena di falso.</a:t>
            </a:r>
          </a:p>
          <a:p>
            <a:pPr algn="just"/>
            <a:r>
              <a:rPr lang="it-IT" sz="2800" dirty="0"/>
              <a:t>Di questa prima stesura c’è pervenuto solo una parte dell’indice tramite un papiro egiziano, nel quale è indicata ancora la legge delle citazioni: da ciò si deduce che Giustiniano non pensava ancora alla compilazione del Digesto. </a:t>
            </a:r>
          </a:p>
          <a:p>
            <a:pPr algn="just"/>
            <a:r>
              <a:rPr lang="it-IT" sz="2800" dirty="0"/>
              <a:t>Dal confronto tra questo indice e il secondo codice si nota una profonda disarmonia tra i due. </a:t>
            </a:r>
          </a:p>
        </p:txBody>
      </p:sp>
    </p:spTree>
    <p:extLst>
      <p:ext uri="{BB962C8B-B14F-4D97-AF65-F5344CB8AC3E}">
        <p14:creationId xmlns:p14="http://schemas.microsoft.com/office/powerpoint/2010/main" val="305715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FD6B04-A96C-824E-A3CC-1F24BF4D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/>
              <a:t>QUINQUAGINTA DECISIONES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649A9E-4A5F-0B43-B53C-95FF95B57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76855"/>
            <a:ext cx="8915400" cy="4534367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A partire dal 530 Giustiniano comincia a progettare una compilazione di </a:t>
            </a:r>
            <a:r>
              <a:rPr lang="it-IT" sz="2800" i="1" dirty="0" err="1"/>
              <a:t>iura</a:t>
            </a:r>
            <a:r>
              <a:rPr lang="it-IT" sz="2800" dirty="0"/>
              <a:t> e in questa prospettiva emanò una serie di provvedimenti diretti a risolvere alcune contraddizioni e problemi di fondo presenti delle fonti. Forniscono innanzitutto dei sicuri punti di riferimento per i pratici; inoltre alcune costituzioni servirono a impostare i lavori preparatori del Digesto.</a:t>
            </a:r>
          </a:p>
        </p:txBody>
      </p:sp>
    </p:spTree>
    <p:extLst>
      <p:ext uri="{BB962C8B-B14F-4D97-AF65-F5344CB8AC3E}">
        <p14:creationId xmlns:p14="http://schemas.microsoft.com/office/powerpoint/2010/main" val="764153597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132A02-25DB-D14E-A1A2-59E873C1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05104"/>
            <a:ext cx="8911687" cy="1093076"/>
          </a:xfrm>
        </p:spPr>
        <p:txBody>
          <a:bodyPr/>
          <a:lstStyle/>
          <a:p>
            <a:pPr algn="ctr"/>
            <a:r>
              <a:rPr lang="it-IT" b="1" i="1" dirty="0"/>
              <a:t>DIGESTA</a:t>
            </a:r>
            <a:r>
              <a:rPr lang="it-IT" dirty="0"/>
              <a:t> O </a:t>
            </a:r>
            <a:r>
              <a:rPr lang="it-IT" b="1" i="1" dirty="0"/>
              <a:t>PANDECTAE </a:t>
            </a:r>
            <a:r>
              <a:rPr lang="it-IT" i="1" dirty="0"/>
              <a:t>533</a:t>
            </a:r>
            <a:br>
              <a:rPr lang="it-IT" dirty="0"/>
            </a:br>
            <a:r>
              <a:rPr lang="it-IT" sz="2000" i="1" dirty="0"/>
              <a:t>(</a:t>
            </a:r>
            <a:r>
              <a:rPr lang="it-IT" sz="2000" i="1" dirty="0" err="1"/>
              <a:t>digerere</a:t>
            </a:r>
            <a:r>
              <a:rPr lang="it-IT" sz="2000" i="1" dirty="0"/>
              <a:t>)                   (</a:t>
            </a:r>
            <a:r>
              <a:rPr lang="it-IT" sz="2000" i="1" dirty="0" err="1"/>
              <a:t>pandekomai</a:t>
            </a:r>
            <a:r>
              <a:rPr lang="it-IT" sz="2000" i="1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15F363-1A2E-754D-B932-CE9DACE0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98180"/>
            <a:ext cx="8915400" cy="471304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3200" dirty="0"/>
              <a:t>Nel 530 viene nominata una commissione di 16 membri, presieduti da </a:t>
            </a:r>
            <a:r>
              <a:rPr lang="it-IT" sz="3200" dirty="0" err="1"/>
              <a:t>Triboniano</a:t>
            </a:r>
            <a:r>
              <a:rPr lang="it-IT" sz="3200" dirty="0"/>
              <a:t>, incaricati di fare un’antologia sistematica di brani giurisprudenziali classici e autorizzati a fare aggiunte, modifiche, cancellazioni allo scopo di </a:t>
            </a:r>
          </a:p>
          <a:p>
            <a:r>
              <a:rPr lang="it-IT" sz="3200" dirty="0"/>
              <a:t>1) ABBREVIARE: </a:t>
            </a:r>
          </a:p>
          <a:p>
            <a:r>
              <a:rPr lang="it-IT" sz="3200" dirty="0"/>
              <a:t>2) ELIMINARE LE CONTROVERSIE</a:t>
            </a:r>
          </a:p>
          <a:p>
            <a:r>
              <a:rPr lang="it-IT" sz="3200" dirty="0"/>
              <a:t>3) CANCELLARE ISTITUTI ESTINTI</a:t>
            </a:r>
          </a:p>
          <a:p>
            <a:r>
              <a:rPr lang="it-IT" sz="3200" dirty="0"/>
              <a:t>4) ESTENDERE L’APPLICAZIONE DEI CASI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239186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BC3E96-C350-B94A-B93E-176C402B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2635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8D0CDC-EF89-EB43-ACAE-990F596A6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45628"/>
            <a:ext cx="8915400" cy="539180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3500" dirty="0"/>
              <a:t>Il Digesto è composto di 50 libri, divisi in titoli con una rubrica che indica la materia trattata; all’interno di ciascun titolo sono contenuti brani di giuristi, dei quali si ricorda il nome e l’opera da cui è tratto il frammento.</a:t>
            </a:r>
          </a:p>
          <a:p>
            <a:pPr algn="just"/>
            <a:r>
              <a:rPr lang="it-IT" sz="3500" dirty="0"/>
              <a:t>Sono utilizzati 39 autori</a:t>
            </a:r>
          </a:p>
          <a:p>
            <a:pPr algn="just"/>
            <a:r>
              <a:rPr lang="it-IT" sz="3500" dirty="0"/>
              <a:t>La compilazione segue l’ordine sistematico dell’editto perpetuo e i temi trattati riguardano soprattutto il diritto privato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404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726790-3580-A64F-AFBD-CED19A20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842" y="361352"/>
            <a:ext cx="8911687" cy="45719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pic>
        <p:nvPicPr>
          <p:cNvPr id="1025" name="Picture 1" descr="page2image1798016">
            <a:extLst>
              <a:ext uri="{FF2B5EF4-FFF2-40B4-BE49-F238E27FC236}">
                <a16:creationId xmlns:a16="http://schemas.microsoft.com/office/drawing/2014/main" id="{65D623B6-1BC8-4547-8D57-8BF202EDF7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59" y="0"/>
            <a:ext cx="6779172" cy="72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41410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E7135B-6452-8840-8B39-258E2551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99698"/>
            <a:ext cx="8911687" cy="62011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1" dirty="0"/>
              <a:t>INSTITUTIONES </a:t>
            </a:r>
            <a:r>
              <a:rPr lang="it-IT" i="1" dirty="0"/>
              <a:t>533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D1EAA9-9E2A-B54A-8697-7B161A56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19808"/>
            <a:ext cx="9308498" cy="5507420"/>
          </a:xfrm>
        </p:spPr>
        <p:txBody>
          <a:bodyPr>
            <a:noAutofit/>
          </a:bodyPr>
          <a:lstStyle/>
          <a:p>
            <a:pPr algn="just"/>
            <a:r>
              <a:rPr lang="it-IT" sz="2800" dirty="0"/>
              <a:t>Manuale ufficiale per le scuole di diritto, ma aveva anche forza di legge.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Segue lo stesso ordine delle Istituzioni di Gaio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Sono composte con materiale tratto dalle Istituzioni </a:t>
            </a:r>
            <a:r>
              <a:rPr lang="it-IT" sz="2800" dirty="0" err="1"/>
              <a:t>gaiane</a:t>
            </a:r>
            <a:r>
              <a:rPr lang="it-IT" sz="2800" dirty="0"/>
              <a:t>, dalle </a:t>
            </a:r>
            <a:r>
              <a:rPr lang="it-IT" sz="2800" i="1" dirty="0"/>
              <a:t>Res </a:t>
            </a:r>
            <a:r>
              <a:rPr lang="it-IT" sz="2800" i="1" dirty="0" err="1"/>
              <a:t>cottidianae</a:t>
            </a:r>
            <a:r>
              <a:rPr lang="it-IT" sz="2800" dirty="0"/>
              <a:t> e dalle Istituzioni di Fiorentino, Marciano, Paolo e </a:t>
            </a:r>
            <a:r>
              <a:rPr lang="it-IT" sz="2800" dirty="0" err="1"/>
              <a:t>Ulpiano</a:t>
            </a:r>
            <a:r>
              <a:rPr lang="it-IT" sz="2800" dirty="0"/>
              <a:t>. Sono ricompresi anche passi opera dei compilatori, che espongono le riforme di Giustiniano e riassumono le sue costituzioni.</a:t>
            </a:r>
          </a:p>
        </p:txBody>
      </p:sp>
    </p:spTree>
    <p:extLst>
      <p:ext uri="{BB962C8B-B14F-4D97-AF65-F5344CB8AC3E}">
        <p14:creationId xmlns:p14="http://schemas.microsoft.com/office/powerpoint/2010/main" val="760299868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367A3-1B64-AA4E-BED5-088DBCC8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068" y="0"/>
            <a:ext cx="8911687" cy="178676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2E4B559-1B98-9B4F-A266-F8A6C2B41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160" y="-189186"/>
            <a:ext cx="7115502" cy="7641020"/>
          </a:xfrm>
        </p:spPr>
      </p:pic>
    </p:spTree>
    <p:extLst>
      <p:ext uri="{BB962C8B-B14F-4D97-AF65-F5344CB8AC3E}">
        <p14:creationId xmlns:p14="http://schemas.microsoft.com/office/powerpoint/2010/main" val="378994809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141590-B55E-2B4B-AB15-CABD7C0F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4800"/>
            <a:ext cx="8911687" cy="1061545"/>
          </a:xfrm>
        </p:spPr>
        <p:txBody>
          <a:bodyPr/>
          <a:lstStyle/>
          <a:p>
            <a:r>
              <a:rPr lang="it-IT" b="1" i="1" dirty="0"/>
              <a:t>CODEX </a:t>
            </a:r>
            <a:r>
              <a:rPr lang="it-IT" i="1" dirty="0"/>
              <a:t>(REPETITAE PRAELECTIONIS) </a:t>
            </a:r>
            <a:r>
              <a:rPr lang="it-IT" dirty="0"/>
              <a:t>534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4CE7A5-8002-CF4F-A0EF-C86D418E4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03586"/>
            <a:ext cx="8915400" cy="4807636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3200" dirty="0"/>
              <a:t>Necessario sia per ricomprendervi l’abbondante legislazione degli anni immediatamente successivi al primo codice, sia per coordinare il codice col digesto.</a:t>
            </a:r>
          </a:p>
          <a:p>
            <a:pPr marL="0" indent="0" algn="just">
              <a:buNone/>
            </a:pPr>
            <a:endParaRPr lang="it-IT" sz="3200" dirty="0"/>
          </a:p>
          <a:p>
            <a:pPr algn="just"/>
            <a:r>
              <a:rPr lang="it-IT" sz="3200" dirty="0"/>
              <a:t>12 libri (in ricordo delle 12 tavole), divisi in titoli</a:t>
            </a:r>
          </a:p>
          <a:p>
            <a:pPr algn="just"/>
            <a:r>
              <a:rPr lang="it-IT" sz="3200" dirty="0"/>
              <a:t>7 libri trattano di diritto privato.</a:t>
            </a:r>
          </a:p>
          <a:p>
            <a:pPr algn="just"/>
            <a:r>
              <a:rPr lang="it-IT" sz="3200" dirty="0"/>
              <a:t>La costituzione più antica è un rescritto di Adriano.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157188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3F8D4-2186-CD4E-9EA3-ABD0858A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73572"/>
            <a:ext cx="8911687" cy="662152"/>
          </a:xfrm>
        </p:spPr>
        <p:txBody>
          <a:bodyPr/>
          <a:lstStyle/>
          <a:p>
            <a:pPr algn="ctr"/>
            <a:r>
              <a:rPr lang="it-IT" dirty="0"/>
              <a:t>TIPI DI ORDINAMENTI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201871-E9C6-5F4D-910A-C272E874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735723"/>
            <a:ext cx="8915400" cy="5402317"/>
          </a:xfrm>
        </p:spPr>
        <p:txBody>
          <a:bodyPr>
            <a:noAutofit/>
          </a:bodyPr>
          <a:lstStyle/>
          <a:p>
            <a:r>
              <a:rPr lang="it-IT" sz="2400" dirty="0"/>
              <a:t>A) </a:t>
            </a:r>
            <a:r>
              <a:rPr lang="it-IT" sz="2400" u="sng" dirty="0"/>
              <a:t>CHIUSI</a:t>
            </a:r>
            <a:r>
              <a:rPr lang="it-IT" sz="2400" dirty="0"/>
              <a:t>: </a:t>
            </a:r>
            <a:r>
              <a:rPr lang="it-IT" sz="2400" b="1" dirty="0"/>
              <a:t>legislativi</a:t>
            </a:r>
            <a:r>
              <a:rPr lang="it-IT" sz="2400" dirty="0"/>
              <a:t> (es.: diritto romano postclassico; 										ordinamento italiano attuale)</a:t>
            </a:r>
          </a:p>
          <a:p>
            <a:r>
              <a:rPr lang="it-IT" sz="2400" dirty="0"/>
              <a:t> 							</a:t>
            </a:r>
            <a:r>
              <a:rPr lang="it-IT" sz="2400" b="1" dirty="0"/>
              <a:t>consuetudinari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				 		  /  (es.: diritto romano arcaico)</a:t>
            </a:r>
          </a:p>
          <a:p>
            <a:pPr marL="0" indent="0">
              <a:buNone/>
            </a:pPr>
            <a:r>
              <a:rPr lang="it-IT" sz="2400" dirty="0"/>
              <a:t>				  		/</a:t>
            </a:r>
          </a:p>
          <a:p>
            <a:r>
              <a:rPr lang="it-IT" sz="2400" dirty="0"/>
              <a:t>	B) </a:t>
            </a:r>
            <a:r>
              <a:rPr lang="it-IT" sz="2400" u="sng" dirty="0"/>
              <a:t>APERTI</a:t>
            </a:r>
            <a:r>
              <a:rPr lang="it-IT" sz="2400" dirty="0"/>
              <a:t> o </a:t>
            </a:r>
            <a:r>
              <a:rPr lang="it-IT" sz="2400" u="sng" dirty="0"/>
              <a:t>CASISTICI:</a:t>
            </a:r>
            <a:r>
              <a:rPr lang="it-IT" sz="2400" dirty="0"/>
              <a:t>   ___  </a:t>
            </a:r>
            <a:r>
              <a:rPr lang="it-IT" sz="2400" b="1" dirty="0"/>
              <a:t>giudiziali</a:t>
            </a:r>
            <a:endParaRPr lang="it-IT" sz="2400" dirty="0"/>
          </a:p>
          <a:p>
            <a:pPr marL="0" indent="0">
              <a:buNone/>
            </a:pPr>
            <a:r>
              <a:rPr lang="it-IT" sz="2400" b="1" dirty="0"/>
              <a:t>							</a:t>
            </a:r>
            <a:r>
              <a:rPr lang="it-IT" sz="2400" dirty="0"/>
              <a:t>(es.: common law)</a:t>
            </a:r>
          </a:p>
          <a:p>
            <a:pPr marL="0" indent="0">
              <a:buNone/>
            </a:pPr>
            <a:r>
              <a:rPr lang="it-IT" sz="2400" dirty="0"/>
              <a:t>					    \</a:t>
            </a:r>
          </a:p>
          <a:p>
            <a:pPr marL="0" indent="0">
              <a:buNone/>
            </a:pPr>
            <a:r>
              <a:rPr lang="it-IT" sz="2400" dirty="0"/>
              <a:t>						  \</a:t>
            </a:r>
          </a:p>
          <a:p>
            <a:r>
              <a:rPr lang="it-IT" sz="2400" dirty="0"/>
              <a:t>						</a:t>
            </a:r>
            <a:r>
              <a:rPr lang="it-IT" sz="2400" b="1" dirty="0"/>
              <a:t>giurisprudenziali</a:t>
            </a:r>
            <a:endParaRPr lang="it-IT" sz="2400" dirty="0"/>
          </a:p>
          <a:p>
            <a:pPr marL="0" indent="0">
              <a:buNone/>
            </a:pPr>
            <a:r>
              <a:rPr lang="it-IT" sz="2400" dirty="0"/>
              <a:t>						(es.: diritto romano  classico)</a:t>
            </a:r>
          </a:p>
        </p:txBody>
      </p:sp>
    </p:spTree>
    <p:extLst>
      <p:ext uri="{BB962C8B-B14F-4D97-AF65-F5344CB8AC3E}">
        <p14:creationId xmlns:p14="http://schemas.microsoft.com/office/powerpoint/2010/main" val="16759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DC48A-E96C-F246-8DDC-54E61634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6124"/>
            <a:ext cx="8911687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2049" name="Picture 1" descr="page3image1797344">
            <a:extLst>
              <a:ext uri="{FF2B5EF4-FFF2-40B4-BE49-F238E27FC236}">
                <a16:creationId xmlns:a16="http://schemas.microsoft.com/office/drawing/2014/main" id="{79F6B72F-AF8B-974F-B7BA-C820CEBE12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59" y="-409902"/>
            <a:ext cx="7357241" cy="773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547593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9E5831-701E-7446-9EBA-D0DE4308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968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i="1" dirty="0"/>
              <a:t>NOVELLAE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7ADAF5-EC13-6E41-9AD9-F47CE81D2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98179"/>
            <a:ext cx="8915400" cy="4713043"/>
          </a:xfrm>
        </p:spPr>
        <p:txBody>
          <a:bodyPr>
            <a:noAutofit/>
          </a:bodyPr>
          <a:lstStyle/>
          <a:p>
            <a:pPr algn="just"/>
            <a:r>
              <a:rPr lang="it-IT" sz="2800" dirty="0"/>
              <a:t>Giustiniano aveva programmato una raccolta ufficiale delle costituzioni emanate dopo il secondo codice, ma il proposito non fu mai attuato.</a:t>
            </a:r>
          </a:p>
          <a:p>
            <a:pPr algn="just"/>
            <a:r>
              <a:rPr lang="it-IT" sz="2800" dirty="0"/>
              <a:t>Vennero fatte delle raccolte private</a:t>
            </a:r>
          </a:p>
          <a:p>
            <a:pPr algn="just"/>
            <a:r>
              <a:rPr lang="it-IT" sz="2800" dirty="0"/>
              <a:t>Rivelano un mondo diverso da quello delle altre parti della compilazione. I testi sono più ampi e stilisticamente ridondanti, perché non hanno subito il processo di </a:t>
            </a:r>
            <a:r>
              <a:rPr lang="it-IT" sz="2800" dirty="0" err="1"/>
              <a:t>massimazione</a:t>
            </a:r>
            <a:r>
              <a:rPr lang="it-IT" sz="2800" dirty="0"/>
              <a:t>, essendo mancata una raccolta ufficiale</a:t>
            </a:r>
          </a:p>
        </p:txBody>
      </p:sp>
    </p:spTree>
    <p:extLst>
      <p:ext uri="{BB962C8B-B14F-4D97-AF65-F5344CB8AC3E}">
        <p14:creationId xmlns:p14="http://schemas.microsoft.com/office/powerpoint/2010/main" val="1905348855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54C951-8822-6549-AAC7-2AFAA8BF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592925" y="399392"/>
            <a:ext cx="8911687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FE28B0-ED62-A74A-A99F-EEEB42294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93683"/>
            <a:ext cx="8915400" cy="5217539"/>
          </a:xfrm>
        </p:spPr>
        <p:txBody>
          <a:bodyPr>
            <a:noAutofit/>
          </a:bodyPr>
          <a:lstStyle/>
          <a:p>
            <a:r>
              <a:rPr lang="it-IT" sz="2800" dirty="0"/>
              <a:t>Nel 554 tutte le parti della compilazione entrano in vigore anche in Italia.</a:t>
            </a:r>
          </a:p>
          <a:p>
            <a:endParaRPr lang="it-IT" sz="2800" dirty="0"/>
          </a:p>
          <a:p>
            <a:pPr algn="just"/>
            <a:r>
              <a:rPr lang="it-IT" sz="2800" dirty="0"/>
              <a:t>TUTTO CIO’ CHE NON ERA CONTENUTO NELLA COMPILAZIONE PERDEVA VALORE. Giustiniano non voleva che si facessero commenti alla sua opera perché voleva la certezza del diritto. 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Paradossalmente il Digesto è forse il libro che ha avuto più commenti.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45367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B8CBF3-C4E6-DB47-8467-002EF1DC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63559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FONTI DI PRODUZIONE DEL DIRITTO IN 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2B4DBD-64F0-AD46-95DA-D27862F30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87669"/>
            <a:ext cx="8915400" cy="4723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DISPOSIZIONI SULLA LEGGE IN GENERALE (preleggi al codice civile 1942)</a:t>
            </a:r>
          </a:p>
          <a:p>
            <a:pPr marL="0" indent="0" algn="ctr">
              <a:buNone/>
            </a:pPr>
            <a:r>
              <a:rPr lang="it-IT" dirty="0"/>
              <a:t>CAPO I </a:t>
            </a:r>
          </a:p>
          <a:p>
            <a:pPr marL="0" indent="0" algn="ctr">
              <a:buNone/>
            </a:pPr>
            <a:r>
              <a:rPr lang="it-IT" dirty="0"/>
              <a:t>Delle fonti del diritto</a:t>
            </a:r>
            <a:endParaRPr lang="it-IT" b="1" dirty="0"/>
          </a:p>
          <a:p>
            <a:pPr marL="0" indent="0">
              <a:buNone/>
            </a:pPr>
            <a:r>
              <a:rPr lang="it-IT" b="1" dirty="0"/>
              <a:t>Art. 1 Indicazione delle </a:t>
            </a:r>
            <a:r>
              <a:rPr lang="it-IT" b="1" dirty="0">
                <a:hlinkClick r:id="rId2"/>
              </a:rPr>
              <a:t>fonti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Sono fonti del diritto:</a:t>
            </a:r>
          </a:p>
          <a:p>
            <a:r>
              <a:rPr lang="it-IT" dirty="0"/>
              <a:t>1) le </a:t>
            </a:r>
            <a:r>
              <a:rPr lang="it-IT" b="1" dirty="0"/>
              <a:t>leggi</a:t>
            </a:r>
            <a:r>
              <a:rPr lang="it-IT" dirty="0"/>
              <a:t>;</a:t>
            </a:r>
          </a:p>
          <a:p>
            <a:r>
              <a:rPr lang="it-IT" dirty="0"/>
              <a:t>2) i </a:t>
            </a:r>
            <a:r>
              <a:rPr lang="it-IT" b="1" dirty="0"/>
              <a:t>regolamenti</a:t>
            </a:r>
            <a:r>
              <a:rPr lang="it-IT" dirty="0"/>
              <a:t>;</a:t>
            </a:r>
          </a:p>
          <a:p>
            <a:r>
              <a:rPr lang="it-IT" dirty="0"/>
              <a:t>3) ((*) </a:t>
            </a:r>
            <a:r>
              <a:rPr lang="it-IT" i="1" dirty="0"/>
              <a:t>Abrogato ad opera del d. </a:t>
            </a:r>
            <a:r>
              <a:rPr lang="it-IT" i="1" dirty="0" err="1"/>
              <a:t>lgs</a:t>
            </a:r>
            <a:r>
              <a:rPr lang="it-IT" i="1" dirty="0"/>
              <a:t>. </a:t>
            </a:r>
            <a:r>
              <a:rPr lang="it-IT" i="1" dirty="0" err="1"/>
              <a:t>lgt</a:t>
            </a:r>
            <a:r>
              <a:rPr lang="it-IT" i="1" dirty="0"/>
              <a:t>. 23 novembre 1944, n. 369. Il precedente testo recava la dicitura: "3) le norme corporative".</a:t>
            </a:r>
            <a:r>
              <a:rPr lang="it-IT" dirty="0"/>
              <a:t>)</a:t>
            </a:r>
          </a:p>
          <a:p>
            <a:r>
              <a:rPr lang="it-IT" dirty="0"/>
              <a:t>4) gli </a:t>
            </a:r>
            <a:r>
              <a:rPr lang="it-IT" b="1" dirty="0"/>
              <a:t>usi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+ COSTITUZIONE (1948) E LEGGI COSTITUZIONALI + FONTI EUROPEE + …</a:t>
            </a:r>
          </a:p>
        </p:txBody>
      </p:sp>
    </p:spTree>
    <p:extLst>
      <p:ext uri="{BB962C8B-B14F-4D97-AF65-F5344CB8AC3E}">
        <p14:creationId xmlns:p14="http://schemas.microsoft.com/office/powerpoint/2010/main" val="380810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C66539-FD03-4848-8D4D-21CCA2F1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FONTI DI PRODUZIONE DEL DIRITTO ROMANO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794C7B-7B56-234E-BBE8-42B3F0DD7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08690"/>
            <a:ext cx="8915400" cy="4702532"/>
          </a:xfrm>
        </p:spPr>
        <p:txBody>
          <a:bodyPr/>
          <a:lstStyle/>
          <a:p>
            <a:r>
              <a:rPr lang="it-IT" sz="2800" u="sng" dirty="0"/>
              <a:t>Istituzioni di Gaio I,2 </a:t>
            </a:r>
            <a:r>
              <a:rPr lang="it-IT" sz="2800" dirty="0"/>
              <a:t>(II sec. d.C.): Gli ordinamenti giuridici del popolo romano sono costituiti da </a:t>
            </a:r>
            <a:r>
              <a:rPr lang="it-IT" sz="2800" b="1" u="sng" dirty="0"/>
              <a:t>leggi</a:t>
            </a:r>
            <a:r>
              <a:rPr lang="it-IT" sz="2800" dirty="0"/>
              <a:t>, </a:t>
            </a:r>
            <a:r>
              <a:rPr lang="it-IT" sz="2800" b="1" u="sng" dirty="0"/>
              <a:t>plebisciti</a:t>
            </a:r>
            <a:r>
              <a:rPr lang="it-IT" sz="2800" dirty="0"/>
              <a:t>, </a:t>
            </a:r>
            <a:r>
              <a:rPr lang="it-IT" sz="2800" b="1" u="sng" dirty="0"/>
              <a:t>senatoconsulti</a:t>
            </a:r>
            <a:r>
              <a:rPr lang="it-IT" sz="2800" dirty="0"/>
              <a:t>, </a:t>
            </a:r>
            <a:r>
              <a:rPr lang="it-IT" sz="2800" b="1" u="sng" dirty="0"/>
              <a:t>costituzioni dei principi</a:t>
            </a:r>
            <a:r>
              <a:rPr lang="it-IT" sz="2800" dirty="0"/>
              <a:t>, </a:t>
            </a:r>
            <a:r>
              <a:rPr lang="it-IT" sz="2800" b="1" u="sng" dirty="0"/>
              <a:t>editti dei magistrati competenti</a:t>
            </a:r>
            <a:r>
              <a:rPr lang="it-IT" sz="2800" dirty="0"/>
              <a:t>, </a:t>
            </a:r>
            <a:r>
              <a:rPr lang="it-IT" sz="2800" b="1" u="sng" dirty="0"/>
              <a:t>responsi dei giuristi</a:t>
            </a:r>
            <a:r>
              <a:rPr lang="it-IT" sz="2800" dirty="0"/>
              <a:t>.</a:t>
            </a:r>
            <a:r>
              <a:rPr lang="it-IT" dirty="0"/>
              <a:t> </a:t>
            </a:r>
          </a:p>
          <a:p>
            <a:endParaRPr lang="it-IT" dirty="0"/>
          </a:p>
          <a:p>
            <a:pPr algn="just"/>
            <a:r>
              <a:rPr lang="it-IT" sz="2400" dirty="0"/>
              <a:t>(</a:t>
            </a:r>
            <a:r>
              <a:rPr lang="it-IT" sz="2400" i="1" dirty="0" err="1"/>
              <a:t>Constant</a:t>
            </a:r>
            <a:r>
              <a:rPr lang="it-IT" sz="2400" i="1" dirty="0"/>
              <a:t> </a:t>
            </a:r>
            <a:r>
              <a:rPr lang="it-IT" sz="2400" i="1" dirty="0" err="1"/>
              <a:t>autem</a:t>
            </a:r>
            <a:r>
              <a:rPr lang="it-IT" sz="2400" i="1" dirty="0"/>
              <a:t> </a:t>
            </a:r>
            <a:r>
              <a:rPr lang="it-IT" sz="2400" i="1" dirty="0" err="1"/>
              <a:t>iura</a:t>
            </a:r>
            <a:r>
              <a:rPr lang="it-IT" sz="2400" i="1" dirty="0"/>
              <a:t> </a:t>
            </a:r>
            <a:r>
              <a:rPr lang="it-IT" sz="2400" i="1" dirty="0" err="1"/>
              <a:t>populi</a:t>
            </a:r>
            <a:r>
              <a:rPr lang="it-IT" sz="2400" i="1" dirty="0"/>
              <a:t> romani ex </a:t>
            </a:r>
            <a:r>
              <a:rPr lang="it-IT" sz="2400" i="1" dirty="0" err="1"/>
              <a:t>legibus</a:t>
            </a:r>
            <a:r>
              <a:rPr lang="it-IT" sz="2400" i="1" dirty="0"/>
              <a:t>, </a:t>
            </a:r>
            <a:r>
              <a:rPr lang="it-IT" sz="2400" i="1" dirty="0" err="1"/>
              <a:t>plebiscitis</a:t>
            </a:r>
            <a:r>
              <a:rPr lang="it-IT" sz="2400" i="1" dirty="0"/>
              <a:t>, </a:t>
            </a:r>
            <a:r>
              <a:rPr lang="it-IT" sz="2400" i="1" dirty="0" err="1"/>
              <a:t>senatoconsultis</a:t>
            </a:r>
            <a:r>
              <a:rPr lang="it-IT" sz="2400" i="1" dirty="0"/>
              <a:t>, </a:t>
            </a:r>
            <a:r>
              <a:rPr lang="it-IT" sz="2400" i="1" dirty="0" err="1"/>
              <a:t>constitutionibus</a:t>
            </a:r>
            <a:r>
              <a:rPr lang="it-IT" sz="2400" i="1" dirty="0"/>
              <a:t> </a:t>
            </a:r>
            <a:r>
              <a:rPr lang="it-IT" sz="2400" i="1" dirty="0" err="1"/>
              <a:t>principum</a:t>
            </a:r>
            <a:r>
              <a:rPr lang="it-IT" sz="2400" i="1" dirty="0"/>
              <a:t> </a:t>
            </a:r>
            <a:r>
              <a:rPr lang="it-IT" sz="2400" i="1" dirty="0" err="1"/>
              <a:t>edictis</a:t>
            </a:r>
            <a:r>
              <a:rPr lang="it-IT" sz="2400" i="1" dirty="0"/>
              <a:t> </a:t>
            </a:r>
            <a:r>
              <a:rPr lang="it-IT" sz="2400" i="1" dirty="0" err="1"/>
              <a:t>eorum</a:t>
            </a:r>
            <a:r>
              <a:rPr lang="it-IT" sz="2400" i="1" dirty="0"/>
              <a:t> qui </a:t>
            </a:r>
            <a:r>
              <a:rPr lang="it-IT" sz="2400" i="1" dirty="0" err="1"/>
              <a:t>ius</a:t>
            </a:r>
            <a:r>
              <a:rPr lang="it-IT" sz="2400" i="1" dirty="0"/>
              <a:t> </a:t>
            </a:r>
            <a:r>
              <a:rPr lang="it-IT" sz="2400" i="1" dirty="0" err="1"/>
              <a:t>edicendi</a:t>
            </a:r>
            <a:r>
              <a:rPr lang="it-IT" sz="2400" i="1" dirty="0"/>
              <a:t> </a:t>
            </a:r>
            <a:r>
              <a:rPr lang="it-IT" sz="2400" i="1" dirty="0" err="1"/>
              <a:t>habent</a:t>
            </a:r>
            <a:r>
              <a:rPr lang="it-IT" sz="2400" i="1" dirty="0"/>
              <a:t>, </a:t>
            </a:r>
            <a:r>
              <a:rPr lang="it-IT" sz="2400" i="1" dirty="0" err="1"/>
              <a:t>responsis</a:t>
            </a:r>
            <a:r>
              <a:rPr lang="it-IT" sz="2400" i="1" dirty="0"/>
              <a:t> </a:t>
            </a:r>
            <a:r>
              <a:rPr lang="it-IT" sz="2400" i="1" dirty="0" err="1"/>
              <a:t>prudentium</a:t>
            </a:r>
            <a:r>
              <a:rPr lang="it-IT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556395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AC681E-DB7E-864A-965A-ACEA4A1E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592925" y="73572"/>
            <a:ext cx="8911687" cy="105104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9E8A27E-7CC4-B448-A89C-071521234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73572"/>
            <a:ext cx="6390290" cy="6663559"/>
          </a:xfr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86CFD86-5AEC-2543-A069-2F9428797B60}"/>
              </a:ext>
            </a:extLst>
          </p:cNvPr>
          <p:cNvSpPr/>
          <p:nvPr/>
        </p:nvSpPr>
        <p:spPr>
          <a:xfrm>
            <a:off x="8166538" y="388882"/>
            <a:ext cx="402546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Nel 1816 lo studioso tedesco </a:t>
            </a:r>
            <a:r>
              <a:rPr lang="it-IT" sz="2400" dirty="0" err="1"/>
              <a:t>Barthold</a:t>
            </a:r>
            <a:r>
              <a:rPr lang="it-IT" sz="2400" dirty="0"/>
              <a:t> Georg </a:t>
            </a:r>
            <a:r>
              <a:rPr lang="it-IT" sz="2400" dirty="0" err="1"/>
              <a:t>Niebuhr</a:t>
            </a:r>
            <a:r>
              <a:rPr lang="it-IT" sz="2400" dirty="0"/>
              <a:t> notò che in un codice pergamenaceo contenente le </a:t>
            </a:r>
            <a:r>
              <a:rPr lang="it-IT" sz="2400" i="1" dirty="0"/>
              <a:t>Lettere</a:t>
            </a:r>
            <a:r>
              <a:rPr lang="it-IT" sz="2400" dirty="0"/>
              <a:t> di San Girolamo affiorava una scrittura precedente, la quale era stata abrasa alcuni secoli più tardi per potervi sovrascrivere il testo religioso; con l’ausilio di reagenti chimici si riuscì a leggere la scrittura sottostante e riportare così alla luce il testo delle Istituzioni di Gaio. </a:t>
            </a:r>
          </a:p>
        </p:txBody>
      </p:sp>
    </p:spTree>
    <p:extLst>
      <p:ext uri="{BB962C8B-B14F-4D97-AF65-F5344CB8AC3E}">
        <p14:creationId xmlns:p14="http://schemas.microsoft.com/office/powerpoint/2010/main" val="3891898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BF156A-F329-324E-B78A-9DCEB464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Istituzioni di Gaio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EEFAE4-C782-404D-A588-0CE4C8012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455" y="1439916"/>
            <a:ext cx="9932276" cy="54180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800" dirty="0"/>
              <a:t>Si tratta di un manuale elementare di diritto privato, scritto verso la metà del II secolo d.C. da un giurista del quale sappiamo molto poco;</a:t>
            </a:r>
          </a:p>
          <a:p>
            <a:pPr algn="just"/>
            <a:r>
              <a:rPr lang="it-IT" sz="2800" dirty="0"/>
              <a:t>Il suo manuale ebbe grande successo nei secoli successivi, perché era un’opera di sintesi semplice e piana, che venne molto apprezzata in un’epoca di impoverimento culturale e giuridico come fu quella postclassica. </a:t>
            </a:r>
          </a:p>
          <a:p>
            <a:pPr algn="just"/>
            <a:r>
              <a:rPr lang="it-IT" sz="2800" dirty="0"/>
              <a:t>Il manoscritto palinsesto rinvenuto nella biblioteca capitolare di Verona è l’unica testimonianza di un’opera di un giurista classico che ci sia pervenuta integralmente e che ci permetta perciò di conoscere lo stato del diritto della sua epoca senza successive manipolazioni (presenti, come vedremo, nei testi del Digesto).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893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165C9E-8D21-354B-A980-762FED0D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EDE641-96A0-A847-A481-B2EEBDF6A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310" y="1124607"/>
            <a:ext cx="10226566" cy="5733393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Il manuale è diviso in 4 libri, nei quali è esposto in sintesi tutto il sistema del diritto privato romano, secondo uno schema tripartito in </a:t>
            </a:r>
            <a:r>
              <a:rPr lang="it-IT" sz="2800" i="1" dirty="0" err="1"/>
              <a:t>personae</a:t>
            </a:r>
            <a:r>
              <a:rPr lang="it-IT" sz="2800" dirty="0"/>
              <a:t>, </a:t>
            </a:r>
            <a:r>
              <a:rPr lang="it-IT" sz="2800" i="1" dirty="0"/>
              <a:t>res</a:t>
            </a:r>
            <a:r>
              <a:rPr lang="it-IT" sz="2800" dirty="0"/>
              <a:t>, </a:t>
            </a:r>
            <a:r>
              <a:rPr lang="it-IT" sz="2800" i="1" dirty="0" err="1"/>
              <a:t>actiones</a:t>
            </a:r>
            <a:r>
              <a:rPr lang="it-IT" sz="2800" dirty="0"/>
              <a:t>: </a:t>
            </a:r>
          </a:p>
          <a:p>
            <a:pPr algn="just"/>
            <a:r>
              <a:rPr lang="it-IT" sz="2800" dirty="0"/>
              <a:t>nel primo libro si parla dei rapporti personali, dalla divisione tra schiavi e liberi alle varie condizioni in cui possono trovarsi i liberi;</a:t>
            </a:r>
          </a:p>
          <a:p>
            <a:pPr algn="just"/>
            <a:r>
              <a:rPr lang="it-IT" sz="2800" dirty="0"/>
              <a:t> nei libri secondo e terzo si tratta delle </a:t>
            </a:r>
            <a:r>
              <a:rPr lang="it-IT" sz="2800" i="1" dirty="0"/>
              <a:t>res</a:t>
            </a:r>
            <a:r>
              <a:rPr lang="it-IT" sz="2800" dirty="0"/>
              <a:t>, intese come cose corporali (la proprietà) e cose incorporali, cioè tutti gli altri rapporti patrimoniali, sia reali,</a:t>
            </a:r>
            <a:r>
              <a:rPr lang="it-IT" sz="2800" i="1" dirty="0"/>
              <a:t> </a:t>
            </a:r>
            <a:r>
              <a:rPr lang="it-IT" sz="2800" dirty="0"/>
              <a:t>sia obbligatori, sia di successione ereditaria;</a:t>
            </a:r>
          </a:p>
          <a:p>
            <a:pPr algn="just"/>
            <a:r>
              <a:rPr lang="it-IT" sz="2800" dirty="0"/>
              <a:t>nel quarto libro vengono illustrate le </a:t>
            </a:r>
            <a:r>
              <a:rPr lang="it-IT" sz="2800" i="1" dirty="0" err="1"/>
              <a:t>actiones</a:t>
            </a:r>
            <a:r>
              <a:rPr lang="it-IT" sz="2800" dirty="0"/>
              <a:t>, cioè la materia del processo civile.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2672092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5427</TotalTime>
  <Words>2815</Words>
  <Application>Microsoft Macintosh PowerPoint</Application>
  <PresentationFormat>Widescreen</PresentationFormat>
  <Paragraphs>191</Paragraphs>
  <Slides>42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7" baseType="lpstr">
      <vt:lpstr>Arial</vt:lpstr>
      <vt:lpstr>Century Gothic</vt:lpstr>
      <vt:lpstr>Symbol</vt:lpstr>
      <vt:lpstr>Wingdings 3</vt:lpstr>
      <vt:lpstr>Filo</vt:lpstr>
      <vt:lpstr>ARCO TEMPORALE DI RIFERIMENTO   754 a.C. – 565 d.C.    476 d.C. = Fine dell’impero romano   d’Occidente   1453 d.C. = Fine dell’impero romano d’Oriente </vt:lpstr>
      <vt:lpstr>PERIODIZZAZIONE  DI DIRITTO PUBBLICO   754 – 509 a.C.: MONARCHIA   509 – 23 a.C.: REPUBBLICA   23 a.C. – 235 d.C.: PRINCIPATO   235 d.C. – 565 d.C.: DOMINATO </vt:lpstr>
      <vt:lpstr>FONTI DEL DIRITTO</vt:lpstr>
      <vt:lpstr>TIPI DI ORDINAMENTI</vt:lpstr>
      <vt:lpstr>FONTI DI PRODUZIONE DEL DIRITTO IN ITALIA</vt:lpstr>
      <vt:lpstr>FONTI DI PRODUZIONE DEL DIRITTO ROMANO</vt:lpstr>
      <vt:lpstr>Presentazione standard di PowerPoint</vt:lpstr>
      <vt:lpstr>Istituzioni di Gaio</vt:lpstr>
      <vt:lpstr>Presentazione standard di PowerPoint</vt:lpstr>
      <vt:lpstr>PERIODIZZAZIONE  DI DIRITTO PRIVATO   754 – 242 a.C.: DIRITTO ARCAICO (450: XII TAVOLE)   242 a.C. – 23 a.C.: DIRITTO PRECLASSICO   23 a.C. – 235 d.C.: DIRITTO CLASSICO   235 d.C. – 565 d.C.: DIRITTO POSTCLASSICO </vt:lpstr>
      <vt:lpstr>DIRITTO ARCAICO (754 – 242 a.C.) </vt:lpstr>
      <vt:lpstr>Riprodu- zione della prima  Tavola</vt:lpstr>
      <vt:lpstr>DIRITTO PRECLASSICO (242 a.C. – 23 a.C.) </vt:lpstr>
      <vt:lpstr>Presentazione standard di PowerPoint</vt:lpstr>
      <vt:lpstr>FIDES BONA</vt:lpstr>
      <vt:lpstr>IUS GENTIUM</vt:lpstr>
      <vt:lpstr>Presentazione standard di PowerPoint</vt:lpstr>
      <vt:lpstr>EDITTO DEL PRETORE</vt:lpstr>
      <vt:lpstr>L'editto del pretore contiene:</vt:lpstr>
      <vt:lpstr>IUS CIVILE – IUS HONORARIUM</vt:lpstr>
      <vt:lpstr>Digesto 1,1,7,pr.-1 (Papiniano Definizioni 2)</vt:lpstr>
      <vt:lpstr>DIRITTO CLASSICO (23 a.C. – 235 d.C.) </vt:lpstr>
      <vt:lpstr>Statua di Augusto  </vt:lpstr>
      <vt:lpstr>ACCENTRAMENTO DELLE FONTI</vt:lpstr>
      <vt:lpstr>IUS PUBLICE RESPONDENDI</vt:lpstr>
      <vt:lpstr>Presentazione standard di PowerPoint</vt:lpstr>
      <vt:lpstr>DIRITTO POSTCLASSICO (235 d.C. – 565 d.C.) </vt:lpstr>
      <vt:lpstr>COMPILAZIONI di IURA e LEGES </vt:lpstr>
      <vt:lpstr>Teodosio II</vt:lpstr>
      <vt:lpstr>Codice Teodosiano</vt:lpstr>
      <vt:lpstr>CORPUS IURIS CIVILIS </vt:lpstr>
      <vt:lpstr>PRIMO CODICE pubblicato nel 529 </vt:lpstr>
      <vt:lpstr>QUINQUAGINTA DECISIONES</vt:lpstr>
      <vt:lpstr>DIGESTA O PANDECTAE 533 (digerere)                   (pandekomai)</vt:lpstr>
      <vt:lpstr>Presentazione standard di PowerPoint</vt:lpstr>
      <vt:lpstr>Presentazione standard di PowerPoint</vt:lpstr>
      <vt:lpstr>INSTITUTIONES 533 </vt:lpstr>
      <vt:lpstr>Presentazione standard di PowerPoint</vt:lpstr>
      <vt:lpstr>CODEX (REPETITAE PRAELECTIONIS) 534</vt:lpstr>
      <vt:lpstr>Presentazione standard di PowerPoint</vt:lpstr>
      <vt:lpstr>NOVELLAE 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ARCO TEMPORALE DI RIFERIMENTO 754 a.C. – 565 d.C.   476 d.C. = Fine dell’impero romano   d’Occidente  1453 d.C. = Fine dell’impero romano d’Oriente </dc:title>
  <dc:creator>Utente di Microsoft Office</dc:creator>
  <cp:lastModifiedBy>Utente di Microsoft Office</cp:lastModifiedBy>
  <cp:revision>54</cp:revision>
  <dcterms:created xsi:type="dcterms:W3CDTF">2018-09-26T15:46:00Z</dcterms:created>
  <dcterms:modified xsi:type="dcterms:W3CDTF">2021-09-30T13:45:19Z</dcterms:modified>
</cp:coreProperties>
</file>