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7" r:id="rId11"/>
    <p:sldId id="265" r:id="rId12"/>
    <p:sldId id="266" r:id="rId13"/>
    <p:sldId id="284" r:id="rId14"/>
    <p:sldId id="285" r:id="rId15"/>
    <p:sldId id="287" r:id="rId16"/>
    <p:sldId id="268" r:id="rId17"/>
    <p:sldId id="269" r:id="rId18"/>
    <p:sldId id="270" r:id="rId19"/>
    <p:sldId id="271" r:id="rId20"/>
    <p:sldId id="272" r:id="rId21"/>
    <p:sldId id="273" r:id="rId22"/>
    <p:sldId id="288" r:id="rId23"/>
    <p:sldId id="290" r:id="rId24"/>
    <p:sldId id="291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9" r:id="rId36"/>
    <p:sldId id="292" r:id="rId37"/>
    <p:sldId id="294" r:id="rId38"/>
    <p:sldId id="296" r:id="rId39"/>
    <p:sldId id="295" r:id="rId40"/>
    <p:sldId id="297" r:id="rId41"/>
    <p:sldId id="293" r:id="rId42"/>
    <p:sldId id="298" r:id="rId43"/>
    <p:sldId id="300" r:id="rId44"/>
    <p:sldId id="301" r:id="rId45"/>
    <p:sldId id="302" r:id="rId4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43"/>
  </p:normalViewPr>
  <p:slideViewPr>
    <p:cSldViewPr snapToGrid="0" snapToObjects="1">
      <p:cViewPr varScale="1">
        <p:scale>
          <a:sx n="121" d="100"/>
          <a:sy n="121" d="100"/>
        </p:scale>
        <p:origin x="200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us.unitn.it/Cardozo/Review/Legalprocess/Monateri-1995/Fonti/fontid~1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141157-16CC-574F-B2D4-D1FA022C2C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17684" y="84083"/>
            <a:ext cx="8797157" cy="6096000"/>
          </a:xfrm>
        </p:spPr>
        <p:txBody>
          <a:bodyPr>
            <a:normAutofit/>
          </a:bodyPr>
          <a:lstStyle/>
          <a:p>
            <a:pPr algn="ctr"/>
            <a:r>
              <a:rPr lang="it-IT" sz="3200" b="1" dirty="0"/>
              <a:t>ARCO TEMPORALE DI RIFERIMENTO</a:t>
            </a:r>
            <a:br>
              <a:rPr lang="it-IT" sz="3200" b="1" dirty="0"/>
            </a:br>
            <a:br>
              <a:rPr lang="it-IT" sz="3200" b="1" dirty="0"/>
            </a:br>
            <a:br>
              <a:rPr lang="it-IT" sz="3200" dirty="0"/>
            </a:br>
            <a:r>
              <a:rPr lang="it-IT" sz="3200" b="1" u="sng" dirty="0"/>
              <a:t>754 a.C. – 565 d.C.</a:t>
            </a:r>
            <a:br>
              <a:rPr lang="it-IT" sz="3200" b="1" u="sng" dirty="0"/>
            </a:br>
            <a:br>
              <a:rPr lang="it-IT" sz="3200" b="1" u="sng" dirty="0"/>
            </a:br>
            <a:br>
              <a:rPr lang="it-IT" sz="3200" dirty="0"/>
            </a:br>
            <a:r>
              <a:rPr lang="it-IT" sz="3200" b="1" dirty="0"/>
              <a:t> </a:t>
            </a:r>
            <a:r>
              <a:rPr lang="it-IT" sz="3200" b="1" u="sng" dirty="0"/>
              <a:t>476 d.C.</a:t>
            </a:r>
            <a:r>
              <a:rPr lang="it-IT" sz="3200" dirty="0"/>
              <a:t> = Fine dell’impero romano   d’Occidente</a:t>
            </a:r>
            <a:r>
              <a:rPr lang="it-IT" sz="3200" b="1" dirty="0"/>
              <a:t> </a:t>
            </a:r>
            <a:br>
              <a:rPr lang="it-IT" sz="3200" b="1" dirty="0"/>
            </a:br>
            <a:br>
              <a:rPr lang="it-IT" sz="3200" b="1" dirty="0"/>
            </a:br>
            <a:r>
              <a:rPr lang="it-IT" sz="3200" b="1" u="sng" dirty="0"/>
              <a:t>1453 d.C.</a:t>
            </a:r>
            <a:r>
              <a:rPr lang="it-IT" sz="3200" dirty="0"/>
              <a:t> = Fine dell’impero romano d’Oriente</a:t>
            </a:r>
            <a:br>
              <a:rPr lang="it-IT" sz="3200" dirty="0"/>
            </a:br>
            <a:endParaRPr lang="it-IT" sz="32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C5343FA-A0CB-604C-9C09-58D3610F66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5759669"/>
            <a:ext cx="8915399" cy="143993"/>
          </a:xfrm>
        </p:spPr>
        <p:txBody>
          <a:bodyPr>
            <a:normAutofit fontScale="25000" lnSpcReduction="20000"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3167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30B7C2-49EA-9F45-94B1-CF2ED0D8F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109104"/>
            <a:ext cx="8911687" cy="45719"/>
          </a:xfrm>
        </p:spPr>
        <p:txBody>
          <a:bodyPr>
            <a:noAutofit/>
          </a:bodyPr>
          <a:lstStyle/>
          <a:p>
            <a:r>
              <a:rPr lang="it-IT" sz="1800" dirty="0" err="1"/>
              <a:t>Riprodu</a:t>
            </a:r>
            <a:r>
              <a:rPr lang="it-IT" sz="1800" dirty="0"/>
              <a:t>-</a:t>
            </a:r>
            <a:br>
              <a:rPr lang="it-IT" sz="1800" dirty="0"/>
            </a:br>
            <a:r>
              <a:rPr lang="it-IT" sz="1800" dirty="0"/>
              <a:t>zione</a:t>
            </a:r>
            <a:br>
              <a:rPr lang="it-IT" sz="1800" dirty="0"/>
            </a:br>
            <a:r>
              <a:rPr lang="it-IT" sz="1800" dirty="0"/>
              <a:t>della</a:t>
            </a:r>
            <a:br>
              <a:rPr lang="it-IT" sz="1800" dirty="0"/>
            </a:br>
            <a:r>
              <a:rPr lang="it-IT" sz="1800" dirty="0"/>
              <a:t>prima </a:t>
            </a:r>
            <a:br>
              <a:rPr lang="it-IT" sz="1800" dirty="0"/>
            </a:br>
            <a:r>
              <a:rPr lang="it-IT" sz="1800" dirty="0"/>
              <a:t>Tavola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D7B655A2-2882-AE4F-8D4E-3219CE7D1B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57601" y="154823"/>
            <a:ext cx="5202620" cy="6291696"/>
          </a:xfrm>
        </p:spPr>
      </p:pic>
    </p:spTree>
    <p:extLst>
      <p:ext uri="{BB962C8B-B14F-4D97-AF65-F5344CB8AC3E}">
        <p14:creationId xmlns:p14="http://schemas.microsoft.com/office/powerpoint/2010/main" val="28162489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89915F-035C-9A4B-A45A-39757EBAB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231229"/>
            <a:ext cx="8911687" cy="735724"/>
          </a:xfrm>
        </p:spPr>
        <p:txBody>
          <a:bodyPr>
            <a:normAutofit/>
          </a:bodyPr>
          <a:lstStyle/>
          <a:p>
            <a:pPr algn="ctr"/>
            <a:r>
              <a:rPr lang="it-IT" sz="3200" b="1" dirty="0"/>
              <a:t>DIRITTO PRECLASSICO (242 a.C. – 23 a.C.)</a:t>
            </a:r>
            <a:r>
              <a:rPr lang="it-IT" sz="3200" dirty="0"/>
              <a:t>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8120703-D529-024C-B149-BA6FBB8E1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966952"/>
            <a:ext cx="8915400" cy="4944269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endParaRPr lang="it-IT" sz="3200" dirty="0"/>
          </a:p>
          <a:p>
            <a:pPr marL="0" indent="0" algn="just">
              <a:buNone/>
            </a:pPr>
            <a:r>
              <a:rPr lang="it-IT" sz="4100" dirty="0"/>
              <a:t>Al </a:t>
            </a:r>
            <a:r>
              <a:rPr lang="it-IT" sz="4100" i="1" dirty="0" err="1"/>
              <a:t>ius</a:t>
            </a:r>
            <a:r>
              <a:rPr lang="it-IT" sz="4100" i="1" dirty="0"/>
              <a:t> civile </a:t>
            </a:r>
            <a:r>
              <a:rPr lang="it-IT" sz="4100" dirty="0"/>
              <a:t>si affianca il </a:t>
            </a:r>
            <a:r>
              <a:rPr lang="it-IT" sz="4100" i="1" dirty="0" err="1"/>
              <a:t>ius</a:t>
            </a:r>
            <a:r>
              <a:rPr lang="it-IT" sz="4100" i="1" dirty="0"/>
              <a:t> </a:t>
            </a:r>
            <a:r>
              <a:rPr lang="it-IT" sz="4100" i="1" dirty="0" err="1"/>
              <a:t>honorarium</a:t>
            </a:r>
            <a:r>
              <a:rPr lang="it-IT" sz="4100" dirty="0"/>
              <a:t> creato dai pretori:</a:t>
            </a:r>
          </a:p>
          <a:p>
            <a:pPr marL="0" indent="0" algn="just">
              <a:buNone/>
            </a:pPr>
            <a:r>
              <a:rPr lang="it-IT" sz="4100" dirty="0"/>
              <a:t> </a:t>
            </a:r>
          </a:p>
          <a:p>
            <a:pPr lvl="0" algn="just"/>
            <a:r>
              <a:rPr lang="it-IT" sz="4100" dirty="0"/>
              <a:t>PRETORE URBANO: 367 a.C. (ha </a:t>
            </a:r>
            <a:r>
              <a:rPr lang="it-IT" sz="4100" i="1" dirty="0" err="1"/>
              <a:t>iurisdictio</a:t>
            </a:r>
            <a:r>
              <a:rPr lang="it-IT" sz="4100" dirty="0"/>
              <a:t> tra cittadini)</a:t>
            </a:r>
          </a:p>
          <a:p>
            <a:pPr algn="just"/>
            <a:endParaRPr lang="it-IT" sz="4100" dirty="0"/>
          </a:p>
          <a:p>
            <a:pPr lvl="0" algn="just"/>
            <a:r>
              <a:rPr lang="it-IT" sz="4100" dirty="0"/>
              <a:t>PRETORE PEREGRINO 242 (ha </a:t>
            </a:r>
            <a:r>
              <a:rPr lang="it-IT" sz="4100" i="1" dirty="0" err="1"/>
              <a:t>iurisdictio</a:t>
            </a:r>
            <a:r>
              <a:rPr lang="it-IT" sz="4100" dirty="0"/>
              <a:t> tra cittadini e stranieri o tra stranieri)</a:t>
            </a:r>
          </a:p>
          <a:p>
            <a:pPr marL="0" indent="0" algn="just">
              <a:buNone/>
            </a:pPr>
            <a:endParaRPr lang="it-IT" sz="4100" dirty="0"/>
          </a:p>
          <a:p>
            <a:pPr marL="0" indent="0" algn="just">
              <a:buNone/>
            </a:pPr>
            <a:r>
              <a:rPr lang="it-IT" sz="4100" dirty="0"/>
              <a:t>Nasce il processo formulare (</a:t>
            </a:r>
            <a:r>
              <a:rPr lang="it-IT" sz="4100" i="1" dirty="0"/>
              <a:t>per </a:t>
            </a:r>
            <a:r>
              <a:rPr lang="it-IT" sz="4100" i="1" dirty="0" err="1"/>
              <a:t>formulas</a:t>
            </a:r>
            <a:r>
              <a:rPr lang="it-IT" sz="4100" dirty="0"/>
              <a:t>).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3810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1C25B1-6A1A-904D-9C3A-4421F1BE0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216718"/>
          </a:xfrm>
        </p:spPr>
        <p:txBody>
          <a:bodyPr>
            <a:normAutofit fontScale="90000"/>
          </a:bodyPr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0FDC5428-A42F-7541-896D-7548F1196C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2180" y="1229710"/>
            <a:ext cx="8782432" cy="5076497"/>
          </a:xfrm>
        </p:spPr>
      </p:pic>
    </p:spTree>
    <p:extLst>
      <p:ext uri="{BB962C8B-B14F-4D97-AF65-F5344CB8AC3E}">
        <p14:creationId xmlns:p14="http://schemas.microsoft.com/office/powerpoint/2010/main" val="25319113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9372BE0-A3F7-594F-8C07-7E6078350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47642"/>
          </a:xfrm>
        </p:spPr>
        <p:txBody>
          <a:bodyPr/>
          <a:lstStyle/>
          <a:p>
            <a:pPr algn="ctr"/>
            <a:r>
              <a:rPr lang="it-IT" i="1" dirty="0"/>
              <a:t>FIDES BONA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B8AE222-BA65-714D-8701-DE2C97FBB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1655" y="1271752"/>
            <a:ext cx="9822957" cy="5202620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sz="3600" dirty="0"/>
              <a:t>La </a:t>
            </a:r>
            <a:r>
              <a:rPr lang="it-IT" sz="3600" b="1" i="1" dirty="0" err="1"/>
              <a:t>fides</a:t>
            </a:r>
            <a:r>
              <a:rPr lang="it-IT" sz="3600" b="1" i="1" dirty="0"/>
              <a:t> bona </a:t>
            </a:r>
            <a:r>
              <a:rPr lang="it-IT" sz="3600" dirty="0"/>
              <a:t>è il più importante criterio normativo per l’</a:t>
            </a:r>
            <a:r>
              <a:rPr lang="it-IT" sz="3600" u="sng" dirty="0"/>
              <a:t>individuazione delle regole </a:t>
            </a:r>
            <a:r>
              <a:rPr lang="it-IT" sz="3600" dirty="0"/>
              <a:t>da applicarsi ai nuovi rapporti: è la </a:t>
            </a:r>
            <a:r>
              <a:rPr lang="it-IT" sz="3600" i="1" u="sng" dirty="0" err="1"/>
              <a:t>fides</a:t>
            </a:r>
            <a:r>
              <a:rPr lang="it-IT" sz="3600" i="1" u="sng" dirty="0"/>
              <a:t> </a:t>
            </a:r>
            <a:r>
              <a:rPr lang="it-IT" sz="3600" u="sng" dirty="0"/>
              <a:t>del </a:t>
            </a:r>
            <a:r>
              <a:rPr lang="it-IT" sz="3600" i="1" u="sng" dirty="0"/>
              <a:t>bonus </a:t>
            </a:r>
            <a:r>
              <a:rPr lang="it-IT" sz="3600" i="1" u="sng" dirty="0" err="1"/>
              <a:t>vir</a:t>
            </a:r>
            <a:r>
              <a:rPr lang="it-IT" sz="3600" i="1" u="sng" dirty="0"/>
              <a:t> </a:t>
            </a:r>
            <a:r>
              <a:rPr lang="it-IT" sz="3600" i="1" dirty="0"/>
              <a:t>(</a:t>
            </a:r>
            <a:r>
              <a:rPr lang="it-IT" sz="3600" dirty="0"/>
              <a:t>=uomo di media correttezza), cioè la correttezza standard che le persone di ordinaria diligenza usano nei loro rapporti, la fedeltà alla parola data e la persuasione che occorre comportarsi correttamente e lealmente.</a:t>
            </a:r>
          </a:p>
          <a:p>
            <a:pPr algn="just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19408028"/>
      </p:ext>
    </p:extLst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CD02A9-02F4-7549-83F6-019575E69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10704"/>
          </a:xfrm>
        </p:spPr>
        <p:txBody>
          <a:bodyPr/>
          <a:lstStyle/>
          <a:p>
            <a:pPr algn="ctr"/>
            <a:r>
              <a:rPr lang="it-IT" i="1" dirty="0"/>
              <a:t>IUS GENTIUM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DABE350-E2DC-1F4F-A24D-16008C65E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334814"/>
            <a:ext cx="8915400" cy="5181600"/>
          </a:xfrm>
        </p:spPr>
        <p:txBody>
          <a:bodyPr>
            <a:normAutofit fontScale="92500"/>
          </a:bodyPr>
          <a:lstStyle/>
          <a:p>
            <a:pPr algn="just"/>
            <a:r>
              <a:rPr lang="it-IT" sz="2800" dirty="0"/>
              <a:t>Tutti i nuovi rapporti ebbero nella buona fede la norma che fondava il vincolo e misurava la responsabilità; essi vennero a costituire il </a:t>
            </a:r>
            <a:r>
              <a:rPr lang="it-IT" sz="2800" b="1" i="1" dirty="0" err="1"/>
              <a:t>ius</a:t>
            </a:r>
            <a:r>
              <a:rPr lang="it-IT" sz="2800" b="1" i="1" dirty="0"/>
              <a:t> </a:t>
            </a:r>
            <a:r>
              <a:rPr lang="it-IT" sz="2800" b="1" i="1" dirty="0" err="1"/>
              <a:t>gentium</a:t>
            </a:r>
            <a:r>
              <a:rPr lang="it-IT" sz="2800" dirty="0"/>
              <a:t>, (diritto delle genti), quel complesso di norme e istituti utilizzabili sia dai romani che dagli stranieri.</a:t>
            </a:r>
          </a:p>
          <a:p>
            <a:pPr algn="just"/>
            <a:r>
              <a:rPr lang="it-IT" sz="2800" dirty="0"/>
              <a:t>Nel </a:t>
            </a:r>
            <a:r>
              <a:rPr lang="it-IT" sz="2800" i="1" dirty="0" err="1"/>
              <a:t>ius</a:t>
            </a:r>
            <a:r>
              <a:rPr lang="it-IT" sz="2800" i="1" dirty="0"/>
              <a:t> </a:t>
            </a:r>
            <a:r>
              <a:rPr lang="it-IT" sz="2800" i="1" dirty="0" err="1"/>
              <a:t>gentium</a:t>
            </a:r>
            <a:r>
              <a:rPr lang="it-IT" sz="2800" dirty="0"/>
              <a:t> i giuristi fecero rientrare anche gli istituti meno formali dell’antico </a:t>
            </a:r>
            <a:r>
              <a:rPr lang="it-IT" sz="2800" i="1" dirty="0" err="1"/>
              <a:t>ius</a:t>
            </a:r>
            <a:r>
              <a:rPr lang="it-IT" sz="2800" i="1" dirty="0"/>
              <a:t> civile</a:t>
            </a:r>
            <a:r>
              <a:rPr lang="it-IT" sz="2800" dirty="0"/>
              <a:t>, come la </a:t>
            </a:r>
            <a:r>
              <a:rPr lang="it-IT" sz="2800" i="1" dirty="0" err="1"/>
              <a:t>stipulatio</a:t>
            </a:r>
            <a:r>
              <a:rPr lang="it-IT" sz="2800" i="1" dirty="0"/>
              <a:t>. </a:t>
            </a:r>
            <a:r>
              <a:rPr lang="it-IT" sz="2800" dirty="0"/>
              <a:t>I vecchi istituti solenni costituiscono il </a:t>
            </a:r>
            <a:r>
              <a:rPr lang="it-IT" sz="2800" i="1" dirty="0" err="1"/>
              <a:t>ius</a:t>
            </a:r>
            <a:r>
              <a:rPr lang="it-IT" sz="2800" i="1" dirty="0"/>
              <a:t> civile </a:t>
            </a:r>
            <a:r>
              <a:rPr lang="it-IT" sz="2800" i="1" dirty="0" err="1"/>
              <a:t>strictum</a:t>
            </a:r>
            <a:endParaRPr lang="it-IT" sz="2800" dirty="0"/>
          </a:p>
          <a:p>
            <a:pPr algn="just"/>
            <a:r>
              <a:rPr lang="it-IT" sz="2800" dirty="0"/>
              <a:t>Si ritiene che alla base del </a:t>
            </a:r>
            <a:r>
              <a:rPr lang="it-IT" sz="2800" i="1" dirty="0" err="1"/>
              <a:t>ius</a:t>
            </a:r>
            <a:r>
              <a:rPr lang="it-IT" sz="2800" i="1" dirty="0"/>
              <a:t> </a:t>
            </a:r>
            <a:r>
              <a:rPr lang="it-IT" sz="2800" i="1" dirty="0" err="1"/>
              <a:t>gentium</a:t>
            </a:r>
            <a:r>
              <a:rPr lang="it-IT" sz="2800" i="1" dirty="0"/>
              <a:t> </a:t>
            </a:r>
            <a:r>
              <a:rPr lang="it-IT" sz="2800" dirty="0"/>
              <a:t>ci sia un patrimonio giuridico di fondo comune a tutti i popoli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09727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BE3565E-9297-9F4E-8755-3E6122D32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0938" y="189186"/>
            <a:ext cx="9886019" cy="262760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092C1FC-E2B0-6147-839D-6C6330F12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938" y="735725"/>
            <a:ext cx="10043674" cy="6406054"/>
          </a:xfrm>
        </p:spPr>
        <p:txBody>
          <a:bodyPr>
            <a:normAutofit/>
          </a:bodyPr>
          <a:lstStyle/>
          <a:p>
            <a:pPr algn="just"/>
            <a:r>
              <a:rPr lang="it-IT" sz="2800" u="sng" dirty="0"/>
              <a:t>Istituzioni di Gaio I,1</a:t>
            </a:r>
            <a:r>
              <a:rPr lang="it-IT" sz="2800" dirty="0"/>
              <a:t>: Tutti i popoli retti da leggi e consuetudini, usano in parte un diritto loro proprio, in parte un diritto comune a tutti gli uomini: invero quel diritto che ciascun popolo stabilisce per sé è suo proprio e si chiama </a:t>
            </a:r>
            <a:r>
              <a:rPr lang="it-IT" sz="2800" b="1" dirty="0"/>
              <a:t>diritto civile </a:t>
            </a:r>
            <a:r>
              <a:rPr lang="it-IT" sz="2800" b="1" i="1" dirty="0"/>
              <a:t>(</a:t>
            </a:r>
            <a:r>
              <a:rPr lang="it-IT" sz="2800" b="1" i="1" dirty="0" err="1"/>
              <a:t>ius</a:t>
            </a:r>
            <a:r>
              <a:rPr lang="it-IT" sz="2800" b="1" i="1" dirty="0"/>
              <a:t> civile)</a:t>
            </a:r>
            <a:r>
              <a:rPr lang="it-IT" sz="2800" i="1" dirty="0"/>
              <a:t>,</a:t>
            </a:r>
            <a:r>
              <a:rPr lang="it-IT" sz="2800" dirty="0"/>
              <a:t> come a dire proprio della città; mentre quello che una naturale ragione ha stabilito fra tutti gli uomini è osservato ugualmente da tutti i popoli e si chiama </a:t>
            </a:r>
            <a:r>
              <a:rPr lang="it-IT" sz="2800" b="1" dirty="0"/>
              <a:t>diritto delle genti </a:t>
            </a:r>
            <a:r>
              <a:rPr lang="it-IT" sz="2800" b="1" i="1" dirty="0"/>
              <a:t>(</a:t>
            </a:r>
            <a:r>
              <a:rPr lang="it-IT" sz="2800" b="1" i="1" dirty="0" err="1"/>
              <a:t>ius</a:t>
            </a:r>
            <a:r>
              <a:rPr lang="it-IT" sz="2800" b="1" i="1" dirty="0"/>
              <a:t> </a:t>
            </a:r>
            <a:r>
              <a:rPr lang="it-IT" sz="2800" b="1" i="1" dirty="0" err="1"/>
              <a:t>gentium</a:t>
            </a:r>
            <a:r>
              <a:rPr lang="it-IT" sz="2800" b="1" i="1" dirty="0"/>
              <a:t>)</a:t>
            </a:r>
            <a:r>
              <a:rPr lang="it-IT" sz="2800" i="1" dirty="0"/>
              <a:t>,</a:t>
            </a:r>
            <a:r>
              <a:rPr lang="it-IT" sz="2800" dirty="0"/>
              <a:t> come a significare che di quel diritto tutte le genti si servono. Pertanto il popolo romano impiega, in parte un diritto proprio, in parte un diritto comune a tutti gli uomini.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1212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649700F-A5B8-5241-8D31-D77E42847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178676"/>
            <a:ext cx="8911687" cy="714703"/>
          </a:xfrm>
        </p:spPr>
        <p:txBody>
          <a:bodyPr>
            <a:normAutofit/>
          </a:bodyPr>
          <a:lstStyle/>
          <a:p>
            <a:pPr algn="ctr"/>
            <a:r>
              <a:rPr lang="it-IT" u="sng" dirty="0"/>
              <a:t>EDITTO DEL PRETORE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E315D3B-7185-5C40-B8C5-5F57210CA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893379"/>
            <a:ext cx="8915400" cy="5570483"/>
          </a:xfrm>
        </p:spPr>
        <p:txBody>
          <a:bodyPr>
            <a:normAutofit fontScale="25000" lnSpcReduction="20000"/>
          </a:bodyPr>
          <a:lstStyle/>
          <a:p>
            <a:pPr marL="0" algn="just">
              <a:lnSpc>
                <a:spcPts val="2880"/>
              </a:lnSpc>
            </a:pPr>
            <a:r>
              <a:rPr lang="it-IT" sz="9600" b="1" i="1" dirty="0"/>
              <a:t>DECRETUM </a:t>
            </a:r>
            <a:r>
              <a:rPr lang="it-IT" sz="9600" i="1" dirty="0"/>
              <a:t>= </a:t>
            </a:r>
            <a:r>
              <a:rPr lang="it-IT" sz="9600" dirty="0"/>
              <a:t>azione concessa per il singolo caso </a:t>
            </a:r>
          </a:p>
          <a:p>
            <a:pPr marL="0" indent="0" algn="just">
              <a:lnSpc>
                <a:spcPts val="2880"/>
              </a:lnSpc>
              <a:buNone/>
            </a:pPr>
            <a:endParaRPr lang="it-IT" sz="9600" dirty="0"/>
          </a:p>
          <a:p>
            <a:pPr marL="0" algn="just">
              <a:lnSpc>
                <a:spcPts val="2880"/>
              </a:lnSpc>
            </a:pPr>
            <a:r>
              <a:rPr lang="it-IT" sz="9600" b="1" i="1" dirty="0"/>
              <a:t>EDICTUM PERPETUUM </a:t>
            </a:r>
            <a:r>
              <a:rPr lang="it-IT" sz="9600" dirty="0"/>
              <a:t>= pubblicato all’inizio della carica, </a:t>
            </a:r>
          </a:p>
          <a:p>
            <a:pPr marL="0" indent="0" algn="just">
              <a:lnSpc>
                <a:spcPts val="2880"/>
              </a:lnSpc>
              <a:buNone/>
            </a:pPr>
            <a:r>
              <a:rPr lang="it-IT" sz="9600" dirty="0"/>
              <a:t>contiene tutti gli strumenti che il pretore concederà durante l’anno. </a:t>
            </a:r>
          </a:p>
          <a:p>
            <a:pPr marL="0" indent="0" algn="just">
              <a:lnSpc>
                <a:spcPts val="2880"/>
              </a:lnSpc>
              <a:buNone/>
            </a:pPr>
            <a:r>
              <a:rPr lang="it-IT" sz="9600" dirty="0"/>
              <a:t>È il programma dell’attività giurisdizionale.</a:t>
            </a:r>
          </a:p>
          <a:p>
            <a:pPr marL="0" indent="0" algn="just">
              <a:lnSpc>
                <a:spcPts val="2880"/>
              </a:lnSpc>
              <a:buNone/>
            </a:pPr>
            <a:r>
              <a:rPr lang="it-IT" sz="9600" dirty="0"/>
              <a:t> </a:t>
            </a:r>
          </a:p>
          <a:p>
            <a:pPr marL="0" algn="just">
              <a:lnSpc>
                <a:spcPts val="2880"/>
              </a:lnSpc>
            </a:pPr>
            <a:r>
              <a:rPr lang="it-IT" sz="9600" b="1" i="1" dirty="0"/>
              <a:t>EDICTUM REPENTINUM</a:t>
            </a:r>
            <a:r>
              <a:rPr lang="it-IT" sz="9600" dirty="0"/>
              <a:t> = strumento giurisdizionale aggiunto all’editto nel corso dell’anno</a:t>
            </a:r>
          </a:p>
          <a:p>
            <a:pPr marL="0" indent="0" algn="just">
              <a:lnSpc>
                <a:spcPts val="2880"/>
              </a:lnSpc>
              <a:buNone/>
            </a:pPr>
            <a:endParaRPr lang="it-IT" sz="9600" dirty="0"/>
          </a:p>
          <a:p>
            <a:pPr marL="0" algn="just">
              <a:lnSpc>
                <a:spcPts val="2880"/>
              </a:lnSpc>
            </a:pPr>
            <a:r>
              <a:rPr lang="it-IT" sz="9600" b="1" i="1" dirty="0"/>
              <a:t>EDICTUM TRALATICIUM </a:t>
            </a:r>
            <a:r>
              <a:rPr lang="it-IT" sz="9600" dirty="0"/>
              <a:t>= gruppo di strumenti che si trasmettono da pretore a pretore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002759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7783DB-E4D9-A845-A2BA-239A7CBD3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-18394"/>
            <a:ext cx="8911687" cy="943303"/>
          </a:xfrm>
        </p:spPr>
        <p:txBody>
          <a:bodyPr>
            <a:normAutofit/>
          </a:bodyPr>
          <a:lstStyle/>
          <a:p>
            <a:r>
              <a:rPr lang="it-IT" dirty="0"/>
              <a:t>L'editto del pretore contiene: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C4B2641-7B85-4247-9998-9701779D0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620111"/>
            <a:ext cx="8915400" cy="5291112"/>
          </a:xfrm>
        </p:spPr>
        <p:txBody>
          <a:bodyPr/>
          <a:lstStyle/>
          <a:p>
            <a:pPr marL="0" indent="0">
              <a:buNone/>
            </a:pPr>
            <a:endParaRPr lang="it-IT" dirty="0"/>
          </a:p>
          <a:p>
            <a:r>
              <a:rPr lang="it-IT" sz="2400" dirty="0"/>
              <a:t>a) </a:t>
            </a:r>
            <a:r>
              <a:rPr lang="it-IT" sz="2400" u="sng" dirty="0"/>
              <a:t>azioni civili: </a:t>
            </a:r>
            <a:r>
              <a:rPr lang="it-IT" sz="2400" dirty="0"/>
              <a:t>per situazioni già tutelate con le </a:t>
            </a:r>
            <a:r>
              <a:rPr lang="it-IT" sz="2400" i="1" dirty="0" err="1"/>
              <a:t>legis</a:t>
            </a:r>
            <a:r>
              <a:rPr lang="it-IT" sz="2400" i="1" dirty="0"/>
              <a:t> </a:t>
            </a:r>
            <a:r>
              <a:rPr lang="it-IT" sz="2400" i="1" dirty="0" err="1"/>
              <a:t>actiones</a:t>
            </a:r>
            <a:r>
              <a:rPr lang="it-IT" sz="2400" dirty="0"/>
              <a:t>. Il pretore non può non inserirle nell’editto; </a:t>
            </a:r>
          </a:p>
          <a:p>
            <a:pPr marL="0" indent="0">
              <a:buNone/>
            </a:pPr>
            <a:endParaRPr lang="it-IT" sz="2400" dirty="0"/>
          </a:p>
          <a:p>
            <a:r>
              <a:rPr lang="it-IT" sz="2400" dirty="0"/>
              <a:t>b) </a:t>
            </a:r>
            <a:r>
              <a:rPr lang="it-IT" sz="2400" u="sng" dirty="0"/>
              <a:t>azioni pretorie:</a:t>
            </a:r>
            <a:r>
              <a:rPr lang="it-IT" sz="2400" dirty="0"/>
              <a:t> precedute dalla clausola edittale, cioè dalla promessa; </a:t>
            </a:r>
          </a:p>
          <a:p>
            <a:pPr marL="0" indent="0">
              <a:buNone/>
            </a:pPr>
            <a:endParaRPr lang="it-IT" sz="2400" dirty="0"/>
          </a:p>
          <a:p>
            <a:r>
              <a:rPr lang="it-IT" sz="2400" dirty="0"/>
              <a:t>c) </a:t>
            </a:r>
            <a:r>
              <a:rPr lang="it-IT" sz="2400" u="sng" dirty="0"/>
              <a:t>eccezioni:</a:t>
            </a:r>
            <a:r>
              <a:rPr lang="it-IT" sz="2400" dirty="0"/>
              <a:t> sono tutte pretorie; </a:t>
            </a:r>
          </a:p>
          <a:p>
            <a:endParaRPr lang="it-IT" sz="2400" dirty="0"/>
          </a:p>
          <a:p>
            <a:r>
              <a:rPr lang="it-IT" sz="2400" dirty="0"/>
              <a:t>d) </a:t>
            </a:r>
            <a:r>
              <a:rPr lang="it-IT" sz="2400" u="sng" dirty="0"/>
              <a:t>mezzi più di imperio che di giurisdizione:</a:t>
            </a:r>
            <a:r>
              <a:rPr lang="it-IT" sz="2400" dirty="0"/>
              <a:t> stipulazioni, missioni in possessione, restituzioni in integro, interdetti.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32258096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161DE5-C406-6641-9266-74EF53C75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21214"/>
          </a:xfrm>
        </p:spPr>
        <p:txBody>
          <a:bodyPr/>
          <a:lstStyle/>
          <a:p>
            <a:pPr algn="ctr"/>
            <a:r>
              <a:rPr lang="it-IT" i="1" u="sng" dirty="0"/>
              <a:t>IUS CIVILE – IUS HONORARIUM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B912700-A93C-8542-9E64-6771F33DD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345324"/>
            <a:ext cx="8915400" cy="4565898"/>
          </a:xfrm>
        </p:spPr>
        <p:txBody>
          <a:bodyPr/>
          <a:lstStyle/>
          <a:p>
            <a:r>
              <a:rPr lang="it-IT" sz="2400" dirty="0"/>
              <a:t>Distinzione basata sulle fonti di produzione.</a:t>
            </a:r>
          </a:p>
          <a:p>
            <a:pPr marL="0" indent="0">
              <a:buNone/>
            </a:pPr>
            <a:r>
              <a:rPr lang="it-IT" sz="2400" dirty="0"/>
              <a:t>I pretori sono strumento dei giuristi (come i Consoli sono strumento del Senato); il </a:t>
            </a:r>
            <a:r>
              <a:rPr lang="it-IT" sz="2400" i="1" dirty="0" err="1"/>
              <a:t>ius</a:t>
            </a:r>
            <a:r>
              <a:rPr lang="it-IT" sz="2400" i="1" dirty="0"/>
              <a:t> </a:t>
            </a:r>
            <a:r>
              <a:rPr lang="it-IT" sz="2400" i="1" dirty="0" err="1"/>
              <a:t>honorarium</a:t>
            </a:r>
            <a:r>
              <a:rPr lang="it-IT" sz="2400" i="1" dirty="0"/>
              <a:t> viva </a:t>
            </a:r>
            <a:r>
              <a:rPr lang="it-IT" sz="2400" i="1" dirty="0" err="1"/>
              <a:t>vox</a:t>
            </a:r>
            <a:r>
              <a:rPr lang="it-IT" sz="2400" i="1" dirty="0"/>
              <a:t> est </a:t>
            </a:r>
            <a:r>
              <a:rPr lang="it-IT" sz="2400" i="1" dirty="0" err="1"/>
              <a:t>iuris</a:t>
            </a:r>
            <a:r>
              <a:rPr lang="it-IT" sz="2400" i="1" dirty="0"/>
              <a:t> </a:t>
            </a:r>
            <a:r>
              <a:rPr lang="it-IT" sz="2400" i="1" dirty="0" err="1"/>
              <a:t>civilis</a:t>
            </a:r>
            <a:r>
              <a:rPr lang="it-IT" sz="2400" dirty="0"/>
              <a:t>, nei confronti del quale ha funzione:</a:t>
            </a:r>
          </a:p>
          <a:p>
            <a:r>
              <a:rPr lang="it-IT" sz="2400" dirty="0"/>
              <a:t>a) </a:t>
            </a:r>
            <a:r>
              <a:rPr lang="it-IT" sz="2400" u="sng" dirty="0" err="1"/>
              <a:t>adiutoria</a:t>
            </a:r>
            <a:r>
              <a:rPr lang="it-IT" sz="2400" dirty="0"/>
              <a:t>: dà una tutela più efficace </a:t>
            </a:r>
          </a:p>
          <a:p>
            <a:pPr marL="0" indent="0">
              <a:buNone/>
            </a:pPr>
            <a:endParaRPr lang="it-IT" sz="2400" dirty="0"/>
          </a:p>
          <a:p>
            <a:r>
              <a:rPr lang="it-IT" sz="2400" dirty="0"/>
              <a:t>b) </a:t>
            </a:r>
            <a:r>
              <a:rPr lang="it-IT" sz="2400" u="sng" dirty="0"/>
              <a:t>integrativa</a:t>
            </a:r>
            <a:r>
              <a:rPr lang="it-IT" sz="2400" dirty="0"/>
              <a:t>: colma una lacuna</a:t>
            </a:r>
            <a:endParaRPr lang="it-IT" sz="2400" i="1" dirty="0"/>
          </a:p>
          <a:p>
            <a:pPr marL="0" indent="0">
              <a:buNone/>
            </a:pPr>
            <a:r>
              <a:rPr lang="it-IT" sz="2400" dirty="0"/>
              <a:t> </a:t>
            </a:r>
          </a:p>
          <a:p>
            <a:r>
              <a:rPr lang="it-IT" sz="2400" dirty="0"/>
              <a:t>c) </a:t>
            </a:r>
            <a:r>
              <a:rPr lang="it-IT" sz="2400" u="sng" dirty="0"/>
              <a:t>correttiva</a:t>
            </a:r>
            <a:r>
              <a:rPr lang="it-IT" sz="2400" dirty="0"/>
              <a:t>: elimina risultati iniqui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16523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08BABD-D0AD-4E4B-AB49-11BFE63F0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26621"/>
          </a:xfrm>
        </p:spPr>
        <p:txBody>
          <a:bodyPr>
            <a:normAutofit/>
          </a:bodyPr>
          <a:lstStyle/>
          <a:p>
            <a:pPr algn="ctr"/>
            <a:r>
              <a:rPr lang="it-IT" sz="2800" u="sng" dirty="0"/>
              <a:t>Digesto 1,1,7,pr.-1 (Papiniano</a:t>
            </a:r>
            <a:r>
              <a:rPr lang="it-IT" sz="2800" i="1" u="sng" dirty="0"/>
              <a:t> Definizioni</a:t>
            </a:r>
            <a:r>
              <a:rPr lang="it-IT" sz="2800" u="sng" dirty="0"/>
              <a:t> 2</a:t>
            </a:r>
            <a:r>
              <a:rPr lang="it-IT" sz="2800" dirty="0"/>
              <a:t>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3F584BB-36F1-6549-BDD3-FEEFDE7C5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345324"/>
            <a:ext cx="8915400" cy="4565898"/>
          </a:xfrm>
        </p:spPr>
        <p:txBody>
          <a:bodyPr>
            <a:normAutofit/>
          </a:bodyPr>
          <a:lstStyle/>
          <a:p>
            <a:pPr algn="just"/>
            <a:r>
              <a:rPr lang="it-IT" sz="2800" dirty="0" err="1"/>
              <a:t>pr</a:t>
            </a:r>
            <a:r>
              <a:rPr lang="it-IT" sz="2800" dirty="0"/>
              <a:t>.: Il diritto civile è quello che proviene dalle leggi, dai plebisciti, dai senatoconsulti, dai decreti dei principi, dall’autorità dei giuristi. </a:t>
            </a:r>
          </a:p>
          <a:p>
            <a:pPr algn="just"/>
            <a:r>
              <a:rPr lang="it-IT" sz="2800" dirty="0"/>
              <a:t>1: Il diritto pretorio è quello che fu introdotto dai pretori per ragioni di pubblica utilità allo scopo di </a:t>
            </a:r>
            <a:r>
              <a:rPr lang="it-IT" sz="2800" b="1" dirty="0"/>
              <a:t>migliorare</a:t>
            </a:r>
            <a:r>
              <a:rPr lang="it-IT" sz="2800" dirty="0"/>
              <a:t>, </a:t>
            </a:r>
            <a:r>
              <a:rPr lang="it-IT" sz="2800" b="1" dirty="0"/>
              <a:t>integrare </a:t>
            </a:r>
            <a:r>
              <a:rPr lang="it-IT" sz="2800" dirty="0"/>
              <a:t>e </a:t>
            </a:r>
            <a:r>
              <a:rPr lang="it-IT" sz="2800" b="1" dirty="0"/>
              <a:t>correggere </a:t>
            </a:r>
            <a:r>
              <a:rPr lang="it-IT" sz="2800" dirty="0"/>
              <a:t>il diritto civile. Esso viene anche definito onorario, così denominato in ragione della carica [“</a:t>
            </a:r>
            <a:r>
              <a:rPr lang="it-IT" sz="2800" i="1" dirty="0" err="1"/>
              <a:t>honor</a:t>
            </a:r>
            <a:r>
              <a:rPr lang="it-IT" sz="2800" dirty="0"/>
              <a:t>”] del pretore.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75484528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645D90-FEA8-B34D-AECE-84160DFB9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b="1" u="sng" dirty="0"/>
              <a:t>PERIODIZZAZIONE </a:t>
            </a:r>
            <a:br>
              <a:rPr lang="it-IT" b="1" dirty="0"/>
            </a:br>
            <a:r>
              <a:rPr lang="it-IT" b="1" u="sng" dirty="0"/>
              <a:t>DI DIRITTO PUBBLICO</a:t>
            </a:r>
            <a:br>
              <a:rPr lang="it-IT" dirty="0"/>
            </a:br>
            <a:r>
              <a:rPr lang="it-IT" dirty="0"/>
              <a:t> </a:t>
            </a:r>
            <a:br>
              <a:rPr lang="it-IT" dirty="0"/>
            </a:br>
            <a:r>
              <a:rPr lang="it-IT" b="1" dirty="0"/>
              <a:t>754 – 509 a.C.</a:t>
            </a:r>
            <a:r>
              <a:rPr lang="it-IT" dirty="0"/>
              <a:t>: MONARCHIA</a:t>
            </a:r>
            <a:br>
              <a:rPr lang="it-IT" dirty="0"/>
            </a:br>
            <a:r>
              <a:rPr lang="it-IT" dirty="0"/>
              <a:t> </a:t>
            </a:r>
            <a:br>
              <a:rPr lang="it-IT" dirty="0"/>
            </a:br>
            <a:r>
              <a:rPr lang="it-IT" b="1" dirty="0"/>
              <a:t>509 – 23 a.C.</a:t>
            </a:r>
            <a:r>
              <a:rPr lang="it-IT" dirty="0"/>
              <a:t>: REPUBBLICA</a:t>
            </a:r>
            <a:br>
              <a:rPr lang="it-IT" dirty="0"/>
            </a:br>
            <a:r>
              <a:rPr lang="it-IT" dirty="0"/>
              <a:t> </a:t>
            </a:r>
            <a:br>
              <a:rPr lang="it-IT" dirty="0"/>
            </a:br>
            <a:r>
              <a:rPr lang="it-IT" b="1" dirty="0"/>
              <a:t>23 a.C. – 235 d.C.</a:t>
            </a:r>
            <a:r>
              <a:rPr lang="it-IT" dirty="0"/>
              <a:t>: PRINCIPATO</a:t>
            </a:r>
            <a:br>
              <a:rPr lang="it-IT" dirty="0"/>
            </a:br>
            <a:r>
              <a:rPr lang="it-IT" dirty="0"/>
              <a:t> </a:t>
            </a:r>
            <a:br>
              <a:rPr lang="it-IT" dirty="0"/>
            </a:br>
            <a:r>
              <a:rPr lang="it-IT" b="1" dirty="0"/>
              <a:t>235 d.C. – 565 d.C.</a:t>
            </a:r>
            <a:r>
              <a:rPr lang="it-IT" dirty="0"/>
              <a:t>: DOMINATO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87BF15C-AB47-2F42-BD26-CA8C89140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702676"/>
            <a:ext cx="8915400" cy="4208546"/>
          </a:xfrm>
        </p:spPr>
        <p:txBody>
          <a:bodyPr/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0090797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A10783-9A63-7B48-A56C-99FF2EBA7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10704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/>
              <a:t>DIRITTO CLASSICO </a:t>
            </a:r>
            <a:r>
              <a:rPr lang="it-IT" dirty="0"/>
              <a:t>(</a:t>
            </a:r>
            <a:r>
              <a:rPr lang="it-IT" b="1" dirty="0"/>
              <a:t>23 a.C. – 235 d.C.</a:t>
            </a:r>
            <a:r>
              <a:rPr lang="it-IT" dirty="0"/>
              <a:t>)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B06E90B-6893-214E-B6FF-B0C84BEEF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334813"/>
            <a:ext cx="8915400" cy="5213131"/>
          </a:xfrm>
        </p:spPr>
        <p:txBody>
          <a:bodyPr>
            <a:normAutofit fontScale="25000" lnSpcReduction="20000"/>
          </a:bodyPr>
          <a:lstStyle/>
          <a:p>
            <a:r>
              <a:rPr lang="it-IT" sz="9800" dirty="0"/>
              <a:t>All’antico </a:t>
            </a:r>
            <a:r>
              <a:rPr lang="it-IT" sz="9800" i="1" dirty="0" err="1"/>
              <a:t>ius</a:t>
            </a:r>
            <a:r>
              <a:rPr lang="it-IT" sz="9800" i="1" dirty="0"/>
              <a:t> civile </a:t>
            </a:r>
            <a:r>
              <a:rPr lang="it-IT" sz="9800" dirty="0"/>
              <a:t>e al </a:t>
            </a:r>
            <a:r>
              <a:rPr lang="it-IT" sz="9800" i="1" dirty="0" err="1"/>
              <a:t>ius</a:t>
            </a:r>
            <a:r>
              <a:rPr lang="it-IT" sz="9800" i="1" dirty="0"/>
              <a:t> </a:t>
            </a:r>
            <a:r>
              <a:rPr lang="it-IT" sz="9800" i="1" dirty="0" err="1"/>
              <a:t>honorarium</a:t>
            </a:r>
            <a:r>
              <a:rPr lang="it-IT" sz="9800" dirty="0"/>
              <a:t> si aggiunge il </a:t>
            </a:r>
            <a:r>
              <a:rPr lang="it-IT" sz="9800" b="1" i="1" u="sng" dirty="0" err="1"/>
              <a:t>ius</a:t>
            </a:r>
            <a:r>
              <a:rPr lang="it-IT" sz="9800" b="1" i="1" u="sng" dirty="0"/>
              <a:t> </a:t>
            </a:r>
            <a:r>
              <a:rPr lang="it-IT" sz="9800" b="1" i="1" u="sng" dirty="0" err="1"/>
              <a:t>extraordinarium</a:t>
            </a:r>
            <a:r>
              <a:rPr lang="it-IT" sz="9800" b="1" u="sng" dirty="0"/>
              <a:t> </a:t>
            </a:r>
            <a:r>
              <a:rPr lang="it-IT" sz="9800" dirty="0"/>
              <a:t>creato da:</a:t>
            </a:r>
          </a:p>
          <a:p>
            <a:pPr marL="0" indent="0">
              <a:buNone/>
            </a:pPr>
            <a:endParaRPr lang="it-IT" sz="4500" dirty="0"/>
          </a:p>
          <a:p>
            <a:pPr lvl="0"/>
            <a:r>
              <a:rPr lang="it-IT" sz="8000" u="sng" dirty="0"/>
              <a:t>SENATOCONSULTI</a:t>
            </a:r>
            <a:r>
              <a:rPr lang="it-IT" sz="8000" dirty="0"/>
              <a:t>, </a:t>
            </a:r>
          </a:p>
          <a:p>
            <a:pPr marL="0" lvl="0" indent="0">
              <a:buNone/>
            </a:pPr>
            <a:r>
              <a:rPr lang="it-IT" sz="8000" dirty="0"/>
              <a:t>poi </a:t>
            </a:r>
            <a:r>
              <a:rPr lang="it-IT" sz="8000" i="1" dirty="0" err="1"/>
              <a:t>oratio</a:t>
            </a:r>
            <a:r>
              <a:rPr lang="it-IT" sz="8000" i="1" dirty="0"/>
              <a:t> </a:t>
            </a:r>
            <a:r>
              <a:rPr lang="it-IT" sz="8000" i="1" dirty="0" err="1"/>
              <a:t>principis</a:t>
            </a:r>
            <a:r>
              <a:rPr lang="it-IT" sz="8000" i="1" dirty="0"/>
              <a:t> in </a:t>
            </a:r>
            <a:r>
              <a:rPr lang="it-IT" sz="8000" i="1" dirty="0" err="1"/>
              <a:t>senatu</a:t>
            </a:r>
            <a:r>
              <a:rPr lang="it-IT" sz="8000" i="1" dirty="0"/>
              <a:t> </a:t>
            </a:r>
            <a:r>
              <a:rPr lang="it-IT" sz="8000" i="1" dirty="0" err="1"/>
              <a:t>habita</a:t>
            </a:r>
            <a:endParaRPr lang="it-IT" sz="8000" dirty="0"/>
          </a:p>
          <a:p>
            <a:pPr marL="0" indent="0">
              <a:buNone/>
            </a:pPr>
            <a:r>
              <a:rPr lang="it-IT" sz="4500" dirty="0"/>
              <a:t> </a:t>
            </a:r>
          </a:p>
          <a:p>
            <a:pPr lvl="0"/>
            <a:r>
              <a:rPr lang="it-IT" sz="8000" u="sng" dirty="0"/>
              <a:t>COSTITUZIONI IMPERIALI</a:t>
            </a:r>
            <a:r>
              <a:rPr lang="it-IT" sz="8000" dirty="0"/>
              <a:t>: </a:t>
            </a:r>
          </a:p>
          <a:p>
            <a:pPr lvl="0"/>
            <a:r>
              <a:rPr lang="it-IT" sz="8000" dirty="0"/>
              <a:t>1) </a:t>
            </a:r>
            <a:r>
              <a:rPr lang="it-IT" sz="8000" b="1" dirty="0"/>
              <a:t>editti </a:t>
            </a:r>
            <a:r>
              <a:rPr lang="it-IT" sz="8000" dirty="0"/>
              <a:t>(a carattere generale)</a:t>
            </a:r>
          </a:p>
          <a:p>
            <a:r>
              <a:rPr lang="it-IT" sz="8000" dirty="0"/>
              <a:t>2) </a:t>
            </a:r>
            <a:r>
              <a:rPr lang="it-IT" sz="8000" b="1" dirty="0"/>
              <a:t>mandati </a:t>
            </a:r>
            <a:r>
              <a:rPr lang="it-IT" sz="8000" dirty="0"/>
              <a:t>(a carattere generale)</a:t>
            </a:r>
          </a:p>
          <a:p>
            <a:r>
              <a:rPr lang="it-IT" sz="8000" dirty="0"/>
              <a:t>3) </a:t>
            </a:r>
            <a:r>
              <a:rPr lang="it-IT" sz="8000" u="sng" dirty="0"/>
              <a:t>rescritti o epistole </a:t>
            </a:r>
            <a:r>
              <a:rPr lang="it-IT" sz="8000" dirty="0"/>
              <a:t>(a carattere particolare)</a:t>
            </a:r>
          </a:p>
          <a:p>
            <a:r>
              <a:rPr lang="it-IT" sz="8000" dirty="0"/>
              <a:t>4) </a:t>
            </a:r>
            <a:r>
              <a:rPr lang="it-IT" sz="8000" u="sng" dirty="0"/>
              <a:t>decreti </a:t>
            </a:r>
            <a:r>
              <a:rPr lang="it-IT" sz="8000" dirty="0"/>
              <a:t>(a carattere particolare = sentenze  emanate nel nuovo 					processo </a:t>
            </a:r>
            <a:r>
              <a:rPr lang="it-IT" sz="8000" i="1" dirty="0"/>
              <a:t>extra </a:t>
            </a:r>
            <a:r>
              <a:rPr lang="it-IT" sz="8000" i="1" dirty="0" err="1"/>
              <a:t>ordinem</a:t>
            </a:r>
            <a:r>
              <a:rPr lang="it-IT" sz="8000" dirty="0"/>
              <a:t>)</a:t>
            </a:r>
          </a:p>
          <a:p>
            <a:pPr marL="0" indent="0">
              <a:buNone/>
            </a:pPr>
            <a:endParaRPr lang="it-IT" sz="4500" dirty="0"/>
          </a:p>
          <a:p>
            <a:r>
              <a:rPr lang="it-IT" sz="9600" dirty="0"/>
              <a:t>Nasce il processo della </a:t>
            </a:r>
            <a:r>
              <a:rPr lang="it-IT" sz="9600" b="1" i="1" dirty="0" err="1"/>
              <a:t>cognitio</a:t>
            </a:r>
            <a:r>
              <a:rPr lang="it-IT" sz="9600" b="1" i="1" dirty="0"/>
              <a:t> extra </a:t>
            </a:r>
            <a:r>
              <a:rPr lang="it-IT" sz="9600" b="1" i="1" dirty="0" err="1"/>
              <a:t>ordinem</a:t>
            </a:r>
            <a:r>
              <a:rPr lang="it-IT" sz="9600" b="1" dirty="0"/>
              <a:t> </a:t>
            </a:r>
            <a:r>
              <a:rPr lang="it-IT" sz="9600" dirty="0"/>
              <a:t>che si affianca a quello formulare.</a:t>
            </a:r>
          </a:p>
          <a:p>
            <a:pPr marL="0" indent="0">
              <a:buNone/>
            </a:pPr>
            <a:endParaRPr lang="it-IT" sz="4500" b="1" dirty="0"/>
          </a:p>
          <a:p>
            <a:pPr marL="0" indent="0">
              <a:buNone/>
            </a:pPr>
            <a:r>
              <a:rPr lang="it-IT" sz="3100" dirty="0"/>
              <a:t> 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225631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1D0FAF-1FE1-BB4C-BE11-BB9C54E36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73766"/>
          </a:xfrm>
        </p:spPr>
        <p:txBody>
          <a:bodyPr/>
          <a:lstStyle/>
          <a:p>
            <a:pPr algn="ctr"/>
            <a:r>
              <a:rPr lang="it-IT" dirty="0"/>
              <a:t>ACCENTRAMENTO DELLE FONTI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B26D8FF-705F-E740-9B92-3FD039B60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271751"/>
            <a:ext cx="8915400" cy="5276193"/>
          </a:xfrm>
        </p:spPr>
        <p:txBody>
          <a:bodyPr>
            <a:normAutofit/>
          </a:bodyPr>
          <a:lstStyle/>
          <a:p>
            <a:pPr algn="just"/>
            <a:r>
              <a:rPr lang="it-IT" sz="2800" dirty="0"/>
              <a:t>Le fonti di produzione vanno lentamente accentrandosi nelle mani del Principe: </a:t>
            </a:r>
          </a:p>
          <a:p>
            <a:pPr algn="just"/>
            <a:r>
              <a:rPr lang="it-IT" sz="2800" dirty="0"/>
              <a:t>la </a:t>
            </a:r>
            <a:r>
              <a:rPr lang="it-IT" sz="2800" i="1" dirty="0" err="1"/>
              <a:t>lex</a:t>
            </a:r>
            <a:r>
              <a:rPr lang="it-IT" sz="2800" i="1" dirty="0"/>
              <a:t> </a:t>
            </a:r>
            <a:r>
              <a:rPr lang="it-IT" sz="2800" i="1" dirty="0" err="1"/>
              <a:t>publica</a:t>
            </a:r>
            <a:r>
              <a:rPr lang="it-IT" sz="2800" i="1" dirty="0"/>
              <a:t> </a:t>
            </a:r>
            <a:r>
              <a:rPr lang="it-IT" sz="2800" dirty="0"/>
              <a:t>sparisce nel corso del I sec. d.C. </a:t>
            </a:r>
          </a:p>
          <a:p>
            <a:pPr algn="just"/>
            <a:r>
              <a:rPr lang="it-IT" sz="2800" dirty="0"/>
              <a:t>l’editto del pretore viene “codificato” nel 130 d.C. su ordine dato da Adriano al giurista Salvio Giuliano.</a:t>
            </a:r>
          </a:p>
          <a:p>
            <a:pPr algn="just"/>
            <a:r>
              <a:rPr lang="it-IT" sz="3000" dirty="0"/>
              <a:t>Nel 212 l’editto di Caracalla estende la cittadinanza romana a tutti gli abitanti dell’Impero: è la fine del </a:t>
            </a:r>
            <a:r>
              <a:rPr lang="it-IT" sz="3000" i="1" dirty="0" err="1"/>
              <a:t>ius</a:t>
            </a:r>
            <a:r>
              <a:rPr lang="it-IT" sz="3000" i="1" dirty="0"/>
              <a:t> </a:t>
            </a:r>
            <a:r>
              <a:rPr lang="it-IT" sz="3000" i="1" dirty="0" err="1"/>
              <a:t>gentium</a:t>
            </a:r>
            <a:r>
              <a:rPr lang="it-IT" sz="3000" dirty="0"/>
              <a:t>.</a:t>
            </a:r>
          </a:p>
          <a:p>
            <a:pPr marL="0" indent="0" algn="just">
              <a:buNone/>
            </a:pPr>
            <a:endParaRPr lang="it-IT" sz="28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20296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FEF9F8-602A-904F-A8A8-B2A5EEC3D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94593"/>
            <a:ext cx="8911687" cy="641131"/>
          </a:xfrm>
        </p:spPr>
        <p:txBody>
          <a:bodyPr/>
          <a:lstStyle/>
          <a:p>
            <a:pPr algn="ctr"/>
            <a:r>
              <a:rPr lang="it-IT" i="1" dirty="0"/>
              <a:t>IUS PUBLICE RESPONDENDI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FC294C7-51F5-3B43-A3E0-D25C74394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2676" y="735725"/>
            <a:ext cx="9801936" cy="578069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2400" dirty="0"/>
              <a:t>Augusto si mostra rispettoso nei confronti della giurisprudenza e abbandona il progetto di codificazione che era stato di Cesare, tuttavia introduce il </a:t>
            </a:r>
            <a:r>
              <a:rPr lang="it-IT" sz="2400" b="1" i="1" dirty="0" err="1"/>
              <a:t>ius</a:t>
            </a:r>
            <a:r>
              <a:rPr lang="it-IT" sz="2400" b="1" i="1" dirty="0"/>
              <a:t> </a:t>
            </a:r>
            <a:r>
              <a:rPr lang="it-IT" sz="2400" b="1" i="1" dirty="0" err="1"/>
              <a:t>publice</a:t>
            </a:r>
            <a:r>
              <a:rPr lang="it-IT" sz="2400" b="1" i="1" dirty="0"/>
              <a:t> </a:t>
            </a:r>
            <a:r>
              <a:rPr lang="it-IT" sz="2400" b="1" i="1" dirty="0" err="1"/>
              <a:t>respondendi</a:t>
            </a:r>
            <a:r>
              <a:rPr lang="it-IT" sz="2400" b="1" i="1" dirty="0"/>
              <a:t> ex </a:t>
            </a:r>
            <a:r>
              <a:rPr lang="it-IT" sz="2400" b="1" i="1" dirty="0" err="1"/>
              <a:t>auctoritate</a:t>
            </a:r>
            <a:r>
              <a:rPr lang="it-IT" sz="2400" b="1" i="1" dirty="0"/>
              <a:t> </a:t>
            </a:r>
            <a:r>
              <a:rPr lang="it-IT" sz="2400" b="1" i="1" dirty="0" err="1"/>
              <a:t>principis</a:t>
            </a:r>
            <a:r>
              <a:rPr lang="it-IT" sz="2400" i="1" dirty="0"/>
              <a:t>: </a:t>
            </a:r>
            <a:r>
              <a:rPr lang="it-IT" sz="2400" dirty="0"/>
              <a:t>si tratta di un’ onorificenza che viene conferita ai giuristi di maggior fama e valore, la quale dava maggior vigore al responso. In questo modo Augusto non elimina l’</a:t>
            </a:r>
            <a:r>
              <a:rPr lang="it-IT" sz="2400" i="1" dirty="0" err="1"/>
              <a:t>interpretatio</a:t>
            </a:r>
            <a:r>
              <a:rPr lang="it-IT" sz="2400" i="1" dirty="0"/>
              <a:t> </a:t>
            </a:r>
            <a:r>
              <a:rPr lang="it-IT" sz="2400" i="1" dirty="0" err="1"/>
              <a:t>prudentium</a:t>
            </a:r>
            <a:r>
              <a:rPr lang="it-IT" sz="2400" dirty="0"/>
              <a:t> dal catalogo delle fonti, ma si garantisce un controllo su di essa, facendo considerare i responsi come una manifestazione mediata della volontà imperiale.</a:t>
            </a:r>
          </a:p>
          <a:p>
            <a:pPr algn="just"/>
            <a:r>
              <a:rPr lang="it-IT" sz="2400" dirty="0"/>
              <a:t>All’inizio del II sec. d.C. Adriano dispone che se tutti i giuristi muniti di </a:t>
            </a:r>
            <a:r>
              <a:rPr lang="it-IT" sz="2400" i="1" dirty="0" err="1"/>
              <a:t>ius</a:t>
            </a:r>
            <a:r>
              <a:rPr lang="it-IT" sz="2400" i="1" dirty="0"/>
              <a:t> </a:t>
            </a:r>
            <a:r>
              <a:rPr lang="it-IT" sz="2400" i="1" dirty="0" err="1"/>
              <a:t>respondendi</a:t>
            </a:r>
            <a:r>
              <a:rPr lang="it-IT" sz="2400" dirty="0"/>
              <a:t> sostengono una stessa soluzione, questa è vincolante per il giudice.</a:t>
            </a:r>
          </a:p>
          <a:p>
            <a:pPr algn="just"/>
            <a:r>
              <a:rPr lang="it-IT" sz="2400" dirty="0"/>
              <a:t>Verso la fine dell’epoca classica i giuristi sono diventati dei burocrati che lavorano nelle cancellerie dell’imperatore.</a:t>
            </a:r>
          </a:p>
        </p:txBody>
      </p:sp>
    </p:spTree>
    <p:extLst>
      <p:ext uri="{BB962C8B-B14F-4D97-AF65-F5344CB8AC3E}">
        <p14:creationId xmlns:p14="http://schemas.microsoft.com/office/powerpoint/2010/main" val="30561234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DB5FFEE-D877-E740-B93A-AE27DA3C3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532028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SABINIANI E PROCULEIANI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D33D040E-F8E2-5445-9499-0BF63D97F4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0011503"/>
              </p:ext>
            </p:extLst>
          </p:nvPr>
        </p:nvGraphicFramePr>
        <p:xfrm>
          <a:off x="2589213" y="1376854"/>
          <a:ext cx="8915400" cy="3930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7700">
                  <a:extLst>
                    <a:ext uri="{9D8B030D-6E8A-4147-A177-3AD203B41FA5}">
                      <a16:colId xmlns:a16="http://schemas.microsoft.com/office/drawing/2014/main" val="973503814"/>
                    </a:ext>
                  </a:extLst>
                </a:gridCol>
                <a:gridCol w="4457700">
                  <a:extLst>
                    <a:ext uri="{9D8B030D-6E8A-4147-A177-3AD203B41FA5}">
                      <a16:colId xmlns:a16="http://schemas.microsoft.com/office/drawing/2014/main" val="2387932507"/>
                    </a:ext>
                  </a:extLst>
                </a:gridCol>
              </a:tblGrid>
              <a:tr h="655145">
                <a:tc>
                  <a:txBody>
                    <a:bodyPr/>
                    <a:lstStyle/>
                    <a:p>
                      <a:r>
                        <a:rPr lang="it-IT" dirty="0"/>
                        <a:t>Sabiniani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Proculeiani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350259"/>
                  </a:ext>
                </a:extLst>
              </a:tr>
              <a:tr h="655145">
                <a:tc>
                  <a:txBody>
                    <a:bodyPr/>
                    <a:lstStyle/>
                    <a:p>
                      <a:r>
                        <a:rPr lang="it-IT" dirty="0"/>
                        <a:t>CAPITONE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LABEONE 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8807981"/>
                  </a:ext>
                </a:extLst>
              </a:tr>
              <a:tr h="655145">
                <a:tc>
                  <a:txBody>
                    <a:bodyPr/>
                    <a:lstStyle/>
                    <a:p>
                      <a:r>
                        <a:rPr lang="it-IT" b="1" dirty="0"/>
                        <a:t>SABINO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PROCULO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7161981"/>
                  </a:ext>
                </a:extLst>
              </a:tr>
              <a:tr h="655145">
                <a:tc>
                  <a:txBody>
                    <a:bodyPr/>
                    <a:lstStyle/>
                    <a:p>
                      <a:r>
                        <a:rPr lang="it-IT" dirty="0"/>
                        <a:t>GIAVOLENO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NERVA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4417546"/>
                  </a:ext>
                </a:extLst>
              </a:tr>
              <a:tr h="655145">
                <a:tc>
                  <a:txBody>
                    <a:bodyPr/>
                    <a:lstStyle/>
                    <a:p>
                      <a:r>
                        <a:rPr lang="it-IT" dirty="0"/>
                        <a:t>CASSIO LONGINO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NERAZIO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5580615"/>
                  </a:ext>
                </a:extLst>
              </a:tr>
              <a:tr h="655145">
                <a:tc>
                  <a:txBody>
                    <a:bodyPr/>
                    <a:lstStyle/>
                    <a:p>
                      <a:r>
                        <a:rPr lang="it-IT" b="1" dirty="0"/>
                        <a:t>GIULIANO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CELSO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00529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99376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20C945-691D-1342-AFB6-0C4F50027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1"/>
            <a:ext cx="8911687" cy="721214"/>
          </a:xfrm>
        </p:spPr>
        <p:txBody>
          <a:bodyPr/>
          <a:lstStyle/>
          <a:p>
            <a:pPr algn="ctr"/>
            <a:r>
              <a:rPr lang="it-IT" dirty="0"/>
              <a:t>GIURISPRUDENZA TARDO CLASSICA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E4A7D7D-8D77-0742-9FF8-A567B3C78C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450428"/>
            <a:ext cx="8915400" cy="4460793"/>
          </a:xfrm>
        </p:spPr>
        <p:txBody>
          <a:bodyPr>
            <a:normAutofit/>
          </a:bodyPr>
          <a:lstStyle/>
          <a:p>
            <a:r>
              <a:rPr lang="it-IT" sz="2800" dirty="0"/>
              <a:t>EMILIO </a:t>
            </a:r>
            <a:r>
              <a:rPr lang="it-IT" sz="2800" b="1" dirty="0"/>
              <a:t>PAPINIANO</a:t>
            </a:r>
          </a:p>
          <a:p>
            <a:endParaRPr lang="it-IT" sz="2800" b="1" dirty="0"/>
          </a:p>
          <a:p>
            <a:r>
              <a:rPr lang="it-IT" sz="2800" dirty="0"/>
              <a:t>GIULIO </a:t>
            </a:r>
            <a:r>
              <a:rPr lang="it-IT" sz="2800" b="1" dirty="0"/>
              <a:t>PAOLO</a:t>
            </a:r>
          </a:p>
          <a:p>
            <a:endParaRPr lang="it-IT" sz="2800" b="1" dirty="0"/>
          </a:p>
          <a:p>
            <a:r>
              <a:rPr lang="it-IT" sz="2800" dirty="0"/>
              <a:t>DOMIZIO </a:t>
            </a:r>
            <a:r>
              <a:rPr lang="it-IT" sz="2800" b="1" dirty="0"/>
              <a:t>ULPIANO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2D4C401-D125-F24B-AF09-585DC1DBC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3668" y="1534510"/>
            <a:ext cx="4361793" cy="443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8228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1F660E-5349-FE49-84F7-B43E8DA29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94593"/>
            <a:ext cx="8911687" cy="1135117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TIPI DI OPERE DELLA </a:t>
            </a:r>
            <a:br>
              <a:rPr lang="it-IT" dirty="0"/>
            </a:br>
            <a:r>
              <a:rPr lang="it-IT" dirty="0"/>
              <a:t>GIURISPRUDENZA CLASSICA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7D7FFA2-F417-7A41-A120-C5530F700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114097"/>
            <a:ext cx="8915400" cy="5307724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it-IT" sz="3000" b="1" u="sng" dirty="0"/>
              <a:t>SISTEMATICA</a:t>
            </a:r>
            <a:r>
              <a:rPr lang="it-IT" sz="3000" b="1" dirty="0"/>
              <a:t>: </a:t>
            </a:r>
          </a:p>
          <a:p>
            <a:pPr lvl="0"/>
            <a:r>
              <a:rPr lang="it-IT" dirty="0"/>
              <a:t>libri </a:t>
            </a:r>
            <a:r>
              <a:rPr lang="it-IT" i="1" dirty="0"/>
              <a:t>ad </a:t>
            </a:r>
            <a:r>
              <a:rPr lang="it-IT" i="1" dirty="0" err="1"/>
              <a:t>Quintum</a:t>
            </a:r>
            <a:r>
              <a:rPr lang="it-IT" i="1" dirty="0"/>
              <a:t> </a:t>
            </a:r>
            <a:r>
              <a:rPr lang="it-IT" i="1" dirty="0" err="1"/>
              <a:t>Mucium</a:t>
            </a:r>
            <a:endParaRPr lang="it-IT" dirty="0"/>
          </a:p>
          <a:p>
            <a:r>
              <a:rPr lang="it-IT" dirty="0"/>
              <a:t>libri </a:t>
            </a:r>
            <a:r>
              <a:rPr lang="it-IT" i="1" dirty="0"/>
              <a:t>ad </a:t>
            </a:r>
            <a:r>
              <a:rPr lang="it-IT" i="1" dirty="0" err="1"/>
              <a:t>Sabinum</a:t>
            </a:r>
            <a:endParaRPr lang="it-IT" dirty="0"/>
          </a:p>
          <a:p>
            <a:r>
              <a:rPr lang="it-IT" dirty="0"/>
              <a:t>libri </a:t>
            </a:r>
            <a:r>
              <a:rPr lang="it-IT" i="1" dirty="0"/>
              <a:t>ad </a:t>
            </a:r>
            <a:r>
              <a:rPr lang="it-IT" i="1" dirty="0" err="1"/>
              <a:t>edictum</a:t>
            </a:r>
            <a:endParaRPr lang="it-IT" dirty="0"/>
          </a:p>
          <a:p>
            <a:r>
              <a:rPr lang="it-IT" i="1" dirty="0"/>
              <a:t>Digesta</a:t>
            </a:r>
            <a:endParaRPr lang="it-IT" dirty="0"/>
          </a:p>
          <a:p>
            <a:pPr marL="0" indent="0">
              <a:buNone/>
            </a:pPr>
            <a:r>
              <a:rPr lang="it-IT" i="1" dirty="0"/>
              <a:t> </a:t>
            </a:r>
            <a:endParaRPr lang="it-IT" dirty="0"/>
          </a:p>
          <a:p>
            <a:pPr lvl="0"/>
            <a:r>
              <a:rPr lang="it-IT" sz="3300" b="1" u="sng" dirty="0"/>
              <a:t>CASISTICA</a:t>
            </a:r>
            <a:r>
              <a:rPr lang="it-IT" dirty="0"/>
              <a:t>: </a:t>
            </a:r>
          </a:p>
          <a:p>
            <a:pPr lvl="0"/>
            <a:r>
              <a:rPr lang="it-IT" dirty="0"/>
              <a:t>libri di </a:t>
            </a:r>
            <a:r>
              <a:rPr lang="it-IT" i="1" dirty="0" err="1"/>
              <a:t>responsa</a:t>
            </a:r>
            <a:endParaRPr lang="it-IT" dirty="0"/>
          </a:p>
          <a:p>
            <a:r>
              <a:rPr lang="it-IT" dirty="0"/>
              <a:t>libri di </a:t>
            </a:r>
            <a:r>
              <a:rPr lang="it-IT" i="1" dirty="0" err="1"/>
              <a:t>epistulae</a:t>
            </a:r>
            <a:endParaRPr lang="it-IT" dirty="0"/>
          </a:p>
          <a:p>
            <a:r>
              <a:rPr lang="it-IT" dirty="0"/>
              <a:t>libri di </a:t>
            </a:r>
            <a:r>
              <a:rPr lang="it-IT" i="1" dirty="0" err="1"/>
              <a:t>quaestiones</a:t>
            </a:r>
            <a:endParaRPr lang="it-IT" dirty="0"/>
          </a:p>
          <a:p>
            <a:endParaRPr lang="it-IT" dirty="0"/>
          </a:p>
          <a:p>
            <a:pPr lvl="0"/>
            <a:r>
              <a:rPr lang="it-IT" sz="3200" b="1" u="sng" dirty="0"/>
              <a:t>DIDATTICA</a:t>
            </a:r>
            <a:endParaRPr lang="it-IT" sz="3200" b="1" dirty="0"/>
          </a:p>
          <a:p>
            <a:pPr lvl="0"/>
            <a:r>
              <a:rPr lang="it-IT" i="1" dirty="0" err="1"/>
              <a:t>Institutiones</a:t>
            </a:r>
            <a:endParaRPr lang="it-IT" i="1" dirty="0"/>
          </a:p>
          <a:p>
            <a:pPr lvl="0"/>
            <a:r>
              <a:rPr lang="it-IT" i="1" dirty="0" err="1"/>
              <a:t>regulae</a:t>
            </a:r>
            <a:endParaRPr lang="it-IT" dirty="0"/>
          </a:p>
          <a:p>
            <a:r>
              <a:rPr lang="it-IT" i="1" dirty="0" err="1"/>
              <a:t>definitiones</a:t>
            </a:r>
            <a:endParaRPr lang="it-IT" dirty="0"/>
          </a:p>
          <a:p>
            <a:pPr marL="0" indent="0">
              <a:buNone/>
            </a:pPr>
            <a:r>
              <a:rPr lang="it-IT" i="1" dirty="0"/>
              <a:t> </a:t>
            </a:r>
            <a:endParaRPr lang="it-IT" dirty="0"/>
          </a:p>
          <a:p>
            <a:pPr lvl="0"/>
            <a:r>
              <a:rPr lang="it-IT" sz="3200" b="1" u="sng" dirty="0"/>
              <a:t>MONOGRAFIE</a:t>
            </a:r>
            <a:endParaRPr lang="it-IT" sz="3200" b="1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7994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BC6892-ADC3-3F43-A36C-661478A85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168166"/>
            <a:ext cx="8911687" cy="945931"/>
          </a:xfrm>
        </p:spPr>
        <p:txBody>
          <a:bodyPr>
            <a:normAutofit fontScale="90000"/>
          </a:bodyPr>
          <a:lstStyle/>
          <a:p>
            <a:r>
              <a:rPr lang="it-IT" b="1" dirty="0"/>
              <a:t>DIRITTO POSTCLASSICO</a:t>
            </a:r>
            <a:r>
              <a:rPr lang="it-IT" dirty="0"/>
              <a:t> (</a:t>
            </a:r>
            <a:r>
              <a:rPr lang="it-IT" b="1" dirty="0"/>
              <a:t>235 d.C. – 565 d.C.</a:t>
            </a:r>
            <a:r>
              <a:rPr lang="it-IT" dirty="0"/>
              <a:t>)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CC87BD6-7434-3546-A174-5B592EB1A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114097"/>
            <a:ext cx="8915400" cy="4797125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it-IT" sz="2800" dirty="0"/>
              <a:t>Ormai fonti vive del diritto sono solo:</a:t>
            </a:r>
          </a:p>
          <a:p>
            <a:pPr algn="just"/>
            <a:r>
              <a:rPr lang="it-IT" sz="2800" dirty="0"/>
              <a:t>1) </a:t>
            </a:r>
            <a:r>
              <a:rPr lang="it-IT" sz="2800" b="1" dirty="0"/>
              <a:t>COSTITUZIONI IMPERIALI</a:t>
            </a:r>
            <a:r>
              <a:rPr lang="it-IT" sz="2800" dirty="0"/>
              <a:t>: ora chiamate </a:t>
            </a:r>
            <a:r>
              <a:rPr lang="it-IT" sz="2800" i="1" u="sng" dirty="0" err="1"/>
              <a:t>leges</a:t>
            </a:r>
            <a:r>
              <a:rPr lang="it-IT" sz="2800" dirty="0"/>
              <a:t> e raccolte in </a:t>
            </a:r>
            <a:r>
              <a:rPr lang="it-IT" sz="2800" i="1" dirty="0" err="1"/>
              <a:t>codices</a:t>
            </a:r>
            <a:r>
              <a:rPr lang="it-IT" sz="2800" i="1" dirty="0"/>
              <a:t>.</a:t>
            </a:r>
            <a:endParaRPr lang="it-IT" sz="2800" dirty="0"/>
          </a:p>
          <a:p>
            <a:pPr algn="just"/>
            <a:r>
              <a:rPr lang="it-IT" sz="2800" dirty="0"/>
              <a:t>2) </a:t>
            </a:r>
            <a:r>
              <a:rPr lang="it-IT" sz="2800" b="1" dirty="0"/>
              <a:t>CONSUETUDINE:</a:t>
            </a:r>
            <a:r>
              <a:rPr lang="it-IT" sz="2800" dirty="0"/>
              <a:t> osservanza generale, spontanea e costante per lungo tempo di un comportamento da parte di una collettività con l'</a:t>
            </a:r>
            <a:r>
              <a:rPr lang="it-IT" sz="2800" i="1" dirty="0" err="1"/>
              <a:t>opinio</a:t>
            </a:r>
            <a:r>
              <a:rPr lang="it-IT" sz="2800" i="1" dirty="0"/>
              <a:t> </a:t>
            </a:r>
            <a:r>
              <a:rPr lang="it-IT" sz="2800" i="1" dirty="0" err="1"/>
              <a:t>iuris</a:t>
            </a:r>
            <a:r>
              <a:rPr lang="it-IT" sz="2800" i="1" dirty="0"/>
              <a:t> </a:t>
            </a:r>
            <a:r>
              <a:rPr lang="it-IT" sz="2800" i="1" dirty="0" err="1"/>
              <a:t>atque</a:t>
            </a:r>
            <a:r>
              <a:rPr lang="it-IT" sz="2800" i="1" dirty="0"/>
              <a:t> </a:t>
            </a:r>
            <a:r>
              <a:rPr lang="it-IT" sz="2800" i="1" dirty="0" err="1"/>
              <a:t>necessitatis</a:t>
            </a:r>
            <a:r>
              <a:rPr lang="it-IT" sz="2800" dirty="0"/>
              <a:t>, cioè la convinzione di obbedire ad una norma giuridica. Vale solo quella </a:t>
            </a:r>
            <a:r>
              <a:rPr lang="it-IT" sz="2800" i="1" dirty="0" err="1"/>
              <a:t>secundum</a:t>
            </a:r>
            <a:r>
              <a:rPr lang="it-IT" sz="2800" i="1" dirty="0"/>
              <a:t> </a:t>
            </a:r>
            <a:r>
              <a:rPr lang="it-IT" sz="2800" i="1" dirty="0" err="1"/>
              <a:t>legem</a:t>
            </a:r>
            <a:r>
              <a:rPr lang="it-IT" sz="2800" dirty="0"/>
              <a:t> (ove non disponga alcuna costituzione imperiale), mai </a:t>
            </a:r>
            <a:r>
              <a:rPr lang="it-IT" sz="2800" i="1" dirty="0"/>
              <a:t>contra </a:t>
            </a:r>
            <a:r>
              <a:rPr lang="it-IT" sz="2800" i="1" dirty="0" err="1"/>
              <a:t>legem</a:t>
            </a:r>
            <a:r>
              <a:rPr lang="it-IT" sz="2800" dirty="0"/>
              <a:t>.</a:t>
            </a:r>
          </a:p>
          <a:p>
            <a:pPr algn="just"/>
            <a:endParaRPr lang="it-IT" sz="2800" dirty="0"/>
          </a:p>
          <a:p>
            <a:pPr algn="just"/>
            <a:r>
              <a:rPr lang="it-IT" sz="2800" dirty="0"/>
              <a:t>L’unico processo rimasto è quello della </a:t>
            </a:r>
            <a:r>
              <a:rPr lang="it-IT" sz="2800" i="1" dirty="0" err="1"/>
              <a:t>cognitio</a:t>
            </a:r>
            <a:r>
              <a:rPr lang="it-IT" sz="2800" i="1" dirty="0"/>
              <a:t> extra </a:t>
            </a:r>
            <a:r>
              <a:rPr lang="it-IT" sz="2800" i="1" dirty="0" err="1"/>
              <a:t>ordinem</a:t>
            </a:r>
            <a:r>
              <a:rPr lang="it-IT" sz="2800" dirty="0"/>
              <a:t> (quello formulare viene abolito anche formalmente da Costanzo e Costante nel 342 d.C.)</a:t>
            </a:r>
            <a:r>
              <a:rPr lang="it-IT" sz="2800" i="1" dirty="0"/>
              <a:t>.</a:t>
            </a:r>
            <a:endParaRPr lang="it-IT" sz="2800" dirty="0"/>
          </a:p>
          <a:p>
            <a:pPr marL="0" indent="0">
              <a:buNone/>
            </a:pPr>
            <a:r>
              <a:rPr lang="it-IT" dirty="0"/>
              <a:t> 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403304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AAF3381-4FD7-7443-BEEC-103F7799D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84084"/>
            <a:ext cx="8911687" cy="872358"/>
          </a:xfrm>
        </p:spPr>
        <p:txBody>
          <a:bodyPr>
            <a:normAutofit fontScale="90000"/>
          </a:bodyPr>
          <a:lstStyle/>
          <a:p>
            <a:pPr algn="ctr"/>
            <a:r>
              <a:rPr lang="it-IT" u="sng" dirty="0"/>
              <a:t>COMPILAZIONI di </a:t>
            </a:r>
            <a:r>
              <a:rPr lang="it-IT" i="1" u="sng" dirty="0"/>
              <a:t>IURA e LEGES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DC099BE-2FD7-6847-95E6-83902C92F0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956442"/>
            <a:ext cx="8915400" cy="5202620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sz="2800" dirty="0"/>
              <a:t>Il materiale giuridico del passato resta in vita, perché senza di esso molte controversie non si sarebbero potute risolvere. </a:t>
            </a:r>
          </a:p>
          <a:p>
            <a:pPr algn="just"/>
            <a:r>
              <a:rPr lang="it-IT" sz="2800" dirty="0"/>
              <a:t>Esso è ridotto alle antiche costituzioni imperiali (</a:t>
            </a:r>
            <a:r>
              <a:rPr lang="it-IT" sz="2800" i="1" dirty="0"/>
              <a:t>LEGES</a:t>
            </a:r>
            <a:r>
              <a:rPr lang="it-IT" sz="2800" dirty="0"/>
              <a:t>) e alle opere dei giuristi (</a:t>
            </a:r>
            <a:r>
              <a:rPr lang="it-IT" sz="2800" i="1" dirty="0"/>
              <a:t>IURA</a:t>
            </a:r>
            <a:r>
              <a:rPr lang="it-IT" sz="2800" dirty="0"/>
              <a:t>), considerate sintesi e veicolo del materiale giuridico del passato, visto nel suo insieme. </a:t>
            </a:r>
          </a:p>
          <a:p>
            <a:pPr algn="just"/>
            <a:r>
              <a:rPr lang="it-IT" sz="2800" dirty="0"/>
              <a:t>Si cominciano a creare delle COMPILAZIONI che rispondono all’esigenza di rendere facilmente conoscibile, ridurre e semplificare radicalmente tutto il materiale che poteva essere utilizzato nella pratica dei processi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704563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9D6C35-FE1E-1642-9AC6-968484A1B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161655"/>
            <a:ext cx="8911687" cy="658152"/>
          </a:xfrm>
        </p:spPr>
        <p:txBody>
          <a:bodyPr/>
          <a:lstStyle/>
          <a:p>
            <a:pPr algn="ctr"/>
            <a:r>
              <a:rPr lang="it-IT" dirty="0"/>
              <a:t>COMPILAZIONI DI </a:t>
            </a:r>
            <a:r>
              <a:rPr lang="it-IT" i="1" dirty="0"/>
              <a:t>IURA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481387A-5278-0145-9C34-6FDD5C9782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6759" y="819807"/>
            <a:ext cx="9717853" cy="5812221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sz="2400" i="1" u="sng" dirty="0"/>
              <a:t>Pauli </a:t>
            </a:r>
            <a:r>
              <a:rPr lang="it-IT" sz="2400" i="1" u="sng" dirty="0" err="1"/>
              <a:t>Sententiae</a:t>
            </a:r>
            <a:r>
              <a:rPr lang="it-IT" sz="2400" dirty="0"/>
              <a:t>: opera elementare elaborata nell’ambiente delle scuole occidentali in epoca dioclezianea, in seguito più volte rimaneggiata, con l'aggiunta di altri materiali sia giurisprudenziali che legislativi, ma senza l'indicazione della loro provenienza.</a:t>
            </a:r>
          </a:p>
          <a:p>
            <a:pPr algn="just"/>
            <a:r>
              <a:rPr lang="it-IT" sz="2400" i="1" u="sng" dirty="0"/>
              <a:t>Res </a:t>
            </a:r>
            <a:r>
              <a:rPr lang="it-IT" sz="2400" i="1" u="sng" dirty="0" err="1"/>
              <a:t>cottidianae</a:t>
            </a:r>
            <a:r>
              <a:rPr lang="it-IT" sz="2400" dirty="0"/>
              <a:t>: parafrasi postclassica delle Istituzioni di Gaio (ma con notevoli varianti).</a:t>
            </a:r>
          </a:p>
          <a:p>
            <a:pPr algn="just"/>
            <a:r>
              <a:rPr lang="it-IT" sz="2400" i="1" u="sng" dirty="0" err="1"/>
              <a:t>Fragmenta</a:t>
            </a:r>
            <a:r>
              <a:rPr lang="it-IT" sz="2400" i="1" u="sng" dirty="0"/>
              <a:t> </a:t>
            </a:r>
            <a:r>
              <a:rPr lang="it-IT" sz="2400" i="1" u="sng" dirty="0" err="1"/>
              <a:t>Augustodunensia</a:t>
            </a:r>
            <a:r>
              <a:rPr lang="it-IT" sz="2400" dirty="0"/>
              <a:t>: modesta e prolissa parafrasi delle Istituzioni di Gaio, opera di un maestro occidentale del V secolo. Rinvenuta ad Autun nel 1898.</a:t>
            </a:r>
          </a:p>
          <a:p>
            <a:pPr algn="just"/>
            <a:r>
              <a:rPr lang="it-IT" sz="2400" i="1" u="sng" dirty="0" err="1"/>
              <a:t>Fragmenta</a:t>
            </a:r>
            <a:r>
              <a:rPr lang="it-IT" sz="2400" i="1" u="sng" dirty="0"/>
              <a:t> Vaticana</a:t>
            </a:r>
            <a:r>
              <a:rPr lang="it-IT" sz="2400" dirty="0"/>
              <a:t>: opera frammentariamente conservata in un palinsesto scoperto nella biblioteca vaticana. Si tratta di squarci di antologie composte di frammenti di opere classiche di Papiniano, Paolo, </a:t>
            </a:r>
            <a:r>
              <a:rPr lang="it-IT" sz="2400" dirty="0" err="1"/>
              <a:t>Ulpiano</a:t>
            </a:r>
            <a:r>
              <a:rPr lang="it-IT" sz="2400" dirty="0"/>
              <a:t>, organizzati per argomenti, alle quali si aggiungono anche compilazioni imperiali.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678184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311D06E-6A0F-CA4E-883C-97FF4FB79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273269"/>
            <a:ext cx="8911687" cy="830317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COMPILAZIONI DI </a:t>
            </a:r>
            <a:r>
              <a:rPr lang="it-IT" i="1" dirty="0"/>
              <a:t>IURA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C301FDE-150A-1A4A-9ABA-B6AF3A9FA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1959" y="1103586"/>
            <a:ext cx="10022653" cy="543384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it-IT" sz="2800" i="1" u="sng" dirty="0" err="1"/>
              <a:t>Mosaicarum</a:t>
            </a:r>
            <a:r>
              <a:rPr lang="it-IT" sz="2800" i="1" u="sng" dirty="0"/>
              <a:t> et </a:t>
            </a:r>
            <a:r>
              <a:rPr lang="it-IT" sz="2800" i="1" u="sng" dirty="0" err="1"/>
              <a:t>Romanarum</a:t>
            </a:r>
            <a:r>
              <a:rPr lang="it-IT" sz="2800" i="1" u="sng" dirty="0"/>
              <a:t> </a:t>
            </a:r>
            <a:r>
              <a:rPr lang="it-IT" sz="2800" i="1" u="sng" dirty="0" err="1"/>
              <a:t>legum</a:t>
            </a:r>
            <a:r>
              <a:rPr lang="it-IT" sz="2800" i="1" u="sng" dirty="0"/>
              <a:t> </a:t>
            </a:r>
            <a:r>
              <a:rPr lang="it-IT" sz="2800" i="1" u="sng" dirty="0" err="1"/>
              <a:t>collatio</a:t>
            </a:r>
            <a:r>
              <a:rPr lang="it-IT" sz="2800" i="1" dirty="0"/>
              <a:t> (</a:t>
            </a:r>
            <a:r>
              <a:rPr lang="it-IT" sz="2800" i="1" dirty="0" err="1"/>
              <a:t>lex</a:t>
            </a:r>
            <a:r>
              <a:rPr lang="it-IT" sz="2800" i="1" dirty="0"/>
              <a:t> Dei </a:t>
            </a:r>
            <a:r>
              <a:rPr lang="it-IT" sz="2800" i="1" dirty="0" err="1"/>
              <a:t>quam</a:t>
            </a:r>
            <a:r>
              <a:rPr lang="it-IT" sz="2800" i="1" dirty="0"/>
              <a:t> </a:t>
            </a:r>
            <a:r>
              <a:rPr lang="it-IT" sz="2800" i="1" dirty="0" err="1"/>
              <a:t>praecepit</a:t>
            </a:r>
            <a:r>
              <a:rPr lang="it-IT" sz="2800" i="1" dirty="0"/>
              <a:t> Dominus ad </a:t>
            </a:r>
            <a:r>
              <a:rPr lang="it-IT" sz="2800" i="1" dirty="0" err="1"/>
              <a:t>Moysen</a:t>
            </a:r>
            <a:r>
              <a:rPr lang="it-IT" sz="2800" dirty="0"/>
              <a:t>): tentava di mettere a confronto i principi romani – soprattutto nell’ambito penale e delle successioni – con quelli ebraici, per dimostrare come il diritto romano sarebbe derivato dalla legge mosaica. Contiene costituzioni e brani, variamente interpolati, di Gaio e dei maggiori giuristi severiani.</a:t>
            </a:r>
            <a:r>
              <a:rPr lang="it-IT" sz="2800" i="1" dirty="0"/>
              <a:t> </a:t>
            </a:r>
            <a:endParaRPr lang="it-IT" sz="2800" dirty="0"/>
          </a:p>
          <a:p>
            <a:pPr algn="just"/>
            <a:r>
              <a:rPr lang="it-IT" sz="2800" i="1" u="sng" dirty="0" err="1"/>
              <a:t>Consultatio</a:t>
            </a:r>
            <a:r>
              <a:rPr lang="it-IT" sz="2800" i="1" u="sng" dirty="0"/>
              <a:t> </a:t>
            </a:r>
            <a:r>
              <a:rPr lang="it-IT" sz="2800" i="1" u="sng" dirty="0" err="1"/>
              <a:t>veteris</a:t>
            </a:r>
            <a:r>
              <a:rPr lang="it-IT" sz="2800" i="1" u="sng" dirty="0"/>
              <a:t> </a:t>
            </a:r>
            <a:r>
              <a:rPr lang="it-IT" sz="2800" i="1" u="sng" dirty="0" err="1"/>
              <a:t>cuiusdam</a:t>
            </a:r>
            <a:r>
              <a:rPr lang="it-IT" sz="2800" i="1" u="sng" dirty="0"/>
              <a:t> </a:t>
            </a:r>
            <a:r>
              <a:rPr lang="it-IT" sz="2800" i="1" u="sng" dirty="0" err="1"/>
              <a:t>iurisconsulti</a:t>
            </a:r>
            <a:r>
              <a:rPr lang="it-IT" sz="2800" dirty="0"/>
              <a:t>: raccolta di parere di un oscuro giurista provenzale del V secolo indirizzati ad un avvocato. Riproduce costituzioni imperiali e alcuni passi delle </a:t>
            </a:r>
            <a:r>
              <a:rPr lang="it-IT" sz="2800" i="1" dirty="0"/>
              <a:t>Pauli </a:t>
            </a:r>
            <a:r>
              <a:rPr lang="it-IT" sz="2800" i="1" dirty="0" err="1"/>
              <a:t>Sententiae</a:t>
            </a:r>
            <a:r>
              <a:rPr lang="it-IT" sz="2800" dirty="0"/>
              <a:t>. Manoscritto edito da </a:t>
            </a:r>
            <a:r>
              <a:rPr lang="it-IT" sz="2800" dirty="0" err="1"/>
              <a:t>Cuiacio</a:t>
            </a:r>
            <a:r>
              <a:rPr lang="it-IT" sz="2800" dirty="0"/>
              <a:t> e successivamente perduto.</a:t>
            </a:r>
          </a:p>
          <a:p>
            <a:pPr algn="just"/>
            <a:r>
              <a:rPr lang="it-IT" sz="2800" i="1" u="sng" dirty="0" err="1"/>
              <a:t>Tituli</a:t>
            </a:r>
            <a:r>
              <a:rPr lang="it-IT" sz="2800" i="1" u="sng" dirty="0"/>
              <a:t> ex </a:t>
            </a:r>
            <a:r>
              <a:rPr lang="it-IT" sz="2800" i="1" u="sng" dirty="0" err="1"/>
              <a:t>corpore</a:t>
            </a:r>
            <a:r>
              <a:rPr lang="it-IT" sz="2800" i="1" u="sng" dirty="0"/>
              <a:t> </a:t>
            </a:r>
            <a:r>
              <a:rPr lang="it-IT" sz="2800" i="1" u="sng" dirty="0" err="1"/>
              <a:t>Ulpiani</a:t>
            </a:r>
            <a:r>
              <a:rPr lang="it-IT" sz="2800" dirty="0"/>
              <a:t>: manualetto elementare di diritto privato, rielaborazione di un precedente </a:t>
            </a:r>
            <a:r>
              <a:rPr lang="it-IT" sz="2800" i="1" dirty="0"/>
              <a:t>Liber </a:t>
            </a:r>
            <a:r>
              <a:rPr lang="it-IT" sz="2800" i="1" dirty="0" err="1"/>
              <a:t>singularis</a:t>
            </a:r>
            <a:r>
              <a:rPr lang="it-IT" sz="2800" i="1" dirty="0"/>
              <a:t> </a:t>
            </a:r>
            <a:r>
              <a:rPr lang="it-IT" sz="2800" i="1" dirty="0" err="1"/>
              <a:t>regularum</a:t>
            </a:r>
            <a:r>
              <a:rPr lang="it-IT" sz="2800" dirty="0"/>
              <a:t> della prima metà del IV secolo. Raccolta di massime </a:t>
            </a:r>
            <a:r>
              <a:rPr lang="it-IT" sz="2800" dirty="0" err="1"/>
              <a:t>ulpianee</a:t>
            </a:r>
            <a:r>
              <a:rPr lang="it-IT" sz="2800" dirty="0"/>
              <a:t>, disposte secondo l’ordine delle Istituzioni </a:t>
            </a:r>
            <a:r>
              <a:rPr lang="it-IT" sz="2800" dirty="0" err="1"/>
              <a:t>gaiane</a:t>
            </a:r>
            <a:r>
              <a:rPr lang="it-IT" sz="2800" dirty="0"/>
              <a:t>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85276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6611D4-6B1B-F34D-A75C-C32407DA0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b="1" u="sng" dirty="0"/>
              <a:t>PERIODIZZAZIONE </a:t>
            </a:r>
            <a:br>
              <a:rPr lang="it-IT" b="1" dirty="0"/>
            </a:br>
            <a:r>
              <a:rPr lang="it-IT" b="1" u="sng" dirty="0"/>
              <a:t>DI DIRITTO PRIVATO</a:t>
            </a:r>
            <a:br>
              <a:rPr lang="it-IT" dirty="0"/>
            </a:br>
            <a:r>
              <a:rPr lang="it-IT" dirty="0"/>
              <a:t> </a:t>
            </a:r>
            <a:br>
              <a:rPr lang="it-IT" dirty="0"/>
            </a:br>
            <a:r>
              <a:rPr lang="it-IT" b="1" dirty="0"/>
              <a:t>754 – 242 a.C.</a:t>
            </a:r>
            <a:r>
              <a:rPr lang="it-IT" dirty="0"/>
              <a:t>: DIRITTO ARCAICO (</a:t>
            </a:r>
            <a:r>
              <a:rPr lang="it-IT" b="1" dirty="0"/>
              <a:t>450</a:t>
            </a:r>
            <a:r>
              <a:rPr lang="it-IT" dirty="0"/>
              <a:t>: XII TAVOLE)</a:t>
            </a:r>
            <a:br>
              <a:rPr lang="it-IT" dirty="0"/>
            </a:br>
            <a:r>
              <a:rPr lang="it-IT" dirty="0"/>
              <a:t> </a:t>
            </a:r>
            <a:br>
              <a:rPr lang="it-IT" dirty="0"/>
            </a:br>
            <a:r>
              <a:rPr lang="it-IT" b="1" dirty="0"/>
              <a:t>242 a.C. – 23 a.C.</a:t>
            </a:r>
            <a:r>
              <a:rPr lang="it-IT" dirty="0"/>
              <a:t>: DIRITTO PRECLASSICO</a:t>
            </a:r>
            <a:br>
              <a:rPr lang="it-IT" dirty="0"/>
            </a:br>
            <a:r>
              <a:rPr lang="it-IT" dirty="0"/>
              <a:t> </a:t>
            </a:r>
            <a:br>
              <a:rPr lang="it-IT" dirty="0"/>
            </a:br>
            <a:r>
              <a:rPr lang="it-IT" b="1" dirty="0"/>
              <a:t>23 a.C. – 235 d.C.</a:t>
            </a:r>
            <a:r>
              <a:rPr lang="it-IT" dirty="0"/>
              <a:t>: DIRITTO CLASSICO</a:t>
            </a:r>
            <a:br>
              <a:rPr lang="it-IT" dirty="0"/>
            </a:br>
            <a:r>
              <a:rPr lang="it-IT" dirty="0"/>
              <a:t> </a:t>
            </a:r>
            <a:br>
              <a:rPr lang="it-IT" dirty="0"/>
            </a:br>
            <a:r>
              <a:rPr lang="it-IT" b="1" dirty="0"/>
              <a:t>235 d.C. – 565 d.C.</a:t>
            </a:r>
            <a:r>
              <a:rPr lang="it-IT" dirty="0"/>
              <a:t>: DIRITTO POSTCLASSICO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460E4FF-4D36-6245-B690-37D01F230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996967"/>
            <a:ext cx="8915400" cy="4298730"/>
          </a:xfr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8632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18803C-42A5-0E4D-90E1-5539020D1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178676"/>
            <a:ext cx="8911687" cy="735724"/>
          </a:xfrm>
        </p:spPr>
        <p:txBody>
          <a:bodyPr/>
          <a:lstStyle/>
          <a:p>
            <a:pPr algn="ctr"/>
            <a:r>
              <a:rPr lang="it-IT" dirty="0"/>
              <a:t>LEGGE DELLE CITAZIONI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A734F06-84DE-484E-89B8-1E3108D508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914400"/>
            <a:ext cx="8915400" cy="578069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it-IT" sz="2400" dirty="0"/>
              <a:t>All’epoca non vigeva il principio </a:t>
            </a:r>
            <a:r>
              <a:rPr lang="it-IT" sz="2400" i="1" dirty="0"/>
              <a:t>IURA NOVIT CURIA</a:t>
            </a:r>
            <a:r>
              <a:rPr lang="it-IT" sz="2400" dirty="0"/>
              <a:t> (= il tribunale conosce il diritto da applicare); erano le parti che dovevano portare a conoscenza del giudice il diritto di cui chiedevano l’applicazione. </a:t>
            </a:r>
          </a:p>
          <a:p>
            <a:pPr algn="just"/>
            <a:r>
              <a:rPr lang="it-IT" sz="2400" dirty="0"/>
              <a:t>Si poneva allora il problema di stabilire dei criteri ufficiali per l’utilizzazione degli </a:t>
            </a:r>
            <a:r>
              <a:rPr lang="it-IT" sz="2400" i="1" dirty="0" err="1"/>
              <a:t>iura</a:t>
            </a:r>
            <a:r>
              <a:rPr lang="it-IT" sz="2400" dirty="0"/>
              <a:t> nei processi (</a:t>
            </a:r>
            <a:r>
              <a:rPr lang="it-IT" sz="2400" i="1" dirty="0" err="1"/>
              <a:t>recitatio</a:t>
            </a:r>
            <a:r>
              <a:rPr lang="it-IT" sz="2400" dirty="0"/>
              <a:t>) ed era  necessaria una regolamentazione per superare la naturale difformità di punti di vista tra i vari giuristi. </a:t>
            </a:r>
          </a:p>
          <a:p>
            <a:pPr algn="just"/>
            <a:r>
              <a:rPr lang="it-IT" sz="2400" dirty="0"/>
              <a:t>La LEGGE DELLE CITAZIONI, emanata da Valentiniano III nel 426, restringeva le opere utilizzabili ai soli testi di Papiniano, Paolo, </a:t>
            </a:r>
            <a:r>
              <a:rPr lang="it-IT" sz="2400" dirty="0" err="1"/>
              <a:t>Ulpiano</a:t>
            </a:r>
            <a:r>
              <a:rPr lang="it-IT" sz="2400" dirty="0"/>
              <a:t>, Modestino e Gaio (e alle opere citate da questi, previa collazione del testo originale). In caso di discordanza di opinioni tra queste fonti, prevaleva l'opinione della maggioranza; in assenza di una maggioranza, prevaleva l'opinione di Papiniano e nel silenzio di Papiniano il giudice tornava libero di decidere discrezionalmente. </a:t>
            </a:r>
          </a:p>
          <a:p>
            <a:pPr algn="just"/>
            <a:endParaRPr lang="it-IT" sz="2400" dirty="0"/>
          </a:p>
          <a:p>
            <a:r>
              <a:rPr lang="it-IT" sz="2400" dirty="0"/>
              <a:t>“Tribunale dei morti presieduto da Papiniano”.</a:t>
            </a:r>
            <a:br>
              <a:rPr lang="it-IT" dirty="0"/>
            </a:b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427900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C4DE97F-4DED-144F-A578-2E766F8F5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126125"/>
            <a:ext cx="8911687" cy="767254"/>
          </a:xfrm>
        </p:spPr>
        <p:txBody>
          <a:bodyPr/>
          <a:lstStyle/>
          <a:p>
            <a:pPr algn="ctr"/>
            <a:r>
              <a:rPr lang="it-IT" dirty="0"/>
              <a:t>COMPILAZIONI DI </a:t>
            </a:r>
            <a:r>
              <a:rPr lang="it-IT" i="1" dirty="0"/>
              <a:t>LEGES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C165710-460A-AA4D-8867-F10B3F8F90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893379"/>
            <a:ext cx="8915400" cy="5255173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it-IT" sz="3200" b="1" u="sng" dirty="0"/>
              <a:t>Codice Gregoriano</a:t>
            </a:r>
            <a:r>
              <a:rPr lang="it-IT" sz="3200" dirty="0"/>
              <a:t>: compilato in Oriente nel 291-292. Contiene solo rescritti che vanno dall’epoca di Settimio Severo (ma doveva risalire almeno fino ad Adriano) a quella di Diocleziano. Composto di almeno 15 libri che seguono l’ordine edittale, a loro volta divisi in titoli che raccolgono in ordine cronologico le costituzioni, ognuna delle quali contiene l’indicazione dell’imperatore che emana la legge e la data. Concerne prevalentemente il diritto privato.</a:t>
            </a:r>
          </a:p>
          <a:p>
            <a:pPr marL="0" indent="0" algn="just">
              <a:buNone/>
            </a:pPr>
            <a:endParaRPr lang="it-IT" sz="3200" dirty="0"/>
          </a:p>
          <a:p>
            <a:pPr algn="just"/>
            <a:r>
              <a:rPr lang="it-IT" sz="3200" b="1" u="sng" dirty="0"/>
              <a:t>Codice </a:t>
            </a:r>
            <a:r>
              <a:rPr lang="it-IT" sz="3200" b="1" u="sng" dirty="0" err="1"/>
              <a:t>Ermogeniano</a:t>
            </a:r>
            <a:r>
              <a:rPr lang="it-IT" sz="3200" dirty="0"/>
              <a:t>: costituisce un aggiornamento del precedente e contiene solo rescritti di Diocleziano, emanati dopo la pubblicazione del Gregoriano. Diviso solo in titoli.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97301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24929B-183F-124C-94FB-8D0ABB759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126124"/>
            <a:ext cx="8911687" cy="819807"/>
          </a:xfrm>
        </p:spPr>
        <p:txBody>
          <a:bodyPr/>
          <a:lstStyle/>
          <a:p>
            <a:pPr algn="ctr"/>
            <a:r>
              <a:rPr lang="it-IT" b="1" u="sng" dirty="0"/>
              <a:t>Codice Teodosiano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DDE4A6B-A0AF-1D4B-B412-D3FA64E85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851338"/>
            <a:ext cx="8915400" cy="505988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it-IT" sz="2400" dirty="0"/>
              <a:t>Prima compilazione </a:t>
            </a:r>
            <a:r>
              <a:rPr lang="it-IT" sz="2400" u="sng" dirty="0"/>
              <a:t>ufficiale </a:t>
            </a:r>
            <a:r>
              <a:rPr lang="it-IT" sz="2400" dirty="0"/>
              <a:t>di costituzioni imperiali. </a:t>
            </a:r>
          </a:p>
          <a:p>
            <a:pPr algn="just"/>
            <a:r>
              <a:rPr lang="it-IT" sz="2400" dirty="0"/>
              <a:t>Pubblicato a Costantinopoli nel 438 da Teodosio II; recepito in Occidente, entra in vigore l’anno successivo. Ricompone temporaneamente l'unità legislativa dell’impero. </a:t>
            </a:r>
          </a:p>
          <a:p>
            <a:pPr algn="just"/>
            <a:r>
              <a:rPr lang="it-IT" sz="2400" dirty="0"/>
              <a:t>Viene attribuito valore ufficiale anche ai codici precedenti, mentre si toglie ogni efficacia alle costituzioni che non vi siano comprese.</a:t>
            </a:r>
          </a:p>
          <a:p>
            <a:pPr algn="just"/>
            <a:r>
              <a:rPr lang="it-IT" sz="2400" dirty="0"/>
              <a:t>Contiene costituzioni generali emanate da Costantino in poi, è diviso in 16 libri, articolati in titoli, ognuno introdotto da una rubrica. All'interno sono disposte in ordine cronologico le costituzioni, recanti un'</a:t>
            </a:r>
            <a:r>
              <a:rPr lang="it-IT" sz="2400" i="1" dirty="0" err="1"/>
              <a:t>inscriptio</a:t>
            </a:r>
            <a:r>
              <a:rPr lang="it-IT" sz="2400" dirty="0"/>
              <a:t>, che contiene il nome dell'imperatore legiferante e del collega nonché il destinatario, e una </a:t>
            </a:r>
            <a:r>
              <a:rPr lang="it-IT" sz="2400" i="1" dirty="0" err="1"/>
              <a:t>subscriptio</a:t>
            </a:r>
            <a:r>
              <a:rPr lang="it-IT" sz="2400" dirty="0"/>
              <a:t> indicante la data e il luogo di emissione.</a:t>
            </a:r>
          </a:p>
          <a:p>
            <a:pPr algn="just"/>
            <a:r>
              <a:rPr lang="it-IT" sz="2400" dirty="0"/>
              <a:t>Tratta soprattutto la materia del diritto pubblico.  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333474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69A62A-3D0D-324E-AADB-B1B41E4D2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115614"/>
            <a:ext cx="8911687" cy="872358"/>
          </a:xfrm>
        </p:spPr>
        <p:txBody>
          <a:bodyPr/>
          <a:lstStyle/>
          <a:p>
            <a:pPr algn="ctr"/>
            <a:r>
              <a:rPr lang="it-IT" b="1" dirty="0"/>
              <a:t>LEGGI ROMANO-BARBARICHE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B4334E8-45BE-CE4E-9376-A796064E1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1145" y="788276"/>
            <a:ext cx="10520855" cy="5728138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it-IT" sz="1900" i="1" u="sng" dirty="0"/>
              <a:t>LEX ROMANA-WISIGOTORUM (</a:t>
            </a:r>
            <a:r>
              <a:rPr lang="it-IT" sz="1900" i="1" u="sng" dirty="0" err="1"/>
              <a:t>Breviarium</a:t>
            </a:r>
            <a:r>
              <a:rPr lang="it-IT" sz="1900" i="1" u="sng" dirty="0"/>
              <a:t> </a:t>
            </a:r>
            <a:r>
              <a:rPr lang="it-IT" sz="1900" i="1" u="sng" dirty="0" err="1"/>
              <a:t>Alaricianum</a:t>
            </a:r>
            <a:r>
              <a:rPr lang="it-IT" sz="1900" dirty="0"/>
              <a:t>): emanata da Alarico II nel 506, ad uso dei cittadini romani dell'impero visigotico (i Visigoti occupavano la penisola iberica e la Francia occidentale). </a:t>
            </a:r>
          </a:p>
          <a:p>
            <a:pPr marL="0" indent="0" algn="just">
              <a:buNone/>
            </a:pPr>
            <a:r>
              <a:rPr lang="it-IT" sz="1900" dirty="0"/>
              <a:t>Tramanda numerosi passi delle </a:t>
            </a:r>
            <a:r>
              <a:rPr lang="it-IT" sz="1900" i="1" dirty="0"/>
              <a:t>Pauli </a:t>
            </a:r>
            <a:r>
              <a:rPr lang="it-IT" sz="1900" i="1" dirty="0" err="1"/>
              <a:t>Sententiae</a:t>
            </a:r>
            <a:r>
              <a:rPr lang="it-IT" sz="1900" dirty="0"/>
              <a:t>, il </a:t>
            </a:r>
            <a:r>
              <a:rPr lang="it-IT" sz="1900" i="1" dirty="0" err="1"/>
              <a:t>liber</a:t>
            </a:r>
            <a:r>
              <a:rPr lang="it-IT" sz="1900" i="1" dirty="0"/>
              <a:t> </a:t>
            </a:r>
            <a:r>
              <a:rPr lang="it-IT" sz="1900" dirty="0"/>
              <a:t>o </a:t>
            </a:r>
            <a:r>
              <a:rPr lang="it-IT" sz="1900" i="1" dirty="0"/>
              <a:t>epitome Gai</a:t>
            </a:r>
            <a:r>
              <a:rPr lang="it-IT" sz="1900" dirty="0"/>
              <a:t> (rifacimento postclassico, in due libri, delle Istituzioni di Gaio), un responso di Papiniano, nonché numerose costituzioni imperiali dei codici. Alle costituzioni e alle Sentenze di Paolo è aggiunta un'</a:t>
            </a:r>
            <a:r>
              <a:rPr lang="it-IT" sz="1900" i="1" dirty="0" err="1"/>
              <a:t>interpretatio</a:t>
            </a:r>
            <a:r>
              <a:rPr lang="it-IT" sz="1900" dirty="0"/>
              <a:t>, modesta parafrasi esplicativa forse ricavata da precedenti glosse scolastiche.</a:t>
            </a:r>
          </a:p>
          <a:p>
            <a:pPr marL="0" indent="0" algn="just">
              <a:buNone/>
            </a:pPr>
            <a:r>
              <a:rPr lang="it-IT" sz="1900" dirty="0"/>
              <a:t>Ebbe una grande e duratura influenza anche dopo la fine del regno visigoto, in quanto fu recepito nel regno dei Franchi e utilizzato fino al XIII secolo.</a:t>
            </a:r>
          </a:p>
          <a:p>
            <a:pPr algn="just"/>
            <a:endParaRPr lang="it-IT" sz="1900" dirty="0"/>
          </a:p>
          <a:p>
            <a:pPr algn="just"/>
            <a:r>
              <a:rPr lang="it-IT" sz="1900" i="1" u="sng" dirty="0"/>
              <a:t>LEX ROMANA BURGUNDIONUM</a:t>
            </a:r>
            <a:r>
              <a:rPr lang="it-IT" sz="1900" dirty="0"/>
              <a:t>: emanata da </a:t>
            </a:r>
            <a:r>
              <a:rPr lang="it-IT" sz="1900" dirty="0" err="1"/>
              <a:t>Gundobado</a:t>
            </a:r>
            <a:r>
              <a:rPr lang="it-IT" sz="1900" dirty="0"/>
              <a:t>, re dei Burgundi che occupano la Gallia orientale, nei primi anni del VI secolo. Anch’essa è solo ad uso dei cittadini romani.</a:t>
            </a:r>
          </a:p>
          <a:p>
            <a:pPr marL="0" indent="0" algn="just">
              <a:buNone/>
            </a:pPr>
            <a:r>
              <a:rPr lang="it-IT" sz="1900" dirty="0"/>
              <a:t>Fonde il materiale in un codice unitario, diviso in 46 titoli. E’ una rielaborazione autonoma del materiale di provenienza romana.</a:t>
            </a:r>
          </a:p>
          <a:p>
            <a:pPr marL="0" indent="0" algn="just">
              <a:buNone/>
            </a:pPr>
            <a:r>
              <a:rPr lang="it-IT" sz="1900" dirty="0"/>
              <a:t> </a:t>
            </a:r>
          </a:p>
          <a:p>
            <a:pPr algn="just"/>
            <a:r>
              <a:rPr lang="it-IT" sz="1900" u="sng" dirty="0"/>
              <a:t>EDITTO DI TEODORICO</a:t>
            </a:r>
            <a:r>
              <a:rPr lang="it-IT" sz="1900" dirty="0"/>
              <a:t>: pubblicato intorno al 500. Attribuito a Teodorico, re degli Ostrogoti, il quale si proponeva come un rappresentante dell’imperatore d’Oriente, perciò adottò il principio della territorialità, applicando le nuove norme a tutti i sudditi, romani e invasori. Per le materie non considerate si applicano però le leggi personali. Consta di 154 articoli tratti dai codici e dalle </a:t>
            </a:r>
            <a:r>
              <a:rPr lang="it-IT" sz="1900" i="1" dirty="0"/>
              <a:t>Pauli </a:t>
            </a:r>
            <a:r>
              <a:rPr lang="it-IT" sz="1900" i="1" dirty="0" err="1"/>
              <a:t>Sententiae</a:t>
            </a:r>
            <a:r>
              <a:rPr lang="it-IT" sz="1900" dirty="0"/>
              <a:t>.</a:t>
            </a:r>
          </a:p>
          <a:p>
            <a:pPr marL="0" indent="0">
              <a:buNone/>
            </a:pPr>
            <a:r>
              <a:rPr lang="it-IT" dirty="0"/>
              <a:t> 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310064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014F8E-162D-AE40-BBF5-86BB46DEE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0"/>
            <a:ext cx="8911687" cy="830317"/>
          </a:xfrm>
        </p:spPr>
        <p:txBody>
          <a:bodyPr>
            <a:normAutofit fontScale="90000"/>
          </a:bodyPr>
          <a:lstStyle/>
          <a:p>
            <a:pPr algn="ctr"/>
            <a:r>
              <a:rPr lang="it-IT" i="1" dirty="0"/>
              <a:t>CORPUS IURIS CIVILIS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737DB82-BF83-7E4A-9DB5-093141042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651641"/>
            <a:ext cx="8915400" cy="5454869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it-IT" sz="2800" b="1" dirty="0"/>
              <a:t>PRIMO CODICE:</a:t>
            </a:r>
            <a:r>
              <a:rPr lang="it-IT" sz="2800" dirty="0"/>
              <a:t> 528-529</a:t>
            </a:r>
          </a:p>
          <a:p>
            <a:pPr marL="0" indent="0" algn="just">
              <a:buNone/>
            </a:pPr>
            <a:r>
              <a:rPr lang="it-IT" sz="2800" dirty="0"/>
              <a:t> </a:t>
            </a:r>
          </a:p>
          <a:p>
            <a:pPr lvl="0" algn="just"/>
            <a:r>
              <a:rPr lang="it-IT" sz="2800" b="1" dirty="0"/>
              <a:t> DIGESTO</a:t>
            </a:r>
            <a:r>
              <a:rPr lang="it-IT" sz="2800" dirty="0"/>
              <a:t> O </a:t>
            </a:r>
            <a:r>
              <a:rPr lang="it-IT" sz="2800" b="1" dirty="0"/>
              <a:t>PANDETTE: </a:t>
            </a:r>
            <a:r>
              <a:rPr lang="it-IT" sz="2800" dirty="0"/>
              <a:t>530-533. Raccolta di </a:t>
            </a:r>
            <a:r>
              <a:rPr lang="it-IT" sz="2800" i="1" dirty="0" err="1"/>
              <a:t>iura</a:t>
            </a:r>
            <a:r>
              <a:rPr lang="it-IT" sz="2800" dirty="0"/>
              <a:t>, ordinata in 50 libri.</a:t>
            </a:r>
          </a:p>
          <a:p>
            <a:pPr algn="just"/>
            <a:endParaRPr lang="it-IT" sz="2800" dirty="0"/>
          </a:p>
          <a:p>
            <a:pPr algn="just"/>
            <a:r>
              <a:rPr lang="it-IT" sz="2800" dirty="0"/>
              <a:t>2) </a:t>
            </a:r>
            <a:r>
              <a:rPr lang="it-IT" sz="2800" b="1" dirty="0"/>
              <a:t>ISTITUZIONI</a:t>
            </a:r>
            <a:r>
              <a:rPr lang="it-IT" sz="2800" dirty="0"/>
              <a:t>: 533. Manuale, diviso in 4 libri.</a:t>
            </a:r>
          </a:p>
          <a:p>
            <a:pPr marL="0" indent="0" algn="just">
              <a:buNone/>
            </a:pPr>
            <a:endParaRPr lang="it-IT" sz="2800" dirty="0"/>
          </a:p>
          <a:p>
            <a:pPr algn="just"/>
            <a:r>
              <a:rPr lang="it-IT" sz="2800" dirty="0"/>
              <a:t>3) </a:t>
            </a:r>
            <a:r>
              <a:rPr lang="it-IT" sz="2800" b="1" dirty="0"/>
              <a:t>CODICE (secondo)</a:t>
            </a:r>
            <a:r>
              <a:rPr lang="it-IT" sz="2800" dirty="0"/>
              <a:t>: 534. Raccolta di </a:t>
            </a:r>
            <a:r>
              <a:rPr lang="it-IT" sz="2800" i="1" dirty="0" err="1"/>
              <a:t>leges</a:t>
            </a:r>
            <a:r>
              <a:rPr lang="it-IT" sz="2800" dirty="0"/>
              <a:t>, divisa in 12 libri.</a:t>
            </a:r>
          </a:p>
          <a:p>
            <a:pPr marL="0" indent="0" algn="just">
              <a:buNone/>
            </a:pPr>
            <a:endParaRPr lang="it-IT" sz="2800" dirty="0"/>
          </a:p>
          <a:p>
            <a:pPr algn="just"/>
            <a:r>
              <a:rPr lang="it-IT" sz="2800" dirty="0"/>
              <a:t>4) </a:t>
            </a:r>
            <a:r>
              <a:rPr lang="it-IT" sz="2800" b="1" dirty="0"/>
              <a:t>NOVELLE</a:t>
            </a:r>
            <a:r>
              <a:rPr lang="it-IT" sz="2800" dirty="0"/>
              <a:t>: </a:t>
            </a:r>
            <a:r>
              <a:rPr lang="it-IT" sz="2800" i="1" dirty="0" err="1"/>
              <a:t>leges</a:t>
            </a:r>
            <a:r>
              <a:rPr lang="it-IT" sz="2800" dirty="0"/>
              <a:t> emanate</a:t>
            </a:r>
            <a:r>
              <a:rPr lang="it-IT" sz="2800" b="1" dirty="0"/>
              <a:t> </a:t>
            </a:r>
            <a:r>
              <a:rPr lang="it-IT" sz="2800" dirty="0"/>
              <a:t>da Giustiniano dopo il secondo codice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69667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B67F751-0026-CC4E-B090-32A055991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73766"/>
          </a:xfrm>
        </p:spPr>
        <p:txBody>
          <a:bodyPr/>
          <a:lstStyle/>
          <a:p>
            <a:pPr algn="ctr"/>
            <a:r>
              <a:rPr lang="it-IT" b="1" dirty="0"/>
              <a:t>PRIMO CODICE </a:t>
            </a:r>
            <a:r>
              <a:rPr lang="it-IT" dirty="0"/>
              <a:t>pubblicato nel 529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BC7BAD0-3400-214F-94E1-314727270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397876"/>
            <a:ext cx="8915400" cy="4513346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sz="2800" dirty="0"/>
              <a:t>Sostituisce i vecchi codici e vietò di utilizzarli ancora, sotto pena di falso.</a:t>
            </a:r>
          </a:p>
          <a:p>
            <a:pPr algn="just"/>
            <a:r>
              <a:rPr lang="it-IT" sz="2800" dirty="0"/>
              <a:t>Di questa prima stesura c’è pervenuto solo una parte dell’indice tramite un papiro egiziano, nel quale è indicata ancora la legge delle citazioni: da ciò si deduce che Giustiniano non pensava ancora alla compilazione del Digesto. </a:t>
            </a:r>
          </a:p>
          <a:p>
            <a:pPr algn="just"/>
            <a:r>
              <a:rPr lang="it-IT" sz="2800" dirty="0"/>
              <a:t>Dal confronto tra questo indice e il secondo codice si nota una profonda disarmonia tra i due. </a:t>
            </a:r>
          </a:p>
        </p:txBody>
      </p:sp>
    </p:spTree>
    <p:extLst>
      <p:ext uri="{BB962C8B-B14F-4D97-AF65-F5344CB8AC3E}">
        <p14:creationId xmlns:p14="http://schemas.microsoft.com/office/powerpoint/2010/main" val="30571584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FD6B04-A96C-824E-A3CC-1F24BF4DB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i="1" dirty="0"/>
              <a:t>QUINQUAGINTA DECISIONES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E649A9E-4A5F-0B43-B53C-95FF95B574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376855"/>
            <a:ext cx="8915400" cy="4534367"/>
          </a:xfrm>
        </p:spPr>
        <p:txBody>
          <a:bodyPr>
            <a:normAutofit/>
          </a:bodyPr>
          <a:lstStyle/>
          <a:p>
            <a:pPr algn="just"/>
            <a:r>
              <a:rPr lang="it-IT" sz="2800" dirty="0"/>
              <a:t>A partire dal 530 Giustiniano comincia a progettare una compilazione di </a:t>
            </a:r>
            <a:r>
              <a:rPr lang="it-IT" sz="2800" i="1" dirty="0" err="1"/>
              <a:t>iura</a:t>
            </a:r>
            <a:r>
              <a:rPr lang="it-IT" sz="2800" dirty="0"/>
              <a:t> e in questa prospettiva emanò una serie di provvedimenti diretti a risolvere alcune contraddizioni e problemi di fondo presenti delle fonti. Forniscono innanzitutto dei sicuri punti di riferimento per i pratici; inoltre alcune costituzioni servirono a impostare i lavori preparatori del Digesto.</a:t>
            </a:r>
          </a:p>
        </p:txBody>
      </p:sp>
    </p:spTree>
    <p:extLst>
      <p:ext uri="{BB962C8B-B14F-4D97-AF65-F5344CB8AC3E}">
        <p14:creationId xmlns:p14="http://schemas.microsoft.com/office/powerpoint/2010/main" val="764153597"/>
      </p:ext>
    </p:extLst>
  </p:cSld>
  <p:clrMapOvr>
    <a:masterClrMapping/>
  </p:clrMapOvr>
  <p:transition spd="slow">
    <p:randomBar dir="vert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132A02-25DB-D14E-A1A2-59E873C1F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105104"/>
            <a:ext cx="8911687" cy="1093076"/>
          </a:xfrm>
        </p:spPr>
        <p:txBody>
          <a:bodyPr/>
          <a:lstStyle/>
          <a:p>
            <a:pPr algn="ctr"/>
            <a:r>
              <a:rPr lang="it-IT" b="1" i="1" dirty="0"/>
              <a:t>DIGESTA</a:t>
            </a:r>
            <a:r>
              <a:rPr lang="it-IT" dirty="0"/>
              <a:t> O </a:t>
            </a:r>
            <a:r>
              <a:rPr lang="it-IT" b="1" i="1" dirty="0"/>
              <a:t>PANDECTAE </a:t>
            </a:r>
            <a:r>
              <a:rPr lang="it-IT" i="1" dirty="0"/>
              <a:t>533</a:t>
            </a:r>
            <a:br>
              <a:rPr lang="it-IT" dirty="0"/>
            </a:br>
            <a:r>
              <a:rPr lang="it-IT" sz="2000" i="1" dirty="0"/>
              <a:t>(</a:t>
            </a:r>
            <a:r>
              <a:rPr lang="it-IT" sz="2000" i="1" dirty="0" err="1"/>
              <a:t>digerere</a:t>
            </a:r>
            <a:r>
              <a:rPr lang="it-IT" sz="2000" i="1" dirty="0"/>
              <a:t>)                   (</a:t>
            </a:r>
            <a:r>
              <a:rPr lang="it-IT" sz="2000" i="1" dirty="0" err="1"/>
              <a:t>pandekomai</a:t>
            </a:r>
            <a:r>
              <a:rPr lang="it-IT" sz="2000" i="1" dirty="0"/>
              <a:t>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615F363-1A2E-754D-B932-CE9DACE0F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198180"/>
            <a:ext cx="8915400" cy="471304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it-IT" sz="3200" dirty="0"/>
              <a:t>Nel 530 viene nominata una commissione di 16 membri, presieduti da </a:t>
            </a:r>
            <a:r>
              <a:rPr lang="it-IT" sz="3200" dirty="0" err="1"/>
              <a:t>Triboniano</a:t>
            </a:r>
            <a:r>
              <a:rPr lang="it-IT" sz="3200" dirty="0"/>
              <a:t>, incaricati di fare un’antologia sistematica di brani giurisprudenziali classici e autorizzati a fare aggiunte, modifiche, cancellazioni allo scopo di </a:t>
            </a:r>
          </a:p>
          <a:p>
            <a:r>
              <a:rPr lang="it-IT" sz="3200" dirty="0"/>
              <a:t>1) ABBREVIARE: </a:t>
            </a:r>
          </a:p>
          <a:p>
            <a:r>
              <a:rPr lang="it-IT" sz="3200" dirty="0"/>
              <a:t>2) ELIMINARE LE CONTROVERSIE</a:t>
            </a:r>
          </a:p>
          <a:p>
            <a:r>
              <a:rPr lang="it-IT" sz="3200" dirty="0"/>
              <a:t>3) CANCELLARE ISTITUTI ESTINTI</a:t>
            </a:r>
          </a:p>
          <a:p>
            <a:r>
              <a:rPr lang="it-IT" sz="3200" dirty="0"/>
              <a:t>4) ESTENDERE L’APPLICAZIONE DEI CASI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22391868"/>
      </p:ext>
    </p:extLst>
  </p:cSld>
  <p:clrMapOvr>
    <a:masterClrMapping/>
  </p:clrMapOvr>
  <p:transition spd="slow">
    <p:wip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BC3E96-C350-B94A-B93E-176C402BB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32635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38D0CDC-EF89-EB43-ACAE-990F596A6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145628"/>
            <a:ext cx="8915400" cy="539180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it-IT" sz="3500" dirty="0"/>
              <a:t>Il Digesto è composto di 50 libri, divisi in titoli con una rubrica che indica la materia trattata; all’interno di ciascun titolo sono contenuti brani di giuristi, dei quali si ricorda il nome e l’opera da cui è tratto il frammento.</a:t>
            </a:r>
          </a:p>
          <a:p>
            <a:pPr algn="just"/>
            <a:r>
              <a:rPr lang="it-IT" sz="3500" dirty="0"/>
              <a:t>Sono utilizzati 39 autori</a:t>
            </a:r>
          </a:p>
          <a:p>
            <a:pPr algn="just"/>
            <a:r>
              <a:rPr lang="it-IT" sz="3500" dirty="0"/>
              <a:t>La compilazione segue l’ordine sistematico dell’editto perpetuo e i temi trattati riguardano soprattutto il diritto privato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84042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726790-3580-A64F-AFBD-CED19A20A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842" y="361352"/>
            <a:ext cx="8911687" cy="45719"/>
          </a:xfrm>
        </p:spPr>
        <p:txBody>
          <a:bodyPr>
            <a:normAutofit fontScale="90000"/>
          </a:bodyPr>
          <a:lstStyle/>
          <a:p>
            <a:endParaRPr lang="it-IT"/>
          </a:p>
        </p:txBody>
      </p:sp>
      <p:pic>
        <p:nvPicPr>
          <p:cNvPr id="1025" name="Picture 1" descr="page2image1798016">
            <a:extLst>
              <a:ext uri="{FF2B5EF4-FFF2-40B4-BE49-F238E27FC236}">
                <a16:creationId xmlns:a16="http://schemas.microsoft.com/office/drawing/2014/main" id="{65D623B6-1BC8-4547-8D57-8BF202EDF74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566" y="361352"/>
            <a:ext cx="5202620" cy="6354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841410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75CC6C-F674-8245-B3E4-374B1D2CC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73572"/>
            <a:ext cx="8911687" cy="756745"/>
          </a:xfrm>
        </p:spPr>
        <p:txBody>
          <a:bodyPr/>
          <a:lstStyle/>
          <a:p>
            <a:pPr algn="ctr"/>
            <a:r>
              <a:rPr lang="it-IT" dirty="0"/>
              <a:t>FONTI DEL DIRITTO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4C999A5-3762-0748-B987-999A129DD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292772"/>
            <a:ext cx="8915400" cy="5402318"/>
          </a:xfrm>
        </p:spPr>
        <p:txBody>
          <a:bodyPr>
            <a:noAutofit/>
          </a:bodyPr>
          <a:lstStyle/>
          <a:p>
            <a:pPr marL="3200400" lvl="7" indent="0">
              <a:buNone/>
            </a:pPr>
            <a:r>
              <a:rPr lang="it-IT" sz="2800" dirty="0"/>
              <a:t>in senso materiale (es. il Parlamento)</a:t>
            </a:r>
          </a:p>
          <a:p>
            <a:r>
              <a:rPr lang="it-IT" sz="2800" dirty="0"/>
              <a:t>					           /</a:t>
            </a:r>
          </a:p>
          <a:p>
            <a:r>
              <a:rPr lang="it-IT" sz="2800" dirty="0"/>
              <a:t>		    </a:t>
            </a:r>
            <a:r>
              <a:rPr lang="it-IT" sz="2800" u="sng" dirty="0"/>
              <a:t>DI PRODUZIONE</a:t>
            </a:r>
            <a:r>
              <a:rPr lang="it-IT" sz="2800" dirty="0"/>
              <a:t>				</a:t>
            </a:r>
          </a:p>
          <a:p>
            <a:r>
              <a:rPr lang="it-IT" sz="2800" dirty="0"/>
              <a:t>		  /			 	  \</a:t>
            </a:r>
          </a:p>
          <a:p>
            <a:r>
              <a:rPr lang="it-IT" sz="2800" dirty="0"/>
              <a:t>		/			 	   	\ in senso formale (es. la legge) </a:t>
            </a:r>
          </a:p>
          <a:p>
            <a:r>
              <a:rPr lang="it-IT" sz="2800" dirty="0"/>
              <a:t>FONTI</a:t>
            </a:r>
          </a:p>
          <a:p>
            <a:r>
              <a:rPr lang="it-IT" sz="2800" dirty="0"/>
              <a:t>		 \	  		</a:t>
            </a:r>
          </a:p>
          <a:p>
            <a:pPr marL="914400" lvl="2" indent="0">
              <a:buNone/>
            </a:pPr>
            <a:r>
              <a:rPr lang="it-IT" sz="2800" dirty="0"/>
              <a:t>	</a:t>
            </a:r>
            <a:r>
              <a:rPr lang="it-IT" sz="2800" u="sng" dirty="0"/>
              <a:t>DI COGNIZIONE</a:t>
            </a:r>
            <a:r>
              <a:rPr lang="it-IT" sz="2800" dirty="0"/>
              <a:t> (es. la Gazzetta Ufficiale) </a:t>
            </a:r>
          </a:p>
        </p:txBody>
      </p:sp>
    </p:spTree>
    <p:extLst>
      <p:ext uri="{BB962C8B-B14F-4D97-AF65-F5344CB8AC3E}">
        <p14:creationId xmlns:p14="http://schemas.microsoft.com/office/powerpoint/2010/main" val="2194373641"/>
      </p:ext>
    </p:extLst>
  </p:cSld>
  <p:clrMapOvr>
    <a:masterClrMapping/>
  </p:clrMapOvr>
  <p:transition spd="slow">
    <p:randomBar dir="vert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E7135B-6452-8840-8B39-258E2551F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199698"/>
            <a:ext cx="8911687" cy="620110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i="1" dirty="0"/>
              <a:t>INSTITUTIONES </a:t>
            </a:r>
            <a:r>
              <a:rPr lang="it-IT" i="1" dirty="0"/>
              <a:t>533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3D1EAA9-9E2A-B54A-8697-7B161A56E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819808"/>
            <a:ext cx="9308498" cy="5507420"/>
          </a:xfrm>
        </p:spPr>
        <p:txBody>
          <a:bodyPr>
            <a:noAutofit/>
          </a:bodyPr>
          <a:lstStyle/>
          <a:p>
            <a:pPr algn="just"/>
            <a:r>
              <a:rPr lang="it-IT" sz="2800" dirty="0"/>
              <a:t>Manuale ufficiale per le scuole di diritto, ma aveva anche forza di legge.</a:t>
            </a:r>
          </a:p>
          <a:p>
            <a:pPr algn="just"/>
            <a:endParaRPr lang="it-IT" sz="2800" dirty="0"/>
          </a:p>
          <a:p>
            <a:pPr algn="just"/>
            <a:r>
              <a:rPr lang="it-IT" sz="2800" dirty="0"/>
              <a:t>Segue lo stesso ordine delle Istituzioni di Gaio</a:t>
            </a:r>
          </a:p>
          <a:p>
            <a:pPr algn="just"/>
            <a:endParaRPr lang="it-IT" sz="2800" dirty="0"/>
          </a:p>
          <a:p>
            <a:pPr algn="just"/>
            <a:r>
              <a:rPr lang="it-IT" sz="2800" dirty="0"/>
              <a:t>Sono composte con materiale tratto dalle Istituzioni </a:t>
            </a:r>
            <a:r>
              <a:rPr lang="it-IT" sz="2800" dirty="0" err="1"/>
              <a:t>gaiane</a:t>
            </a:r>
            <a:r>
              <a:rPr lang="it-IT" sz="2800" dirty="0"/>
              <a:t>, dalle </a:t>
            </a:r>
            <a:r>
              <a:rPr lang="it-IT" sz="2800" i="1" dirty="0"/>
              <a:t>Res </a:t>
            </a:r>
            <a:r>
              <a:rPr lang="it-IT" sz="2800" i="1" dirty="0" err="1"/>
              <a:t>cottidianae</a:t>
            </a:r>
            <a:r>
              <a:rPr lang="it-IT" sz="2800" dirty="0"/>
              <a:t> e dalle Istituzioni di Fiorentino, Marciano, Paolo e </a:t>
            </a:r>
            <a:r>
              <a:rPr lang="it-IT" sz="2800" dirty="0" err="1"/>
              <a:t>Ulpiano</a:t>
            </a:r>
            <a:r>
              <a:rPr lang="it-IT" sz="2800" dirty="0"/>
              <a:t>. Sono ricompresi anche passi opera dei compilatori, che espongono le riforme di Giustiniano e riassumono le sue costituzioni.</a:t>
            </a:r>
          </a:p>
        </p:txBody>
      </p:sp>
    </p:spTree>
    <p:extLst>
      <p:ext uri="{BB962C8B-B14F-4D97-AF65-F5344CB8AC3E}">
        <p14:creationId xmlns:p14="http://schemas.microsoft.com/office/powerpoint/2010/main" val="760299868"/>
      </p:ext>
    </p:extLst>
  </p:cSld>
  <p:clrMapOvr>
    <a:masterClrMapping/>
  </p:clrMapOvr>
  <p:transition spd="slow">
    <p:push dir="u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1367A3-1B64-AA4E-BED5-088DBCC80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1068" y="0"/>
            <a:ext cx="8911687" cy="178676"/>
          </a:xfrm>
        </p:spPr>
        <p:txBody>
          <a:bodyPr>
            <a:normAutofit fontScale="90000"/>
          </a:bodyPr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32E4B559-1B98-9B4F-A266-F8A6C2B415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94234" y="178676"/>
            <a:ext cx="5759669" cy="6400800"/>
          </a:xfrm>
        </p:spPr>
      </p:pic>
    </p:spTree>
    <p:extLst>
      <p:ext uri="{BB962C8B-B14F-4D97-AF65-F5344CB8AC3E}">
        <p14:creationId xmlns:p14="http://schemas.microsoft.com/office/powerpoint/2010/main" val="3789948093"/>
      </p:ext>
    </p:extLst>
  </p:cSld>
  <p:clrMapOvr>
    <a:masterClrMapping/>
  </p:clrMapOvr>
  <p:transition spd="slow">
    <p:wip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141590-B55E-2B4B-AB15-CABD7C0F1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304800"/>
            <a:ext cx="8911687" cy="1061545"/>
          </a:xfrm>
        </p:spPr>
        <p:txBody>
          <a:bodyPr/>
          <a:lstStyle/>
          <a:p>
            <a:r>
              <a:rPr lang="it-IT" b="1" i="1" dirty="0"/>
              <a:t>CODEX </a:t>
            </a:r>
            <a:r>
              <a:rPr lang="it-IT" i="1" dirty="0"/>
              <a:t>(REPETITAE PRAELECTIONIS) </a:t>
            </a:r>
            <a:r>
              <a:rPr lang="it-IT" dirty="0"/>
              <a:t>534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04CE7A5-8002-CF4F-A0EF-C86D418E4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103586"/>
            <a:ext cx="8915400" cy="4807636"/>
          </a:xfrm>
        </p:spPr>
        <p:txBody>
          <a:bodyPr>
            <a:normAutofit fontScale="92500"/>
          </a:bodyPr>
          <a:lstStyle/>
          <a:p>
            <a:pPr algn="just"/>
            <a:r>
              <a:rPr lang="it-IT" sz="3200" dirty="0"/>
              <a:t>Necessario sia per ricomprendervi l’abbondante legislazione degli anni immediatamente successivi al primo codice, sia per coordinare il codice col digesto.</a:t>
            </a:r>
          </a:p>
          <a:p>
            <a:pPr marL="0" indent="0" algn="just">
              <a:buNone/>
            </a:pPr>
            <a:endParaRPr lang="it-IT" sz="3200" dirty="0"/>
          </a:p>
          <a:p>
            <a:pPr algn="just"/>
            <a:r>
              <a:rPr lang="it-IT" sz="3200" dirty="0"/>
              <a:t>12 libri (in ricordo delle 12 tavole), divisi in titoli</a:t>
            </a:r>
          </a:p>
          <a:p>
            <a:pPr algn="just"/>
            <a:r>
              <a:rPr lang="it-IT" sz="3200" dirty="0"/>
              <a:t>7 libri trattano di diritto privato.</a:t>
            </a:r>
          </a:p>
          <a:p>
            <a:pPr algn="just"/>
            <a:r>
              <a:rPr lang="it-IT" sz="3200" dirty="0"/>
              <a:t>La costituzione più antica è un rescritto di Adriano.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81571883"/>
      </p:ext>
    </p:extLst>
  </p:cSld>
  <p:clrMapOvr>
    <a:masterClrMapping/>
  </p:clrMapOvr>
  <p:transition spd="slow">
    <p:push dir="u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EDC48A-E96C-F246-8DDC-54E616344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126124"/>
            <a:ext cx="8911687" cy="45719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pic>
        <p:nvPicPr>
          <p:cNvPr id="2049" name="Picture 1" descr="page3image1797344">
            <a:extLst>
              <a:ext uri="{FF2B5EF4-FFF2-40B4-BE49-F238E27FC236}">
                <a16:creationId xmlns:a16="http://schemas.microsoft.com/office/drawing/2014/main" id="{79F6B72F-AF8B-974F-B7BA-C820CEBE124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283" y="171843"/>
            <a:ext cx="4614041" cy="624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547593"/>
      </p:ext>
    </p:extLst>
  </p:cSld>
  <p:clrMapOvr>
    <a:masterClrMapping/>
  </p:clrMapOvr>
  <p:transition spd="slow">
    <p:wip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C9E5831-701E-7446-9EBA-D0DE4308E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89683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i="1" dirty="0"/>
              <a:t>NOVELLAE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17ADAF5-EC13-6E41-9AD9-F47CE81D2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198179"/>
            <a:ext cx="8915400" cy="4713043"/>
          </a:xfrm>
        </p:spPr>
        <p:txBody>
          <a:bodyPr>
            <a:noAutofit/>
          </a:bodyPr>
          <a:lstStyle/>
          <a:p>
            <a:pPr algn="just"/>
            <a:r>
              <a:rPr lang="it-IT" sz="2800" dirty="0"/>
              <a:t>Giustiniano aveva programmato una raccolta ufficiale delle costituzioni emanate dopo il secondo codice, ma il proposito non fu mai attuato.</a:t>
            </a:r>
          </a:p>
          <a:p>
            <a:pPr algn="just"/>
            <a:r>
              <a:rPr lang="it-IT" sz="2800" dirty="0"/>
              <a:t>Vennero fatte delle raccolte private</a:t>
            </a:r>
          </a:p>
          <a:p>
            <a:pPr algn="just"/>
            <a:r>
              <a:rPr lang="it-IT" sz="2800" dirty="0"/>
              <a:t>Rivelano un mondo diverso da quello delle altre parti della compilazione. I testi sono più ampi e stilisticamente ridondanti, perché non hanno subito il processo di </a:t>
            </a:r>
            <a:r>
              <a:rPr lang="it-IT" sz="2800" dirty="0" err="1"/>
              <a:t>massimazione</a:t>
            </a:r>
            <a:r>
              <a:rPr lang="it-IT" sz="2800" dirty="0"/>
              <a:t>, essendo mancata una raccolta ufficiale</a:t>
            </a:r>
          </a:p>
        </p:txBody>
      </p:sp>
    </p:spTree>
    <p:extLst>
      <p:ext uri="{BB962C8B-B14F-4D97-AF65-F5344CB8AC3E}">
        <p14:creationId xmlns:p14="http://schemas.microsoft.com/office/powerpoint/2010/main" val="1905348855"/>
      </p:ext>
    </p:extLst>
  </p:cSld>
  <p:clrMapOvr>
    <a:masterClrMapping/>
  </p:clrMapOvr>
  <p:transition spd="slow">
    <p:push dir="u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54C951-8822-6549-AAC7-2AFAA8BFC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2592925" y="399392"/>
            <a:ext cx="8911687" cy="45719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4FE28B0-ED62-A74A-A99F-EEEB42294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693683"/>
            <a:ext cx="8915400" cy="5217539"/>
          </a:xfrm>
        </p:spPr>
        <p:txBody>
          <a:bodyPr>
            <a:noAutofit/>
          </a:bodyPr>
          <a:lstStyle/>
          <a:p>
            <a:r>
              <a:rPr lang="it-IT" sz="2800" dirty="0"/>
              <a:t>Nel 554 tutte le parti della compilazione entrano in vigore anche in Italia.</a:t>
            </a:r>
          </a:p>
          <a:p>
            <a:endParaRPr lang="it-IT" sz="2800" dirty="0"/>
          </a:p>
          <a:p>
            <a:pPr algn="just"/>
            <a:r>
              <a:rPr lang="it-IT" sz="2800" dirty="0"/>
              <a:t>TUTTO CIO’ CHE NON ERA CONTENUTO NELLA COMPILAZIONE PERDEVA VALORE. Giustiniano non voleva che si facessero commenti alla sua opera perché voleva la certezza del diritto. </a:t>
            </a:r>
          </a:p>
          <a:p>
            <a:pPr algn="just"/>
            <a:endParaRPr lang="it-IT" sz="2800" dirty="0"/>
          </a:p>
          <a:p>
            <a:pPr algn="just"/>
            <a:r>
              <a:rPr lang="it-IT" sz="2800" dirty="0"/>
              <a:t>Paradossalmente il Digesto è forse il libro che ha avuto più commenti.</a:t>
            </a:r>
          </a:p>
          <a:p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453671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43F8D4-2186-CD4E-9EA3-ABD0858AB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73572"/>
            <a:ext cx="8911687" cy="662152"/>
          </a:xfrm>
        </p:spPr>
        <p:txBody>
          <a:bodyPr/>
          <a:lstStyle/>
          <a:p>
            <a:pPr algn="ctr"/>
            <a:r>
              <a:rPr lang="it-IT" dirty="0"/>
              <a:t>TIPI DI ORDINAMENTI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4201871-E9C6-5F4D-910A-C272E8749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735723"/>
            <a:ext cx="8915400" cy="5402317"/>
          </a:xfrm>
        </p:spPr>
        <p:txBody>
          <a:bodyPr>
            <a:noAutofit/>
          </a:bodyPr>
          <a:lstStyle/>
          <a:p>
            <a:r>
              <a:rPr lang="it-IT" sz="2400" dirty="0"/>
              <a:t>A) </a:t>
            </a:r>
            <a:r>
              <a:rPr lang="it-IT" sz="2400" u="sng" dirty="0"/>
              <a:t>CHIUSI</a:t>
            </a:r>
            <a:r>
              <a:rPr lang="it-IT" sz="2400" dirty="0"/>
              <a:t>: </a:t>
            </a:r>
            <a:r>
              <a:rPr lang="it-IT" sz="2400" b="1" dirty="0"/>
              <a:t>legislativi</a:t>
            </a:r>
            <a:r>
              <a:rPr lang="it-IT" sz="2400" dirty="0"/>
              <a:t> (es.: diritto romano postclassico; 										ordinamento italiano attuale)</a:t>
            </a:r>
          </a:p>
          <a:p>
            <a:r>
              <a:rPr lang="it-IT" sz="2400" dirty="0"/>
              <a:t> 							</a:t>
            </a:r>
            <a:r>
              <a:rPr lang="it-IT" sz="2400" b="1" dirty="0"/>
              <a:t>consuetudinari</a:t>
            </a:r>
            <a:endParaRPr lang="it-IT" sz="2400" dirty="0"/>
          </a:p>
          <a:p>
            <a:pPr marL="0" indent="0">
              <a:buNone/>
            </a:pPr>
            <a:r>
              <a:rPr lang="it-IT" sz="2400" dirty="0"/>
              <a:t>				 		  /  (es.: diritto romano arcaico)</a:t>
            </a:r>
          </a:p>
          <a:p>
            <a:pPr marL="0" indent="0">
              <a:buNone/>
            </a:pPr>
            <a:r>
              <a:rPr lang="it-IT" sz="2400" dirty="0"/>
              <a:t>				  		/</a:t>
            </a:r>
          </a:p>
          <a:p>
            <a:r>
              <a:rPr lang="it-IT" sz="2400" dirty="0"/>
              <a:t>	B) </a:t>
            </a:r>
            <a:r>
              <a:rPr lang="it-IT" sz="2400" u="sng" dirty="0"/>
              <a:t>APERTI</a:t>
            </a:r>
            <a:r>
              <a:rPr lang="it-IT" sz="2400" dirty="0"/>
              <a:t> o </a:t>
            </a:r>
            <a:r>
              <a:rPr lang="it-IT" sz="2400" u="sng" dirty="0"/>
              <a:t>CASISTICI:</a:t>
            </a:r>
            <a:r>
              <a:rPr lang="it-IT" sz="2400" dirty="0"/>
              <a:t>   ___  </a:t>
            </a:r>
            <a:r>
              <a:rPr lang="it-IT" sz="2400" b="1" dirty="0"/>
              <a:t>giudiziali</a:t>
            </a:r>
            <a:endParaRPr lang="it-IT" sz="2400" dirty="0"/>
          </a:p>
          <a:p>
            <a:pPr marL="0" indent="0">
              <a:buNone/>
            </a:pPr>
            <a:r>
              <a:rPr lang="it-IT" sz="2400" b="1" dirty="0"/>
              <a:t>							</a:t>
            </a:r>
            <a:r>
              <a:rPr lang="it-IT" sz="2400" dirty="0"/>
              <a:t>(es.: common law)</a:t>
            </a:r>
          </a:p>
          <a:p>
            <a:pPr marL="0" indent="0">
              <a:buNone/>
            </a:pPr>
            <a:r>
              <a:rPr lang="it-IT" sz="2400" dirty="0"/>
              <a:t>					    \</a:t>
            </a:r>
          </a:p>
          <a:p>
            <a:pPr marL="0" indent="0">
              <a:buNone/>
            </a:pPr>
            <a:r>
              <a:rPr lang="it-IT" sz="2400" dirty="0"/>
              <a:t>						  \</a:t>
            </a:r>
          </a:p>
          <a:p>
            <a:r>
              <a:rPr lang="it-IT" sz="2400" dirty="0"/>
              <a:t>						</a:t>
            </a:r>
            <a:r>
              <a:rPr lang="it-IT" sz="2400" b="1" dirty="0"/>
              <a:t>giurisprudenziali</a:t>
            </a:r>
            <a:endParaRPr lang="it-IT" sz="2400" dirty="0"/>
          </a:p>
          <a:p>
            <a:pPr marL="0" indent="0">
              <a:buNone/>
            </a:pPr>
            <a:r>
              <a:rPr lang="it-IT" sz="2400" dirty="0"/>
              <a:t>						(es.: diritto romano  classico)</a:t>
            </a:r>
          </a:p>
        </p:txBody>
      </p:sp>
    </p:spTree>
    <p:extLst>
      <p:ext uri="{BB962C8B-B14F-4D97-AF65-F5344CB8AC3E}">
        <p14:creationId xmlns:p14="http://schemas.microsoft.com/office/powerpoint/2010/main" val="167594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B8CBF3-C4E6-DB47-8467-002EF1DCD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563559"/>
          </a:xfrm>
        </p:spPr>
        <p:txBody>
          <a:bodyPr>
            <a:normAutofit/>
          </a:bodyPr>
          <a:lstStyle/>
          <a:p>
            <a:pPr algn="ctr"/>
            <a:r>
              <a:rPr lang="it-IT" sz="2800" dirty="0"/>
              <a:t>FONTI DI PRODUZIONE DEL DIRITTO IN ITALIA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62B4DBD-64F0-AD46-95DA-D27862F30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187669"/>
            <a:ext cx="8915400" cy="47235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DISPOSIZIONI SULLA LEGGE IN GENERALE (preleggi al codice civile 1942)</a:t>
            </a:r>
          </a:p>
          <a:p>
            <a:pPr marL="0" indent="0" algn="ctr">
              <a:buNone/>
            </a:pPr>
            <a:r>
              <a:rPr lang="it-IT" dirty="0"/>
              <a:t>CAPO I </a:t>
            </a:r>
          </a:p>
          <a:p>
            <a:pPr marL="0" indent="0" algn="ctr">
              <a:buNone/>
            </a:pPr>
            <a:r>
              <a:rPr lang="it-IT" dirty="0"/>
              <a:t>Delle fonti del diritto</a:t>
            </a:r>
            <a:endParaRPr lang="it-IT" b="1" dirty="0"/>
          </a:p>
          <a:p>
            <a:pPr marL="0" indent="0">
              <a:buNone/>
            </a:pPr>
            <a:r>
              <a:rPr lang="it-IT" b="1" dirty="0"/>
              <a:t>Art. 1 Indicazione delle </a:t>
            </a:r>
            <a:r>
              <a:rPr lang="it-IT" b="1" dirty="0">
                <a:hlinkClick r:id="rId2"/>
              </a:rPr>
              <a:t>fonti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Sono fonti del diritto:</a:t>
            </a:r>
          </a:p>
          <a:p>
            <a:r>
              <a:rPr lang="it-IT" dirty="0"/>
              <a:t>1) le </a:t>
            </a:r>
            <a:r>
              <a:rPr lang="it-IT" b="1" dirty="0"/>
              <a:t>leggi</a:t>
            </a:r>
            <a:r>
              <a:rPr lang="it-IT" dirty="0"/>
              <a:t>;</a:t>
            </a:r>
          </a:p>
          <a:p>
            <a:r>
              <a:rPr lang="it-IT" dirty="0"/>
              <a:t>2) i </a:t>
            </a:r>
            <a:r>
              <a:rPr lang="it-IT" b="1" dirty="0"/>
              <a:t>regolamenti</a:t>
            </a:r>
            <a:r>
              <a:rPr lang="it-IT" dirty="0"/>
              <a:t>;</a:t>
            </a:r>
          </a:p>
          <a:p>
            <a:r>
              <a:rPr lang="it-IT" dirty="0"/>
              <a:t>3) ((*) </a:t>
            </a:r>
            <a:r>
              <a:rPr lang="it-IT" i="1" dirty="0"/>
              <a:t>Abrogato ad opera del d. </a:t>
            </a:r>
            <a:r>
              <a:rPr lang="it-IT" i="1" dirty="0" err="1"/>
              <a:t>lgs</a:t>
            </a:r>
            <a:r>
              <a:rPr lang="it-IT" i="1" dirty="0"/>
              <a:t>. </a:t>
            </a:r>
            <a:r>
              <a:rPr lang="it-IT" i="1" dirty="0" err="1"/>
              <a:t>lgt</a:t>
            </a:r>
            <a:r>
              <a:rPr lang="it-IT" i="1" dirty="0"/>
              <a:t>. 23 novembre 1944, n. 369. Il precedente testo recava la dicitura: "3) le norme corporative".</a:t>
            </a:r>
            <a:r>
              <a:rPr lang="it-IT" dirty="0"/>
              <a:t>)</a:t>
            </a:r>
          </a:p>
          <a:p>
            <a:r>
              <a:rPr lang="it-IT" dirty="0"/>
              <a:t>4) gli </a:t>
            </a:r>
            <a:r>
              <a:rPr lang="it-IT" b="1" dirty="0"/>
              <a:t>usi</a:t>
            </a:r>
            <a:r>
              <a:rPr lang="it-IT" dirty="0"/>
              <a:t>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+ COSTITUZIONE (1948) E LEGGI COSTITUZIONALI + FONTI EUROPEE + …</a:t>
            </a:r>
          </a:p>
        </p:txBody>
      </p:sp>
    </p:spTree>
    <p:extLst>
      <p:ext uri="{BB962C8B-B14F-4D97-AF65-F5344CB8AC3E}">
        <p14:creationId xmlns:p14="http://schemas.microsoft.com/office/powerpoint/2010/main" val="380810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C66539-FD03-4848-8D4D-21CCA2F1A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800" dirty="0"/>
              <a:t>FONTI DI PRODUZIONE DEL DIRITTO ROMANO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9794C7B-7B56-234E-BBE8-42B3F0DD77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208690"/>
            <a:ext cx="8915400" cy="4702532"/>
          </a:xfrm>
        </p:spPr>
        <p:txBody>
          <a:bodyPr/>
          <a:lstStyle/>
          <a:p>
            <a:r>
              <a:rPr lang="it-IT" sz="2800" u="sng" dirty="0"/>
              <a:t>Istituzioni di Gaio I,2 </a:t>
            </a:r>
            <a:r>
              <a:rPr lang="it-IT" sz="2800" dirty="0"/>
              <a:t>(II sec. d.C.): Gli ordinamenti giuridici del popolo romano sono costituiti da </a:t>
            </a:r>
            <a:r>
              <a:rPr lang="it-IT" sz="2800" b="1" u="sng" dirty="0"/>
              <a:t>leggi</a:t>
            </a:r>
            <a:r>
              <a:rPr lang="it-IT" sz="2800" dirty="0"/>
              <a:t>, </a:t>
            </a:r>
            <a:r>
              <a:rPr lang="it-IT" sz="2800" b="1" u="sng" dirty="0"/>
              <a:t>plebisciti</a:t>
            </a:r>
            <a:r>
              <a:rPr lang="it-IT" sz="2800" dirty="0"/>
              <a:t>, </a:t>
            </a:r>
            <a:r>
              <a:rPr lang="it-IT" sz="2800" b="1" u="sng" dirty="0"/>
              <a:t>senatoconsulti</a:t>
            </a:r>
            <a:r>
              <a:rPr lang="it-IT" sz="2800" dirty="0"/>
              <a:t>, </a:t>
            </a:r>
            <a:r>
              <a:rPr lang="it-IT" sz="2800" b="1" u="sng" dirty="0"/>
              <a:t>costituzioni dei principi</a:t>
            </a:r>
            <a:r>
              <a:rPr lang="it-IT" sz="2800" dirty="0"/>
              <a:t>, </a:t>
            </a:r>
            <a:r>
              <a:rPr lang="it-IT" sz="2800" b="1" u="sng" dirty="0"/>
              <a:t>editti dei magistrati competenti</a:t>
            </a:r>
            <a:r>
              <a:rPr lang="it-IT" sz="2800" dirty="0"/>
              <a:t>, </a:t>
            </a:r>
            <a:r>
              <a:rPr lang="it-IT" sz="2800" b="1" u="sng" dirty="0"/>
              <a:t>responsi dei giuristi</a:t>
            </a:r>
            <a:r>
              <a:rPr lang="it-IT" sz="2800" dirty="0"/>
              <a:t>.</a:t>
            </a:r>
            <a:r>
              <a:rPr lang="it-IT" dirty="0"/>
              <a:t> </a:t>
            </a:r>
          </a:p>
          <a:p>
            <a:endParaRPr lang="it-IT" dirty="0"/>
          </a:p>
          <a:p>
            <a:pPr algn="just"/>
            <a:r>
              <a:rPr lang="it-IT" sz="2400" dirty="0"/>
              <a:t>(</a:t>
            </a:r>
            <a:r>
              <a:rPr lang="it-IT" sz="2400" i="1" dirty="0" err="1"/>
              <a:t>Constant</a:t>
            </a:r>
            <a:r>
              <a:rPr lang="it-IT" sz="2400" i="1" dirty="0"/>
              <a:t> </a:t>
            </a:r>
            <a:r>
              <a:rPr lang="it-IT" sz="2400" i="1" dirty="0" err="1"/>
              <a:t>autem</a:t>
            </a:r>
            <a:r>
              <a:rPr lang="it-IT" sz="2400" i="1" dirty="0"/>
              <a:t> </a:t>
            </a:r>
            <a:r>
              <a:rPr lang="it-IT" sz="2400" i="1" dirty="0" err="1"/>
              <a:t>iura</a:t>
            </a:r>
            <a:r>
              <a:rPr lang="it-IT" sz="2400" i="1" dirty="0"/>
              <a:t> </a:t>
            </a:r>
            <a:r>
              <a:rPr lang="it-IT" sz="2400" i="1" dirty="0" err="1"/>
              <a:t>populi</a:t>
            </a:r>
            <a:r>
              <a:rPr lang="it-IT" sz="2400" i="1" dirty="0"/>
              <a:t> romani ex </a:t>
            </a:r>
            <a:r>
              <a:rPr lang="it-IT" sz="2400" i="1" dirty="0" err="1"/>
              <a:t>legibus</a:t>
            </a:r>
            <a:r>
              <a:rPr lang="it-IT" sz="2400" i="1" dirty="0"/>
              <a:t>, </a:t>
            </a:r>
            <a:r>
              <a:rPr lang="it-IT" sz="2400" i="1" dirty="0" err="1"/>
              <a:t>plebiscitis</a:t>
            </a:r>
            <a:r>
              <a:rPr lang="it-IT" sz="2400" i="1" dirty="0"/>
              <a:t>, </a:t>
            </a:r>
            <a:r>
              <a:rPr lang="it-IT" sz="2400" i="1" dirty="0" err="1"/>
              <a:t>senatoconsultis</a:t>
            </a:r>
            <a:r>
              <a:rPr lang="it-IT" sz="2400" i="1" dirty="0"/>
              <a:t>, </a:t>
            </a:r>
            <a:r>
              <a:rPr lang="it-IT" sz="2400" i="1" dirty="0" err="1"/>
              <a:t>constitutionibus</a:t>
            </a:r>
            <a:r>
              <a:rPr lang="it-IT" sz="2400" i="1" dirty="0"/>
              <a:t> </a:t>
            </a:r>
            <a:r>
              <a:rPr lang="it-IT" sz="2400" i="1" dirty="0" err="1"/>
              <a:t>principum</a:t>
            </a:r>
            <a:r>
              <a:rPr lang="it-IT" sz="2400" i="1" dirty="0"/>
              <a:t> </a:t>
            </a:r>
            <a:r>
              <a:rPr lang="it-IT" sz="2400" i="1" dirty="0" err="1"/>
              <a:t>edictis</a:t>
            </a:r>
            <a:r>
              <a:rPr lang="it-IT" sz="2400" i="1" dirty="0"/>
              <a:t> </a:t>
            </a:r>
            <a:r>
              <a:rPr lang="it-IT" sz="2400" i="1" dirty="0" err="1"/>
              <a:t>eorum</a:t>
            </a:r>
            <a:r>
              <a:rPr lang="it-IT" sz="2400" i="1" dirty="0"/>
              <a:t> qui </a:t>
            </a:r>
            <a:r>
              <a:rPr lang="it-IT" sz="2400" i="1" dirty="0" err="1"/>
              <a:t>ius</a:t>
            </a:r>
            <a:r>
              <a:rPr lang="it-IT" sz="2400" i="1" dirty="0"/>
              <a:t> </a:t>
            </a:r>
            <a:r>
              <a:rPr lang="it-IT" sz="2400" i="1" dirty="0" err="1"/>
              <a:t>edicendi</a:t>
            </a:r>
            <a:r>
              <a:rPr lang="it-IT" sz="2400" i="1" dirty="0"/>
              <a:t> </a:t>
            </a:r>
            <a:r>
              <a:rPr lang="it-IT" sz="2400" i="1" dirty="0" err="1"/>
              <a:t>habent</a:t>
            </a:r>
            <a:r>
              <a:rPr lang="it-IT" sz="2400" i="1" dirty="0"/>
              <a:t>, </a:t>
            </a:r>
            <a:r>
              <a:rPr lang="it-IT" sz="2400" i="1" dirty="0" err="1"/>
              <a:t>responsis</a:t>
            </a:r>
            <a:r>
              <a:rPr lang="it-IT" sz="2400" i="1" dirty="0"/>
              <a:t> </a:t>
            </a:r>
            <a:r>
              <a:rPr lang="it-IT" sz="2400" i="1" dirty="0" err="1"/>
              <a:t>prudentium</a:t>
            </a:r>
            <a:r>
              <a:rPr lang="it-IT" sz="2400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35563954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AC681E-DB7E-864A-965A-ACEA4A1E9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2592925" y="73572"/>
            <a:ext cx="8911687" cy="105104"/>
          </a:xfrm>
        </p:spPr>
        <p:txBody>
          <a:bodyPr>
            <a:normAutofit fontScale="90000"/>
          </a:bodyPr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C9E8A27E-7CC4-B448-A89C-0715212342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2181" y="0"/>
            <a:ext cx="6390290" cy="6663559"/>
          </a:xfrm>
        </p:spPr>
      </p:pic>
    </p:spTree>
    <p:extLst>
      <p:ext uri="{BB962C8B-B14F-4D97-AF65-F5344CB8AC3E}">
        <p14:creationId xmlns:p14="http://schemas.microsoft.com/office/powerpoint/2010/main" val="3891898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755344-7B77-8348-9DD7-1C46A2D42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21214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/>
              <a:t>DIRITTO ARCAICO (754 – 242 a.C.)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B307EB1-CCDE-894F-8AA6-6EB8F1D7A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261241"/>
            <a:ext cx="8915400" cy="5423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800" dirty="0"/>
              <a:t>Esiste solo il </a:t>
            </a:r>
            <a:r>
              <a:rPr lang="it-IT" sz="2800" i="1" dirty="0" err="1"/>
              <a:t>ius</a:t>
            </a:r>
            <a:r>
              <a:rPr lang="it-IT" sz="2800" i="1" dirty="0"/>
              <a:t> civile </a:t>
            </a:r>
            <a:r>
              <a:rPr lang="it-IT" sz="2800" dirty="0"/>
              <a:t>(</a:t>
            </a:r>
            <a:r>
              <a:rPr lang="it-IT" sz="2800" i="1" dirty="0" err="1"/>
              <a:t>ius</a:t>
            </a:r>
            <a:r>
              <a:rPr lang="it-IT" sz="2800" i="1" dirty="0"/>
              <a:t> </a:t>
            </a:r>
            <a:r>
              <a:rPr lang="it-IT" sz="2800" i="1" dirty="0" err="1"/>
              <a:t>Quiritium</a:t>
            </a:r>
            <a:r>
              <a:rPr lang="it-IT" sz="2800" dirty="0"/>
              <a:t>), diritto rigido e formalistico, utilizzabile solo dai cittadini romani, che trae fonte da:</a:t>
            </a:r>
          </a:p>
          <a:p>
            <a:pPr marL="0" indent="0" algn="just">
              <a:buNone/>
            </a:pPr>
            <a:r>
              <a:rPr lang="it-IT" sz="2800" dirty="0"/>
              <a:t>	a) </a:t>
            </a:r>
            <a:r>
              <a:rPr lang="it-IT" sz="2800" b="1" i="1" dirty="0"/>
              <a:t>Mores </a:t>
            </a:r>
            <a:r>
              <a:rPr lang="it-IT" sz="2800" b="1" i="1" dirty="0" err="1"/>
              <a:t>maiorum</a:t>
            </a:r>
            <a:r>
              <a:rPr lang="it-IT" sz="2800" b="1" dirty="0"/>
              <a:t> </a:t>
            </a:r>
            <a:r>
              <a:rPr lang="it-IT" sz="2800" dirty="0"/>
              <a:t>+ </a:t>
            </a:r>
            <a:r>
              <a:rPr lang="it-IT" sz="2800" b="1" i="1" dirty="0" err="1"/>
              <a:t>interpretatio</a:t>
            </a:r>
            <a:r>
              <a:rPr lang="it-IT" sz="2800" b="1" i="1" dirty="0"/>
              <a:t> </a:t>
            </a:r>
            <a:r>
              <a:rPr lang="it-IT" sz="2800" b="1" dirty="0"/>
              <a:t>dei Pontefici </a:t>
            </a:r>
            <a:r>
              <a:rPr lang="it-IT" sz="2800" dirty="0"/>
              <a:t>(</a:t>
            </a:r>
            <a:r>
              <a:rPr lang="it-IT" sz="2800" i="1" dirty="0" err="1"/>
              <a:t>agere</a:t>
            </a:r>
            <a:r>
              <a:rPr lang="it-IT" sz="2800" dirty="0"/>
              <a:t>, </a:t>
            </a:r>
            <a:r>
              <a:rPr lang="it-IT" sz="2800" i="1" dirty="0" err="1"/>
              <a:t>cavére</a:t>
            </a:r>
            <a:r>
              <a:rPr lang="it-IT" sz="2800" i="1" dirty="0"/>
              <a:t>, </a:t>
            </a:r>
            <a:r>
              <a:rPr lang="it-IT" sz="2800" i="1" dirty="0" err="1"/>
              <a:t>respondére</a:t>
            </a:r>
            <a:r>
              <a:rPr lang="it-IT" sz="2800" i="1" dirty="0"/>
              <a:t>)</a:t>
            </a:r>
            <a:r>
              <a:rPr lang="it-IT" sz="2800" dirty="0">
                <a:sym typeface="Symbol" pitchFamily="2" charset="2"/>
              </a:rPr>
              <a:t></a:t>
            </a:r>
            <a:endParaRPr lang="it-IT" sz="2800" dirty="0"/>
          </a:p>
          <a:p>
            <a:pPr marL="0" indent="0" algn="just">
              <a:buNone/>
            </a:pPr>
            <a:r>
              <a:rPr lang="it-IT" sz="2800" dirty="0"/>
              <a:t>	b) </a:t>
            </a:r>
            <a:r>
              <a:rPr lang="it-IT" sz="2800" b="1" dirty="0"/>
              <a:t>Legge delle XII Tavole </a:t>
            </a:r>
            <a:r>
              <a:rPr lang="it-IT" sz="2800" dirty="0"/>
              <a:t>(451-450 a.C.) </a:t>
            </a:r>
          </a:p>
          <a:p>
            <a:pPr marL="0" indent="0" algn="just">
              <a:buNone/>
            </a:pPr>
            <a:r>
              <a:rPr lang="it-IT" sz="2800" dirty="0"/>
              <a:t>	c) </a:t>
            </a:r>
            <a:r>
              <a:rPr lang="it-IT" sz="2800" b="1" i="1" dirty="0" err="1"/>
              <a:t>Leges</a:t>
            </a:r>
            <a:r>
              <a:rPr lang="it-IT" sz="2800" b="1" i="1" dirty="0"/>
              <a:t> </a:t>
            </a:r>
            <a:r>
              <a:rPr lang="it-IT" sz="2800" dirty="0"/>
              <a:t>(</a:t>
            </a:r>
            <a:r>
              <a:rPr lang="it-IT" sz="2800" i="1" dirty="0" err="1"/>
              <a:t>publicae</a:t>
            </a:r>
            <a:r>
              <a:rPr lang="it-IT" sz="2800" i="1" dirty="0"/>
              <a:t> </a:t>
            </a:r>
            <a:r>
              <a:rPr lang="it-IT" sz="2800" dirty="0"/>
              <a:t>o </a:t>
            </a:r>
            <a:r>
              <a:rPr lang="it-IT" sz="2800" i="1" dirty="0" err="1"/>
              <a:t>rogatae</a:t>
            </a:r>
            <a:r>
              <a:rPr lang="it-IT" sz="2800" dirty="0"/>
              <a:t>)</a:t>
            </a:r>
            <a:r>
              <a:rPr lang="it-IT" sz="2800" i="1" dirty="0"/>
              <a:t> </a:t>
            </a:r>
            <a:r>
              <a:rPr lang="it-IT" sz="2800" dirty="0"/>
              <a:t>+ </a:t>
            </a:r>
            <a:r>
              <a:rPr lang="it-IT" sz="2800" b="1" dirty="0"/>
              <a:t>plebisciti </a:t>
            </a:r>
            <a:r>
              <a:rPr lang="it-IT" sz="2800" dirty="0"/>
              <a:t>(equiparati alle leggi nel 286 a.C.)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sz="2400" dirty="0"/>
              <a:t>Si applica il processo delle </a:t>
            </a:r>
            <a:r>
              <a:rPr lang="it-IT" sz="2400" i="1" dirty="0" err="1"/>
              <a:t>legis</a:t>
            </a:r>
            <a:r>
              <a:rPr lang="it-IT" sz="2400" i="1" dirty="0"/>
              <a:t> </a:t>
            </a:r>
            <a:r>
              <a:rPr lang="it-IT" sz="2400" i="1" dirty="0" err="1"/>
              <a:t>actiones</a:t>
            </a:r>
            <a:r>
              <a:rPr lang="it-IT" sz="2400" i="1" dirty="0"/>
              <a:t>.</a:t>
            </a:r>
            <a:endParaRPr lang="it-IT" sz="2400" dirty="0"/>
          </a:p>
          <a:p>
            <a:pPr marL="0" indent="0">
              <a:buNone/>
            </a:pPr>
            <a:r>
              <a:rPr lang="it-IT" sz="2400" dirty="0"/>
              <a:t>367 a.C. creazione del pretore urbano</a:t>
            </a:r>
          </a:p>
          <a:p>
            <a:pPr algn="just"/>
            <a:endParaRPr lang="it-IT" sz="24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8721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ilo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Filo</Template>
  <TotalTime>3543</TotalTime>
  <Words>2492</Words>
  <Application>Microsoft Macintosh PowerPoint</Application>
  <PresentationFormat>Widescreen</PresentationFormat>
  <Paragraphs>247</Paragraphs>
  <Slides>45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45</vt:i4>
      </vt:variant>
    </vt:vector>
  </HeadingPairs>
  <TitlesOfParts>
    <vt:vector size="50" baseType="lpstr">
      <vt:lpstr>Arial</vt:lpstr>
      <vt:lpstr>Century Gothic</vt:lpstr>
      <vt:lpstr>Symbol</vt:lpstr>
      <vt:lpstr>Wingdings 3</vt:lpstr>
      <vt:lpstr>Filo</vt:lpstr>
      <vt:lpstr>ARCO TEMPORALE DI RIFERIMENTO   754 a.C. – 565 d.C.    476 d.C. = Fine dell’impero romano   d’Occidente   1453 d.C. = Fine dell’impero romano d’Oriente </vt:lpstr>
      <vt:lpstr>PERIODIZZAZIONE  DI DIRITTO PUBBLICO   754 – 509 a.C.: MONARCHIA   509 – 23 a.C.: REPUBBLICA   23 a.C. – 235 d.C.: PRINCIPATO   235 d.C. – 565 d.C.: DOMINATO </vt:lpstr>
      <vt:lpstr>PERIODIZZAZIONE  DI DIRITTO PRIVATO   754 – 242 a.C.: DIRITTO ARCAICO (450: XII TAVOLE)   242 a.C. – 23 a.C.: DIRITTO PRECLASSICO   23 a.C. – 235 d.C.: DIRITTO CLASSICO   235 d.C. – 565 d.C.: DIRITTO POSTCLASSICO </vt:lpstr>
      <vt:lpstr>FONTI DEL DIRITTO</vt:lpstr>
      <vt:lpstr>TIPI DI ORDINAMENTI</vt:lpstr>
      <vt:lpstr>FONTI DI PRODUZIONE DEL DIRITTO IN ITALIA</vt:lpstr>
      <vt:lpstr>FONTI DI PRODUZIONE DEL DIRITTO ROMANO</vt:lpstr>
      <vt:lpstr>Presentazione standard di PowerPoint</vt:lpstr>
      <vt:lpstr>DIRITTO ARCAICO (754 – 242 a.C.) </vt:lpstr>
      <vt:lpstr>Riprodu- zione della prima  Tavola</vt:lpstr>
      <vt:lpstr>DIRITTO PRECLASSICO (242 a.C. – 23 a.C.) </vt:lpstr>
      <vt:lpstr>Presentazione standard di PowerPoint</vt:lpstr>
      <vt:lpstr>FIDES BONA</vt:lpstr>
      <vt:lpstr>IUS GENTIUM</vt:lpstr>
      <vt:lpstr>Presentazione standard di PowerPoint</vt:lpstr>
      <vt:lpstr>EDITTO DEL PRETORE</vt:lpstr>
      <vt:lpstr>L'editto del pretore contiene:</vt:lpstr>
      <vt:lpstr>IUS CIVILE – IUS HONORARIUM</vt:lpstr>
      <vt:lpstr>Digesto 1,1,7,pr.-1 (Papiniano Definizioni 2)</vt:lpstr>
      <vt:lpstr>DIRITTO CLASSICO (23 a.C. – 235 d.C.) </vt:lpstr>
      <vt:lpstr>ACCENTRAMENTO DELLE FONTI</vt:lpstr>
      <vt:lpstr>IUS PUBLICE RESPONDENDI</vt:lpstr>
      <vt:lpstr>SABINIANI E PROCULEIANI</vt:lpstr>
      <vt:lpstr>GIURISPRUDENZA TARDO CLASSICA</vt:lpstr>
      <vt:lpstr>TIPI DI OPERE DELLA  GIURISPRUDENZA CLASSICA </vt:lpstr>
      <vt:lpstr>DIRITTO POSTCLASSICO (235 d.C. – 565 d.C.) </vt:lpstr>
      <vt:lpstr>COMPILAZIONI di IURA e LEGES </vt:lpstr>
      <vt:lpstr>COMPILAZIONI DI IURA</vt:lpstr>
      <vt:lpstr>COMPILAZIONI DI IURA</vt:lpstr>
      <vt:lpstr>LEGGE DELLE CITAZIONI</vt:lpstr>
      <vt:lpstr>COMPILAZIONI DI LEGES</vt:lpstr>
      <vt:lpstr>Codice Teodosiano</vt:lpstr>
      <vt:lpstr>LEGGI ROMANO-BARBARICHE</vt:lpstr>
      <vt:lpstr>CORPUS IURIS CIVILIS </vt:lpstr>
      <vt:lpstr>PRIMO CODICE pubblicato nel 529 </vt:lpstr>
      <vt:lpstr>QUINQUAGINTA DECISIONES</vt:lpstr>
      <vt:lpstr>DIGESTA O PANDECTAE 533 (digerere)                   (pandekomai)</vt:lpstr>
      <vt:lpstr>Presentazione standard di PowerPoint</vt:lpstr>
      <vt:lpstr>Presentazione standard di PowerPoint</vt:lpstr>
      <vt:lpstr>INSTITUTIONES 533 </vt:lpstr>
      <vt:lpstr>Presentazione standard di PowerPoint</vt:lpstr>
      <vt:lpstr>CODEX (REPETITAE PRAELECTIONIS) 534</vt:lpstr>
      <vt:lpstr>Presentazione standard di PowerPoint</vt:lpstr>
      <vt:lpstr>NOVELLAE </vt:lpstr>
      <vt:lpstr>Presentazione standard di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ARCO TEMPORALE DI RIFERIMENTO 754 a.C. – 565 d.C.   476 d.C. = Fine dell’impero romano   d’Occidente  1453 d.C. = Fine dell’impero romano d’Oriente </dc:title>
  <dc:creator>Utente di Microsoft Office</dc:creator>
  <cp:lastModifiedBy>Utente di Microsoft Office</cp:lastModifiedBy>
  <cp:revision>46</cp:revision>
  <dcterms:created xsi:type="dcterms:W3CDTF">2018-09-26T15:46:00Z</dcterms:created>
  <dcterms:modified xsi:type="dcterms:W3CDTF">2018-10-11T10:27:34Z</dcterms:modified>
</cp:coreProperties>
</file>