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22" r:id="rId44"/>
    <p:sldId id="323" r:id="rId45"/>
    <p:sldId id="320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27" r:id="rId64"/>
    <p:sldId id="329" r:id="rId65"/>
    <p:sldId id="328" r:id="rId66"/>
    <p:sldId id="315" r:id="rId67"/>
    <p:sldId id="318" r:id="rId68"/>
    <p:sldId id="316" r:id="rId69"/>
    <p:sldId id="317" r:id="rId70"/>
    <p:sldId id="319" r:id="rId71"/>
    <p:sldId id="324" r:id="rId72"/>
    <p:sldId id="325" r:id="rId73"/>
    <p:sldId id="326" r:id="rId7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43"/>
    <p:restoredTop sz="94643"/>
  </p:normalViewPr>
  <p:slideViewPr>
    <p:cSldViewPr snapToGrid="0" snapToObjects="1">
      <p:cViewPr varScale="1">
        <p:scale>
          <a:sx n="123" d="100"/>
          <a:sy n="123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051952-00FE-F044-928D-40A620542D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DIRITTI DI CREDITO O OBBLIGAZIONI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C34DC8-9EBC-EC4C-9980-83C8BA1697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02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646A0-8CF2-8A40-AEBB-145EBE3E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Nemo factum </a:t>
            </a:r>
            <a:r>
              <a:rPr lang="it-IT" i="1" dirty="0" err="1"/>
              <a:t>alienum</a:t>
            </a:r>
            <a:r>
              <a:rPr lang="it-IT" i="1" dirty="0"/>
              <a:t> </a:t>
            </a:r>
            <a:r>
              <a:rPr lang="it-IT" i="1" dirty="0" err="1"/>
              <a:t>promittendo</a:t>
            </a:r>
            <a:r>
              <a:rPr lang="it-IT" i="1" dirty="0"/>
              <a:t> </a:t>
            </a:r>
            <a:r>
              <a:rPr lang="it-IT" i="1" dirty="0" err="1"/>
              <a:t>obligatur</a:t>
            </a:r>
            <a:r>
              <a:rPr lang="it-IT" dirty="0"/>
              <a:t>.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1E96B7-F47B-EF42-B3A8-C22B1D21E3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Art. 1381. Promessa dell'obbligazione o del fatto del terzo.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Colui che ha promesso l'obbligazione o il fatto di un terzo è tenuto a indennizzare l'altro contraente, se il terzo rifiuta di obbligarsi o non compie il fatto promesso.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9713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15AF7-FDF2-5E4B-A379-E9792A1E3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9055"/>
          </a:xfrm>
        </p:spPr>
        <p:txBody>
          <a:bodyPr/>
          <a:lstStyle/>
          <a:p>
            <a:r>
              <a:rPr lang="it-IT" i="1" dirty="0"/>
              <a:t>Nemo alteri </a:t>
            </a:r>
            <a:r>
              <a:rPr lang="it-IT" i="1" dirty="0" err="1"/>
              <a:t>stipulari</a:t>
            </a:r>
            <a:r>
              <a:rPr lang="it-IT" i="1" dirty="0"/>
              <a:t> </a:t>
            </a:r>
            <a:r>
              <a:rPr lang="it-IT" i="1" dirty="0" err="1"/>
              <a:t>potest</a:t>
            </a:r>
            <a:r>
              <a:rPr lang="it-IT" i="1" dirty="0"/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3082AD-CB75-0D4C-A46A-DD5E60EDC0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92470"/>
            <a:ext cx="10363826" cy="4298730"/>
          </a:xfrm>
        </p:spPr>
        <p:txBody>
          <a:bodyPr/>
          <a:lstStyle/>
          <a:p>
            <a:r>
              <a:rPr lang="it-IT" b="1" dirty="0"/>
              <a:t>Art. 1411. Contratto a favore di terzi. </a:t>
            </a:r>
            <a:endParaRPr lang="it-IT" dirty="0"/>
          </a:p>
          <a:p>
            <a:r>
              <a:rPr lang="it-IT" dirty="0"/>
              <a:t>E' valida la stipulazione a favore di un terzo, qualora lo stipulante vi abbia interesse.</a:t>
            </a:r>
          </a:p>
          <a:p>
            <a:r>
              <a:rPr lang="it-IT" dirty="0"/>
              <a:t>Salvo patto contrario, il terzo acquista il diritto contro il promittente per effetto della stipulazione. Questa però </a:t>
            </a:r>
            <a:r>
              <a:rPr lang="it-IT" dirty="0" err="1"/>
              <a:t>puo</a:t>
            </a:r>
            <a:r>
              <a:rPr lang="it-IT" dirty="0"/>
              <a:t>̀ essere revocata o modificata dallo stipulante, finché il terzo non abbia dichiarato, anche in confronto del promittente, di volerne profittare. </a:t>
            </a:r>
          </a:p>
          <a:p>
            <a:r>
              <a:rPr lang="it-IT" dirty="0"/>
              <a:t>In caso di revoca della stipulazione o di rifiuto del terzo di profittarne, la prestazione rimane a beneficio dello stipulante salvo che diversamente risulti dalla </a:t>
            </a:r>
            <a:r>
              <a:rPr lang="it-IT" dirty="0" err="1"/>
              <a:t>volonta</a:t>
            </a:r>
            <a:r>
              <a:rPr lang="it-IT" dirty="0"/>
              <a:t>̀ delle parti o dalla natura. </a:t>
            </a:r>
          </a:p>
        </p:txBody>
      </p:sp>
    </p:spTree>
    <p:extLst>
      <p:ext uri="{BB962C8B-B14F-4D97-AF65-F5344CB8AC3E}">
        <p14:creationId xmlns:p14="http://schemas.microsoft.com/office/powerpoint/2010/main" val="311465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543847-ADEF-0142-A718-493382C67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404A46-534D-F24E-8EE9-1BDC8AE0C5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3490"/>
            <a:ext cx="10363826" cy="4277709"/>
          </a:xfrm>
        </p:spPr>
        <p:txBody>
          <a:bodyPr/>
          <a:lstStyle/>
          <a:p>
            <a:r>
              <a:rPr lang="it-IT" sz="3200" dirty="0"/>
              <a:t>Bipartizione (Gai 3, 88) </a:t>
            </a:r>
          </a:p>
          <a:p>
            <a:pPr marL="0" indent="0">
              <a:buNone/>
            </a:pPr>
            <a:r>
              <a:rPr lang="it-IT" sz="2800" dirty="0"/>
              <a:t> 	CONTRATTO </a:t>
            </a:r>
          </a:p>
          <a:p>
            <a:r>
              <a:rPr lang="it-IT" sz="2800" dirty="0"/>
              <a:t> /</a:t>
            </a:r>
          </a:p>
          <a:p>
            <a:r>
              <a:rPr lang="it-IT" sz="2800" dirty="0"/>
              <a:t> \</a:t>
            </a:r>
          </a:p>
          <a:p>
            <a:pPr marL="457200" lvl="1" indent="0">
              <a:buNone/>
            </a:pPr>
            <a:r>
              <a:rPr lang="it-IT" sz="2800" dirty="0"/>
              <a:t>     DELITTO</a:t>
            </a:r>
            <a:br>
              <a:rPr lang="it-IT" sz="2800" dirty="0"/>
            </a:b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794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7F136-2518-6B4E-8305-235853AEE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40845" y="608008"/>
            <a:ext cx="12970390" cy="1136710"/>
          </a:xfrm>
        </p:spPr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F38F95-26EC-8D44-B308-96BB086987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9697" y="1891861"/>
            <a:ext cx="12654455" cy="4424855"/>
          </a:xfrm>
        </p:spPr>
        <p:txBody>
          <a:bodyPr>
            <a:normAutofit/>
          </a:bodyPr>
          <a:lstStyle/>
          <a:p>
            <a:r>
              <a:rPr lang="it-IT" sz="3200" dirty="0"/>
              <a:t>Tripartizione (D. 44,7,1 Gai 2 </a:t>
            </a:r>
            <a:r>
              <a:rPr lang="it-IT" sz="3200" i="1" dirty="0"/>
              <a:t>res </a:t>
            </a:r>
            <a:r>
              <a:rPr lang="it-IT" sz="3200" i="1" dirty="0" err="1"/>
              <a:t>cottidianae</a:t>
            </a:r>
            <a:r>
              <a:rPr lang="it-IT" sz="3200" dirty="0"/>
              <a:t>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       CONTRATTO </a:t>
            </a:r>
          </a:p>
          <a:p>
            <a:pPr marL="0" indent="0">
              <a:buNone/>
            </a:pPr>
            <a:r>
              <a:rPr lang="it-IT" dirty="0"/>
              <a:t>/</a:t>
            </a:r>
            <a:br>
              <a:rPr lang="it-IT" dirty="0"/>
            </a:br>
            <a:r>
              <a:rPr lang="it-IT" dirty="0"/>
              <a:t>------- </a:t>
            </a:r>
            <a:r>
              <a:rPr lang="it-IT" i="1" dirty="0"/>
              <a:t>VARIAE CAUSARUM FIGURAE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\</a:t>
            </a:r>
          </a:p>
          <a:p>
            <a:pPr marL="0" indent="0">
              <a:buNone/>
            </a:pPr>
            <a:r>
              <a:rPr lang="it-IT" dirty="0"/>
              <a:t>          DELITTO 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4837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8757A-69F0-D24D-917C-FD366AC2C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FONTI DELLE OBBLIGAZIONI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7BA51-37DC-E348-9DDB-5E7697D2C3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13186"/>
            <a:ext cx="10363826" cy="5144814"/>
          </a:xfrm>
        </p:spPr>
        <p:txBody>
          <a:bodyPr>
            <a:normAutofit lnSpcReduction="10000"/>
          </a:bodyPr>
          <a:lstStyle/>
          <a:p>
            <a:r>
              <a:rPr lang="it-IT" u="sng" dirty="0"/>
              <a:t>Quadripartizione (I. 3,13,2) </a:t>
            </a:r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sz="2800" dirty="0"/>
              <a:t>CONTRATTO </a:t>
            </a:r>
          </a:p>
          <a:p>
            <a:pPr marL="0" indent="0">
              <a:buNone/>
            </a:pPr>
            <a:r>
              <a:rPr lang="it-IT" sz="2800" dirty="0"/>
              <a:t>	/</a:t>
            </a:r>
          </a:p>
          <a:p>
            <a:pPr marL="0" indent="0">
              <a:buNone/>
            </a:pPr>
            <a:r>
              <a:rPr lang="it-IT" sz="2800" dirty="0"/>
              <a:t>	QUASI DA CONTRATTO </a:t>
            </a:r>
          </a:p>
          <a:p>
            <a:pPr marL="0" indent="0">
              <a:buNone/>
            </a:pPr>
            <a:r>
              <a:rPr lang="it-IT" sz="2800" dirty="0"/>
              <a:t>/</a:t>
            </a:r>
          </a:p>
          <a:p>
            <a:pPr marL="0" indent="0">
              <a:buNone/>
            </a:pPr>
            <a:r>
              <a:rPr lang="it-IT" sz="2800" dirty="0"/>
              <a:t>\</a:t>
            </a:r>
          </a:p>
          <a:p>
            <a:pPr marL="0" indent="0">
              <a:buNone/>
            </a:pPr>
            <a:r>
              <a:rPr lang="it-IT" sz="2800" dirty="0"/>
              <a:t>  	QUASI DA DELITTO </a:t>
            </a:r>
          </a:p>
          <a:p>
            <a:pPr marL="0" indent="0">
              <a:buNone/>
            </a:pPr>
            <a:r>
              <a:rPr lang="it-IT" sz="2800" dirty="0"/>
              <a:t>	\</a:t>
            </a:r>
          </a:p>
          <a:p>
            <a:pPr marL="457200" lvl="1" indent="0">
              <a:buNone/>
            </a:pPr>
            <a:r>
              <a:rPr lang="it-IT" sz="2800" dirty="0"/>
              <a:t>		DELITTO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570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717142-2F91-694F-81BA-2BB76E61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b="1" dirty="0"/>
              <a:t>QUASI CONTRATTI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BF8E6-025D-B64F-BBC2-1E21C3875E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1434" y="1418898"/>
            <a:ext cx="10836166" cy="5439102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atti leciti produttivi di obbligazione, che non integrano la figura del contratto, </a:t>
            </a:r>
            <a:r>
              <a:rPr lang="it-IT" b="1" dirty="0" err="1"/>
              <a:t>perche</a:t>
            </a:r>
            <a:r>
              <a:rPr lang="it-IT" b="1" dirty="0"/>
              <a:t>́ vi manca l’accordo.</a:t>
            </a:r>
          </a:p>
          <a:p>
            <a:r>
              <a:rPr lang="it-IT" dirty="0"/>
              <a:t>1) </a:t>
            </a:r>
            <a:r>
              <a:rPr lang="it-IT" b="1" i="1" u="sng" dirty="0" err="1"/>
              <a:t>Solutio</a:t>
            </a:r>
            <a:r>
              <a:rPr lang="it-IT" b="1" i="1" u="sng" dirty="0"/>
              <a:t> indebiti</a:t>
            </a:r>
            <a:r>
              <a:rPr lang="it-IT" dirty="0"/>
              <a:t>: si richiede l’ignoranza del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e dell’</a:t>
            </a:r>
            <a:r>
              <a:rPr lang="it-IT" i="1" dirty="0" err="1"/>
              <a:t>accipiens</a:t>
            </a:r>
            <a:r>
              <a:rPr lang="it-IT" dirty="0"/>
              <a:t>; l’</a:t>
            </a:r>
            <a:r>
              <a:rPr lang="it-IT" i="1" dirty="0" err="1"/>
              <a:t>accipiens</a:t>
            </a:r>
            <a:r>
              <a:rPr lang="it-IT" i="1" dirty="0"/>
              <a:t> </a:t>
            </a:r>
            <a:r>
              <a:rPr lang="it-IT" dirty="0"/>
              <a:t>è obbligato a ritrasferire al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quanto ricevuto indebitamente oppure l’equivalente in denaro. </a:t>
            </a:r>
            <a:r>
              <a:rPr lang="it-IT" i="1" dirty="0" err="1"/>
              <a:t>Condictio</a:t>
            </a:r>
            <a:r>
              <a:rPr lang="it-IT" i="1" dirty="0"/>
              <a:t> indebiti</a:t>
            </a:r>
          </a:p>
          <a:p>
            <a:r>
              <a:rPr lang="it-IT" dirty="0"/>
              <a:t>2) </a:t>
            </a:r>
            <a:r>
              <a:rPr lang="it-IT" b="1" i="1" u="sng" dirty="0" err="1"/>
              <a:t>Negotiorum</a:t>
            </a:r>
            <a:r>
              <a:rPr lang="it-IT" b="1" i="1" u="sng" dirty="0"/>
              <a:t> </a:t>
            </a:r>
            <a:r>
              <a:rPr lang="it-IT" b="1" i="1" u="sng" dirty="0" err="1"/>
              <a:t>gestio</a:t>
            </a:r>
            <a:r>
              <a:rPr lang="it-IT" dirty="0"/>
              <a:t>: quando un soggetto, anche nell’ignoranza dell’interessato, e comunque senza averne ricevuto mandato, cura affari altrui. La gestione deve essere iniziata utilmente. </a:t>
            </a:r>
          </a:p>
          <a:p>
            <a:r>
              <a:rPr lang="it-IT" dirty="0"/>
              <a:t>3) </a:t>
            </a:r>
            <a:r>
              <a:rPr lang="it-IT" b="1" u="sng" dirty="0"/>
              <a:t>Tutela, </a:t>
            </a:r>
            <a:r>
              <a:rPr lang="it-IT" b="1" u="sng" dirty="0" err="1"/>
              <a:t>Comproprieta</a:t>
            </a:r>
            <a:r>
              <a:rPr lang="it-IT" b="1" u="sng" dirty="0"/>
              <a:t>̀, </a:t>
            </a:r>
            <a:r>
              <a:rPr lang="it-IT" b="1" u="sng" dirty="0" err="1"/>
              <a:t>Coeredita</a:t>
            </a:r>
            <a:r>
              <a:rPr lang="it-IT" b="1" u="sng" dirty="0"/>
              <a:t>̀</a:t>
            </a:r>
            <a:r>
              <a:rPr lang="it-IT" dirty="0"/>
              <a:t>: si tratta di ipotesi di gestione di affari qualificata, dalle quali </a:t>
            </a:r>
            <a:r>
              <a:rPr lang="it-IT" dirty="0" err="1"/>
              <a:t>puo</a:t>
            </a:r>
            <a:r>
              <a:rPr lang="it-IT" dirty="0"/>
              <a:t>̀ derivare </a:t>
            </a:r>
            <a:r>
              <a:rPr lang="it-IT" dirty="0" err="1"/>
              <a:t>responsabilita</a:t>
            </a:r>
            <a:r>
              <a:rPr lang="it-IT" dirty="0"/>
              <a:t>̀ al momento della cessazione della situazione di tutela o di comunione </a:t>
            </a:r>
          </a:p>
          <a:p>
            <a:r>
              <a:rPr lang="it-IT" dirty="0"/>
              <a:t>4) </a:t>
            </a:r>
            <a:r>
              <a:rPr lang="it-IT" b="1" u="sng" dirty="0"/>
              <a:t>Legati (e fedecommessi) con effetti obbligatori</a:t>
            </a:r>
            <a:r>
              <a:rPr lang="it-IT" dirty="0"/>
              <a:t>: Disposizioni a titolo particolare contenute nel testamento dalle quali sorgeva, per </a:t>
            </a:r>
            <a:r>
              <a:rPr lang="it-IT" dirty="0" err="1"/>
              <a:t>volonta</a:t>
            </a:r>
            <a:r>
              <a:rPr lang="it-IT" dirty="0"/>
              <a:t>̀ del testatore, un’obbligazione a carico dell’erede e a favore del legatario. 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522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15653-DA64-6041-8302-62EB8C4A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31228"/>
            <a:ext cx="10364451" cy="1198180"/>
          </a:xfrm>
        </p:spPr>
        <p:txBody>
          <a:bodyPr>
            <a:normAutofit/>
          </a:bodyPr>
          <a:lstStyle/>
          <a:p>
            <a:r>
              <a:rPr lang="it-IT" b="1" dirty="0"/>
              <a:t>QUASI DELITTI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23C893-0F4C-204C-918A-D5E3E2568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509751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/>
              <a:t>atti illeciti in cui si risponde anche per colpa o addirittura per fatto altrui; comprendono anche dei casi in cui la </a:t>
            </a:r>
            <a:r>
              <a:rPr lang="it-IT" b="1" dirty="0" err="1"/>
              <a:t>responsabilita</a:t>
            </a:r>
            <a:r>
              <a:rPr lang="it-IT" b="1" dirty="0"/>
              <a:t>̀ del soggetto passivo si fonda sul suo legame con la cosa o con le persone, da cui proviene il danno.</a:t>
            </a:r>
          </a:p>
          <a:p>
            <a:pPr algn="just"/>
            <a:r>
              <a:rPr lang="it-IT" dirty="0"/>
              <a:t>1) </a:t>
            </a:r>
            <a:r>
              <a:rPr lang="it-IT" b="1" i="1" u="sng" dirty="0" err="1"/>
              <a:t>iudex</a:t>
            </a:r>
            <a:r>
              <a:rPr lang="it-IT" b="1" i="1" u="sng" dirty="0"/>
              <a:t> qui </a:t>
            </a:r>
            <a:r>
              <a:rPr lang="it-IT" b="1" i="1" u="sng" dirty="0" err="1"/>
              <a:t>litem</a:t>
            </a:r>
            <a:r>
              <a:rPr lang="it-IT" b="1" i="1" u="sng" dirty="0"/>
              <a:t> </a:t>
            </a:r>
            <a:r>
              <a:rPr lang="it-IT" b="1" i="1" u="sng" dirty="0" err="1"/>
              <a:t>suam</a:t>
            </a:r>
            <a:r>
              <a:rPr lang="it-IT" b="1" i="1" u="sng" dirty="0"/>
              <a:t> </a:t>
            </a:r>
            <a:r>
              <a:rPr lang="it-IT" b="1" i="1" u="sng" dirty="0" err="1"/>
              <a:t>fecit</a:t>
            </a:r>
            <a:r>
              <a:rPr lang="it-IT" b="1" u="sng" dirty="0"/>
              <a:t>: </a:t>
            </a:r>
            <a:r>
              <a:rPr lang="it-IT" dirty="0"/>
              <a:t>ricomprende qualsiasi omissione, anche procedurale, idonea a danneggiare una delle parti. </a:t>
            </a:r>
          </a:p>
          <a:p>
            <a:pPr algn="just"/>
            <a:r>
              <a:rPr lang="it-IT" dirty="0"/>
              <a:t>2) </a:t>
            </a:r>
            <a:r>
              <a:rPr lang="it-IT" b="1" i="1" u="sng" dirty="0" err="1"/>
              <a:t>actio</a:t>
            </a:r>
            <a:r>
              <a:rPr lang="it-IT" b="1" i="1" u="sng" dirty="0"/>
              <a:t> de </a:t>
            </a:r>
            <a:r>
              <a:rPr lang="it-IT" b="1" i="1" u="sng" dirty="0" err="1"/>
              <a:t>posito</a:t>
            </a:r>
            <a:r>
              <a:rPr lang="it-IT" b="1" i="1" u="sng" dirty="0"/>
              <a:t> </a:t>
            </a:r>
            <a:r>
              <a:rPr lang="it-IT" b="1" i="1" u="sng" dirty="0" err="1"/>
              <a:t>vel</a:t>
            </a:r>
            <a:r>
              <a:rPr lang="it-IT" b="1" i="1" u="sng" dirty="0"/>
              <a:t> </a:t>
            </a:r>
            <a:r>
              <a:rPr lang="it-IT" b="1" i="1" u="sng" dirty="0" err="1"/>
              <a:t>suspenso</a:t>
            </a:r>
            <a:r>
              <a:rPr lang="it-IT" dirty="0"/>
              <a:t>: fatto proprio colposo di chi abbia appeso al cornicione o ad una tettoia o poggiato su di un balcone o qualsiasi altra sporgenza un oggetto che, per il modo in cui è sistemato, possa minacciare di cadere su di un luogo di pubblico passaggio. Illecito di pericolo: è punito indipendentemente dal fatto che si verifichi un danno, appunto allo scopo di evitarlo. </a:t>
            </a:r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69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8BF67-12D9-4343-AF9B-907FDDD1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261240"/>
          </a:xfrm>
        </p:spPr>
        <p:txBody>
          <a:bodyPr/>
          <a:lstStyle/>
          <a:p>
            <a:r>
              <a:rPr lang="it-IT" b="1" dirty="0"/>
              <a:t>QUASI DELITTI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8B5A55-4441-2D48-95AC-C737A76C9A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03586"/>
            <a:ext cx="10363826" cy="46876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3)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de </a:t>
            </a:r>
            <a:r>
              <a:rPr lang="it-IT" sz="2400" b="1" i="1" u="sng" dirty="0" err="1"/>
              <a:t>effusis</a:t>
            </a:r>
            <a:r>
              <a:rPr lang="it-IT" sz="2400" b="1" i="1" u="sng" dirty="0"/>
              <a:t> et </a:t>
            </a:r>
            <a:r>
              <a:rPr lang="it-IT" sz="2400" b="1" i="1" u="sng" dirty="0" err="1"/>
              <a:t>deiectis</a:t>
            </a:r>
            <a:r>
              <a:rPr lang="it-IT" sz="2400" dirty="0"/>
              <a:t>: </a:t>
            </a:r>
            <a:r>
              <a:rPr lang="it-IT" sz="2400" dirty="0" err="1"/>
              <a:t>responsabilita</a:t>
            </a:r>
            <a:r>
              <a:rPr lang="it-IT" sz="2400" dirty="0"/>
              <a:t>̀ anche per fatto altrui. Chi ha la </a:t>
            </a:r>
            <a:r>
              <a:rPr lang="it-IT" sz="2400" dirty="0" err="1"/>
              <a:t>disponibilita</a:t>
            </a:r>
            <a:r>
              <a:rPr lang="it-IT" sz="2400" dirty="0"/>
              <a:t>̀ della casa (chi vi abita concretamente) risponde per il danno arrecato da una cosa che sia stata gettata o versata dalla casa stessa su un luogo sottostante di pubblico passaggio. </a:t>
            </a:r>
          </a:p>
          <a:p>
            <a:pPr algn="just"/>
            <a:r>
              <a:rPr lang="it-IT" sz="2400" dirty="0"/>
              <a:t>4)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furti </a:t>
            </a:r>
            <a:r>
              <a:rPr lang="it-IT" sz="2400" b="1" u="sng" dirty="0"/>
              <a:t>o </a:t>
            </a:r>
            <a:r>
              <a:rPr lang="it-IT" sz="2400" b="1" i="1" u="sng" dirty="0" err="1"/>
              <a:t>damni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adversus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nautas</a:t>
            </a:r>
            <a:r>
              <a:rPr lang="it-IT" sz="2400" b="1" i="1" u="sng" dirty="0"/>
              <a:t> </a:t>
            </a:r>
            <a:r>
              <a:rPr lang="it-IT" sz="2400" dirty="0"/>
              <a:t>(chi gestisce una nave) </a:t>
            </a:r>
            <a:r>
              <a:rPr lang="it-IT" sz="2400" b="1" i="1" u="sng" dirty="0" err="1"/>
              <a:t>caupones</a:t>
            </a:r>
            <a:r>
              <a:rPr lang="it-IT" sz="2400" i="1" dirty="0"/>
              <a:t> </a:t>
            </a:r>
            <a:r>
              <a:rPr lang="it-IT" sz="2400" dirty="0"/>
              <a:t>(chi gestisce una locanda o osteria) </a:t>
            </a:r>
            <a:r>
              <a:rPr lang="it-IT" sz="2400" b="1" i="1" u="sng" dirty="0" err="1"/>
              <a:t>stabulariosque</a:t>
            </a:r>
            <a:r>
              <a:rPr lang="it-IT" sz="2400" b="1" i="1" u="sng" dirty="0"/>
              <a:t> </a:t>
            </a:r>
            <a:r>
              <a:rPr lang="it-IT" sz="2400" b="1" u="sng" dirty="0"/>
              <a:t>(</a:t>
            </a:r>
            <a:r>
              <a:rPr lang="it-IT" sz="2400" dirty="0"/>
              <a:t>chi gestisce una stalla): </a:t>
            </a:r>
            <a:r>
              <a:rPr lang="it-IT" sz="2400" dirty="0" err="1"/>
              <a:t>responsabilita</a:t>
            </a:r>
            <a:r>
              <a:rPr lang="it-IT" sz="2400" dirty="0"/>
              <a:t>̀ per delitto altrui, per il danneggiamento o il furto di beni imbarcati o introdotti nella locanda o nella stalla, commessi dai gestori o dai loro dipendenti.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6020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507D6-BC18-F14F-BBD9-37DADDFA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8035"/>
          </a:xfrm>
        </p:spPr>
        <p:txBody>
          <a:bodyPr/>
          <a:lstStyle/>
          <a:p>
            <a:r>
              <a:rPr lang="it-IT" b="1" dirty="0"/>
              <a:t>INADEMPIMENTO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70C72-0F0F-B443-8DD5-0AF9F19444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9408"/>
            <a:ext cx="10363826" cy="5428592"/>
          </a:xfrm>
        </p:spPr>
        <p:txBody>
          <a:bodyPr/>
          <a:lstStyle/>
          <a:p>
            <a:pPr algn="just"/>
            <a:r>
              <a:rPr lang="it-IT" sz="2800" dirty="0"/>
              <a:t>Il debitore che non adempie la prestazione viola un obbligo e commette </a:t>
            </a:r>
            <a:r>
              <a:rPr lang="it-IT" sz="2800" dirty="0" err="1"/>
              <a:t>percio</a:t>
            </a:r>
            <a:r>
              <a:rPr lang="it-IT" sz="2800" dirty="0"/>
              <a:t>̀ un illecito: incorre dunque in </a:t>
            </a:r>
            <a:r>
              <a:rPr lang="it-IT" sz="2800" dirty="0" err="1"/>
              <a:t>responsabilita</a:t>
            </a:r>
            <a:r>
              <a:rPr lang="it-IT" sz="2800" dirty="0"/>
              <a:t>̀ ed è assoggettabile all’azione esecutiva, dopo che vi sia stata una sentenza di condanna nel processo di cognizione che abbia accertato: </a:t>
            </a:r>
          </a:p>
          <a:p>
            <a:r>
              <a:rPr lang="it-IT" sz="2800" dirty="0"/>
              <a:t>1) l’esistenza dell’obbligo,</a:t>
            </a:r>
            <a:br>
              <a:rPr lang="it-IT" sz="2800" dirty="0"/>
            </a:br>
            <a:r>
              <a:rPr lang="it-IT" sz="2800" dirty="0"/>
              <a:t>2) l’inadempimento dello stesso,</a:t>
            </a:r>
            <a:br>
              <a:rPr lang="it-IT" sz="2800" dirty="0"/>
            </a:br>
            <a:r>
              <a:rPr lang="it-IT" sz="2800" dirty="0"/>
              <a:t>3) l’</a:t>
            </a:r>
            <a:r>
              <a:rPr lang="it-IT" sz="2800" dirty="0" err="1"/>
              <a:t>imputabilita</a:t>
            </a:r>
            <a:r>
              <a:rPr lang="it-IT" sz="2800" dirty="0"/>
              <a:t>̀ dell’inadempimento al debitore.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1703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90FA6-8754-B343-9435-32CAB0A0D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41739"/>
            <a:ext cx="10364451" cy="1387364"/>
          </a:xfrm>
        </p:spPr>
        <p:txBody>
          <a:bodyPr>
            <a:normAutofit/>
          </a:bodyPr>
          <a:lstStyle/>
          <a:p>
            <a:r>
              <a:rPr lang="it-IT" b="1" dirty="0"/>
              <a:t>INADEMPIMENTO DEFINITIVO, </a:t>
            </a:r>
            <a:br>
              <a:rPr lang="it-IT" b="1" dirty="0"/>
            </a:br>
            <a:r>
              <a:rPr lang="it-IT" dirty="0" err="1"/>
              <a:t>IMPOSSIBILITa</a:t>
            </a:r>
            <a:r>
              <a:rPr lang="it-IT" dirty="0"/>
              <a:t>̀ SOPRAVVENUTA DELLA PRESTAZIONE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C496C9-D6EB-2E43-93B2-15AC7FDE261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5946"/>
            <a:ext cx="10363826" cy="3815254"/>
          </a:xfrm>
        </p:spPr>
        <p:txBody>
          <a:bodyPr>
            <a:normAutofit/>
          </a:bodyPr>
          <a:lstStyle/>
          <a:p>
            <a:pPr algn="just"/>
            <a:r>
              <a:rPr lang="it-IT" sz="3200" dirty="0"/>
              <a:t>Il rapporto di debito scompare e si trasforma in </a:t>
            </a:r>
            <a:r>
              <a:rPr lang="it-IT" sz="3200" dirty="0" err="1"/>
              <a:t>responsabilita</a:t>
            </a:r>
            <a:r>
              <a:rPr lang="it-IT" sz="3200" dirty="0"/>
              <a:t>̀.</a:t>
            </a:r>
          </a:p>
          <a:p>
            <a:pPr algn="just"/>
            <a:r>
              <a:rPr lang="it-IT" sz="3200" dirty="0"/>
              <a:t>Vi rientra anche la SOPRAVVENUTA MANCANZA DI INTERESSE DEL CREDITORE: come per esempio nel caso della scadenza di un termine essenziale. 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4521045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D4669-23F9-AA4A-B2A1-D4AF4F58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REALI                                  DIRITTI DI 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C255F-EC1E-C542-B954-CEF152ED67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ASSOLUTI 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					 </a:t>
            </a:r>
            <a:r>
              <a:rPr lang="it-IT" b="1" dirty="0"/>
              <a:t>1) RELATIVI</a:t>
            </a:r>
          </a:p>
          <a:p>
            <a:pPr>
              <a:buAutoNum type="arabicParenR"/>
            </a:pPr>
            <a:endParaRPr lang="it-IT" dirty="0"/>
          </a:p>
          <a:p>
            <a:pPr>
              <a:buFont typeface="Wingdings 2" charset="2"/>
              <a:buAutoNum type="arabicParenR"/>
            </a:pPr>
            <a:r>
              <a:rPr lang="it-IT" dirty="0"/>
              <a:t>CONTENUTO NEGATIVO 					</a:t>
            </a:r>
            <a:r>
              <a:rPr lang="it-IT" b="1" dirty="0"/>
              <a:t> 2) CONTENUTO POSITIVO</a:t>
            </a:r>
          </a:p>
          <a:p>
            <a:pPr>
              <a:buFont typeface="Wingdings 2" charset="2"/>
              <a:buAutoNum type="arabicParenR"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TIPICI (</a:t>
            </a:r>
            <a:r>
              <a:rPr lang="it-IT" i="1" dirty="0" err="1"/>
              <a:t>numerusclausus</a:t>
            </a:r>
            <a:r>
              <a:rPr lang="it-IT" dirty="0"/>
              <a:t>) 					  </a:t>
            </a:r>
            <a:r>
              <a:rPr lang="it-IT" b="1" dirty="0"/>
              <a:t>3) ATIPICI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532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451967-7BAC-EE40-9C56-6EFDAD23D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7828"/>
          </a:xfrm>
        </p:spPr>
        <p:txBody>
          <a:bodyPr/>
          <a:lstStyle/>
          <a:p>
            <a:r>
              <a:rPr lang="it-IT" i="1" dirty="0"/>
              <a:t>PERPETUATIO OBLIGATIONIS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8E3A96-E22F-D846-8A6D-94297E4F000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1242"/>
            <a:ext cx="10363826" cy="4529958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In diritto romano il creditore ha a sua disposizione soltanto l’azione propria del rapporto obbligatorio; anche quando la prestazione originaria non è </a:t>
            </a:r>
            <a:r>
              <a:rPr lang="it-IT" sz="2400" dirty="0" err="1"/>
              <a:t>piu</a:t>
            </a:r>
            <a:r>
              <a:rPr lang="it-IT" sz="2400" dirty="0"/>
              <a:t>̀ possibile e il creditore sa che </a:t>
            </a:r>
            <a:r>
              <a:rPr lang="it-IT" sz="2400" dirty="0" err="1"/>
              <a:t>potra</a:t>
            </a:r>
            <a:r>
              <a:rPr lang="it-IT" sz="2400" dirty="0"/>
              <a:t>̀ ottenere soltanto un equivalente pecuniario egli </a:t>
            </a:r>
            <a:r>
              <a:rPr lang="it-IT" sz="2400" dirty="0" err="1"/>
              <a:t>puo</a:t>
            </a:r>
            <a:r>
              <a:rPr lang="it-IT" sz="2400" dirty="0"/>
              <a:t>̀ utilizzare solo l’azione che sorge dal rapporto originario (es. </a:t>
            </a:r>
            <a:r>
              <a:rPr lang="it-IT" sz="2400" i="1" dirty="0" err="1"/>
              <a:t>actio</a:t>
            </a:r>
            <a:r>
              <a:rPr lang="it-IT" sz="2400" i="1" dirty="0"/>
              <a:t> ex </a:t>
            </a:r>
            <a:r>
              <a:rPr lang="it-IT" sz="2400" i="1" dirty="0" err="1"/>
              <a:t>stipulatio</a:t>
            </a:r>
            <a:r>
              <a:rPr lang="it-IT" sz="2400" dirty="0"/>
              <a:t>. </a:t>
            </a:r>
          </a:p>
          <a:p>
            <a:pPr algn="just"/>
            <a:r>
              <a:rPr lang="it-IT" sz="2400" dirty="0"/>
              <a:t>Per permettergli di agire ugualmente, malgrado la sopravvenuta impossibilità, i giuristi elaborarono la regola: </a:t>
            </a:r>
            <a:r>
              <a:rPr lang="it-IT" sz="2400" b="1" i="1" u="sng" dirty="0"/>
              <a:t>si per </a:t>
            </a:r>
            <a:r>
              <a:rPr lang="it-IT" sz="2400" b="1" i="1" u="sng" dirty="0" err="1"/>
              <a:t>debitorem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steterit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quominus</a:t>
            </a:r>
            <a:r>
              <a:rPr lang="it-IT" sz="2400" b="1" i="1" u="sng" dirty="0"/>
              <a:t> res </a:t>
            </a:r>
            <a:r>
              <a:rPr lang="it-IT" sz="2400" b="1" i="1" u="sng" dirty="0" err="1"/>
              <a:t>detur</a:t>
            </a:r>
            <a:r>
              <a:rPr lang="it-IT" sz="2400" b="1" i="1" u="sng" dirty="0"/>
              <a:t>, </a:t>
            </a:r>
            <a:r>
              <a:rPr lang="it-IT" sz="2400" b="1" i="1" u="sng" dirty="0" err="1"/>
              <a:t>perpetuatur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obligatio</a:t>
            </a:r>
            <a:r>
              <a:rPr lang="it-IT" sz="2400" dirty="0"/>
              <a:t>. Grazie a questa finzione il creditore </a:t>
            </a:r>
            <a:r>
              <a:rPr lang="it-IT" sz="2400" dirty="0" err="1"/>
              <a:t>puo</a:t>
            </a:r>
            <a:r>
              <a:rPr lang="it-IT" sz="2400" dirty="0"/>
              <a:t>̀ ancora affermare che il convenuto è debitore di quella cosa e pretenderne il valore, anche se quella cosa non esiste </a:t>
            </a:r>
            <a:r>
              <a:rPr lang="it-IT" sz="2400" dirty="0" err="1"/>
              <a:t>piu</a:t>
            </a:r>
            <a:r>
              <a:rPr lang="it-IT" sz="2400" dirty="0"/>
              <a:t>̀.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8396778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556DD-A5AF-B14A-8BB3-387FCAD93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872359"/>
          </a:xfrm>
        </p:spPr>
        <p:txBody>
          <a:bodyPr/>
          <a:lstStyle/>
          <a:p>
            <a:r>
              <a:rPr lang="it-IT" b="1" dirty="0"/>
              <a:t>CRITERI DI </a:t>
            </a:r>
            <a:r>
              <a:rPr lang="it-IT" b="1" dirty="0" err="1"/>
              <a:t>IMPUTABILITa</a:t>
            </a:r>
            <a:r>
              <a:rPr lang="it-IT" b="1" dirty="0"/>
              <a:t>̀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6B4580-E18E-2744-B0CD-67D5179BC2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72360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Bisogna ̀ stabilire quando </a:t>
            </a:r>
            <a:r>
              <a:rPr lang="it-IT" sz="2800" i="1" dirty="0"/>
              <a:t>per </a:t>
            </a:r>
            <a:r>
              <a:rPr lang="it-IT" sz="2800" i="1" dirty="0" err="1"/>
              <a:t>debitorem</a:t>
            </a:r>
            <a:r>
              <a:rPr lang="it-IT" sz="2800" i="1" dirty="0"/>
              <a:t> </a:t>
            </a:r>
            <a:r>
              <a:rPr lang="it-IT" sz="2800" i="1" dirty="0" err="1"/>
              <a:t>steterit</a:t>
            </a:r>
            <a:r>
              <a:rPr lang="it-IT" sz="2800" i="1" dirty="0"/>
              <a:t> </a:t>
            </a:r>
            <a:r>
              <a:rPr lang="it-IT" sz="2800" i="1" dirty="0" err="1"/>
              <a:t>quominus</a:t>
            </a:r>
            <a:r>
              <a:rPr lang="it-IT" sz="2800" i="1" dirty="0"/>
              <a:t> res </a:t>
            </a:r>
            <a:r>
              <a:rPr lang="it-IT" sz="2800" i="1" dirty="0" err="1"/>
              <a:t>detur</a:t>
            </a:r>
            <a:r>
              <a:rPr lang="it-IT" sz="2800" dirty="0"/>
              <a:t>, </a:t>
            </a:r>
            <a:r>
              <a:rPr lang="it-IT" sz="2800" dirty="0" err="1"/>
              <a:t>cioe</a:t>
            </a:r>
            <a:r>
              <a:rPr lang="it-IT" sz="2800" dirty="0"/>
              <a:t>̀ quando l’impossibilità sopravvenuta sia imputabile al debitore; a questo scopo sono stati individuati dei </a:t>
            </a:r>
            <a:r>
              <a:rPr lang="it-IT" sz="2800" b="1" dirty="0"/>
              <a:t>CRITERI DI </a:t>
            </a:r>
            <a:r>
              <a:rPr lang="it-IT" sz="2800" b="1" dirty="0" err="1"/>
              <a:t>IMPUTABILITa</a:t>
            </a:r>
            <a:r>
              <a:rPr lang="it-IT" sz="2800" b="1" dirty="0"/>
              <a:t>̀</a:t>
            </a:r>
            <a:r>
              <a:rPr lang="it-IT" sz="2800" dirty="0"/>
              <a:t>, distinti in SOGGETTIVI E OGGETTIVI. </a:t>
            </a:r>
          </a:p>
          <a:p>
            <a:pPr algn="just"/>
            <a:r>
              <a:rPr lang="it-IT" sz="2800" dirty="0"/>
              <a:t>Essi variano a seconda del tipo di contratto, dell’oggetto della prestazione e del regime dell’azione che tutela il rapporto. </a:t>
            </a:r>
          </a:p>
          <a:p>
            <a:pPr algn="just"/>
            <a:r>
              <a:rPr lang="it-IT" sz="2800" dirty="0"/>
              <a:t>A guidare il giudice nella scelta del criterio da applicare al caso concreto spesso è il principio dell’</a:t>
            </a:r>
            <a:r>
              <a:rPr lang="it-IT" sz="2800" b="1" i="1" u="sng" dirty="0" err="1"/>
              <a:t>utilitas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contrahentium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321010199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0614E-C606-8946-BD3B-68EED197B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3701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CRITERI DI IMPUTABILITA’ DELL’INADEMPIMENTO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B798A-DA94-7F46-A180-7442BD5B3A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5532"/>
            <a:ext cx="10363826" cy="4750675"/>
          </a:xfrm>
        </p:spPr>
        <p:txBody>
          <a:bodyPr/>
          <a:lstStyle/>
          <a:p>
            <a:pPr algn="just"/>
            <a:r>
              <a:rPr lang="it-IT" sz="2800" dirty="0"/>
              <a:t>-  </a:t>
            </a:r>
            <a:r>
              <a:rPr lang="it-IT" sz="3600" b="1" i="1" u="sng" dirty="0"/>
              <a:t>FACTUM DEBITORIS</a:t>
            </a:r>
            <a:r>
              <a:rPr lang="it-IT" sz="2800" i="1" dirty="0"/>
              <a:t>: si </a:t>
            </a:r>
            <a:r>
              <a:rPr lang="it-IT" sz="2800" i="1" dirty="0" err="1"/>
              <a:t>fecerit</a:t>
            </a:r>
            <a:r>
              <a:rPr lang="it-IT" sz="2800" i="1" dirty="0"/>
              <a:t> </a:t>
            </a:r>
            <a:r>
              <a:rPr lang="it-IT" sz="2800" i="1" dirty="0" err="1"/>
              <a:t>promissor</a:t>
            </a:r>
            <a:r>
              <a:rPr lang="it-IT" sz="2800" i="1" dirty="0"/>
              <a:t> </a:t>
            </a:r>
            <a:r>
              <a:rPr lang="it-IT" sz="2800" i="1" dirty="0" err="1"/>
              <a:t>quominus</a:t>
            </a:r>
            <a:r>
              <a:rPr lang="it-IT" sz="2800" i="1" dirty="0"/>
              <a:t> solvere </a:t>
            </a:r>
            <a:r>
              <a:rPr lang="it-IT" sz="2800" i="1" dirty="0" err="1"/>
              <a:t>possit</a:t>
            </a:r>
            <a:r>
              <a:rPr lang="it-IT" sz="2800" i="1" dirty="0"/>
              <a:t>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-  </a:t>
            </a:r>
            <a:r>
              <a:rPr lang="it-IT" sz="3600" b="1" i="1" u="sng" dirty="0"/>
              <a:t>DOLUS</a:t>
            </a:r>
            <a:r>
              <a:rPr lang="it-IT" sz="2800" dirty="0"/>
              <a:t>: </a:t>
            </a:r>
            <a:r>
              <a:rPr lang="it-IT" sz="2800" dirty="0" err="1"/>
              <a:t>volontarieta</a:t>
            </a:r>
            <a:r>
              <a:rPr lang="it-IT" sz="2800" dirty="0"/>
              <a:t>̀ del comportamento e dell’evento dannoso da esso provocato. Tutti i debitori rispondono di dolo; qualcuno risponde solo di dolo (ad esempio il depositario)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6443552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F7D95-3F71-EC49-A018-B8A1D7BD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E6578-A4B9-D24A-8041-564A96DDD2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6746"/>
            <a:ext cx="10363826" cy="5034454"/>
          </a:xfrm>
        </p:spPr>
        <p:txBody>
          <a:bodyPr>
            <a:noAutofit/>
          </a:bodyPr>
          <a:lstStyle/>
          <a:p>
            <a:r>
              <a:rPr lang="it-IT" sz="3200" b="1" i="1" u="sng" dirty="0"/>
              <a:t>CULPA</a:t>
            </a:r>
            <a:r>
              <a:rPr lang="it-IT" sz="2400" i="1" dirty="0"/>
              <a:t>: </a:t>
            </a:r>
            <a:r>
              <a:rPr lang="it-IT" sz="2400" dirty="0"/>
              <a:t>si ha un difetto di attenzione nel comportamento, ma senza prevedere le conseguenze. Manca la previsione della conseguenza derivante da un comportamento negligente o imprudente. </a:t>
            </a:r>
            <a:r>
              <a:rPr lang="it-IT" sz="2400" dirty="0" err="1"/>
              <a:t>Puo</a:t>
            </a:r>
            <a:r>
              <a:rPr lang="it-IT" sz="2400" dirty="0"/>
              <a:t>̀ essere:</a:t>
            </a:r>
          </a:p>
          <a:p>
            <a:r>
              <a:rPr lang="it-IT" sz="2400" i="1" u="sng" dirty="0"/>
              <a:t>LATA</a:t>
            </a:r>
            <a:r>
              <a:rPr lang="it-IT" sz="2400" i="1" dirty="0"/>
              <a:t>: non </a:t>
            </a:r>
            <a:r>
              <a:rPr lang="it-IT" sz="2400" i="1" dirty="0" err="1"/>
              <a:t>intellegere</a:t>
            </a:r>
            <a:r>
              <a:rPr lang="it-IT" sz="2400" i="1" dirty="0"/>
              <a:t> id </a:t>
            </a:r>
            <a:r>
              <a:rPr lang="it-IT" sz="2400" i="1" dirty="0" err="1"/>
              <a:t>quod</a:t>
            </a:r>
            <a:r>
              <a:rPr lang="it-IT" sz="2400" i="1" dirty="0"/>
              <a:t> </a:t>
            </a:r>
            <a:r>
              <a:rPr lang="it-IT" sz="2400" i="1" dirty="0" err="1"/>
              <a:t>omnes</a:t>
            </a:r>
            <a:r>
              <a:rPr lang="it-IT" sz="2400" i="1" dirty="0"/>
              <a:t> </a:t>
            </a:r>
            <a:r>
              <a:rPr lang="it-IT" sz="2400" i="1" dirty="0" err="1"/>
              <a:t>ntellegunt</a:t>
            </a:r>
            <a:r>
              <a:rPr lang="it-IT" sz="2400" i="1" dirty="0"/>
              <a:t> (</a:t>
            </a:r>
            <a:r>
              <a:rPr lang="it-IT" sz="2400" dirty="0"/>
              <a:t>è equiparata al dolo) </a:t>
            </a:r>
          </a:p>
          <a:p>
            <a:endParaRPr lang="it-IT" sz="2400" dirty="0"/>
          </a:p>
          <a:p>
            <a:pPr lvl="3"/>
            <a:r>
              <a:rPr lang="it-IT" sz="2400" i="1" dirty="0"/>
              <a:t>In </a:t>
            </a:r>
            <a:r>
              <a:rPr lang="it-IT" sz="2400" i="1" dirty="0" err="1"/>
              <a:t>abstracto</a:t>
            </a:r>
            <a:r>
              <a:rPr lang="it-IT" sz="2400" i="1" dirty="0"/>
              <a:t> </a:t>
            </a:r>
          </a:p>
          <a:p>
            <a:pPr lvl="2"/>
            <a:r>
              <a:rPr lang="it-IT" sz="2400" i="1" dirty="0"/>
              <a:t>/</a:t>
            </a:r>
            <a:endParaRPr lang="it-IT" sz="2400" dirty="0"/>
          </a:p>
          <a:p>
            <a:r>
              <a:rPr lang="it-IT" sz="2400" i="1" u="sng" dirty="0"/>
              <a:t>LEVIS </a:t>
            </a:r>
            <a:endParaRPr lang="it-IT" sz="2400" u="sng" dirty="0"/>
          </a:p>
          <a:p>
            <a:pPr lvl="2"/>
            <a:r>
              <a:rPr lang="it-IT" sz="2400" i="1" dirty="0"/>
              <a:t>\</a:t>
            </a:r>
          </a:p>
          <a:p>
            <a:pPr lvl="3"/>
            <a:r>
              <a:rPr lang="it-IT" sz="2400" i="1" dirty="0"/>
              <a:t>in concreto </a:t>
            </a:r>
            <a:r>
              <a:rPr lang="it-IT" sz="2400" dirty="0"/>
              <a:t>(</a:t>
            </a:r>
            <a:r>
              <a:rPr lang="it-IT" sz="2400" i="1" dirty="0" err="1"/>
              <a:t>diligentia</a:t>
            </a:r>
            <a:r>
              <a:rPr lang="it-IT" sz="2400" i="1" dirty="0"/>
              <a:t> </a:t>
            </a:r>
            <a:r>
              <a:rPr lang="it-IT" sz="2400" i="1" dirty="0" err="1"/>
              <a:t>quam</a:t>
            </a:r>
            <a:r>
              <a:rPr lang="it-IT" sz="2400" i="1" dirty="0"/>
              <a:t> in </a:t>
            </a:r>
            <a:r>
              <a:rPr lang="it-IT" sz="2400" i="1" dirty="0" err="1"/>
              <a:t>suis</a:t>
            </a:r>
            <a:r>
              <a:rPr lang="it-IT" sz="2400" dirty="0"/>
              <a:t>) 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7269651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9FBF2-3ADE-8E47-B918-7F664FB7D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337924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2D4D38-C3E8-CF4A-A3BA-B9C29A89CBD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56442"/>
            <a:ext cx="10363826" cy="5129048"/>
          </a:xfrm>
        </p:spPr>
        <p:txBody>
          <a:bodyPr>
            <a:noAutofit/>
          </a:bodyPr>
          <a:lstStyle/>
          <a:p>
            <a:r>
              <a:rPr lang="it-IT" sz="3200" b="1" i="1" u="sng" dirty="0"/>
              <a:t>CUSTODIA </a:t>
            </a:r>
            <a:r>
              <a:rPr lang="it-IT" sz="3200" i="1" dirty="0"/>
              <a:t>= </a:t>
            </a:r>
            <a:r>
              <a:rPr lang="it-IT" sz="3200" dirty="0"/>
              <a:t>caso fortuito </a:t>
            </a:r>
          </a:p>
          <a:p>
            <a:endParaRPr lang="it-IT" sz="3200" i="1" dirty="0"/>
          </a:p>
          <a:p>
            <a:r>
              <a:rPr lang="it-IT" sz="3200" dirty="0"/>
              <a:t>Nei casi in cui il debitore tiene a proprio vantaggio una cosa altrui ed è obbligato a restituirla </a:t>
            </a:r>
            <a:r>
              <a:rPr lang="it-IT" sz="3200" dirty="0" err="1"/>
              <a:t>puo</a:t>
            </a:r>
            <a:r>
              <a:rPr lang="it-IT" sz="3200" dirty="0"/>
              <a:t>̀ essere chiamato a rispondere anche di fatti che non dipendano da lui, ma che sarebbero stati oggettivamente nella sua sfera di controllo, come un furto o un danneggiamento. </a:t>
            </a:r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539973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AB513-ACA6-F143-AA68-B0DD9BE7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4"/>
            <a:ext cx="10364451" cy="1450428"/>
          </a:xfrm>
        </p:spPr>
        <p:txBody>
          <a:bodyPr>
            <a:normAutofit/>
          </a:bodyPr>
          <a:lstStyle/>
          <a:p>
            <a:r>
              <a:rPr lang="it-IT" b="1" dirty="0"/>
              <a:t>RITARDO NELL’ADEMPIMENTO, </a:t>
            </a:r>
            <a:br>
              <a:rPr lang="it-IT" b="1" dirty="0"/>
            </a:br>
            <a:r>
              <a:rPr lang="it-IT" dirty="0"/>
              <a:t>OMISSIONE O SCORRETTEZZA DELLA PRESTAZIONE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092552-4973-3243-9F63-D325EA421D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6552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è ancora possibile un corretto adempimento. </a:t>
            </a:r>
          </a:p>
          <a:p>
            <a:pPr algn="just"/>
            <a:r>
              <a:rPr lang="it-IT" sz="2800" i="1" dirty="0"/>
              <a:t>Mora </a:t>
            </a:r>
            <a:r>
              <a:rPr lang="it-IT" sz="2800" i="1" dirty="0" err="1"/>
              <a:t>solvendi</a:t>
            </a:r>
            <a:r>
              <a:rPr lang="it-IT" sz="2800" i="1" dirty="0"/>
              <a:t> o </a:t>
            </a:r>
            <a:r>
              <a:rPr lang="it-IT" sz="2800" i="1" dirty="0" err="1"/>
              <a:t>debitoris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Il debitore in mora risponde di una successiva impossibilità sopravvenuta della prestazione sempre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pPr algn="just"/>
            <a:r>
              <a:rPr lang="it-IT" sz="2800" b="1" i="1" dirty="0"/>
              <a:t>ex persona </a:t>
            </a:r>
            <a:r>
              <a:rPr lang="it-IT" sz="2800" dirty="0"/>
              <a:t>: occorre l’</a:t>
            </a:r>
            <a:r>
              <a:rPr lang="it-IT" sz="2800" i="1" dirty="0" err="1"/>
              <a:t>interpellatio</a:t>
            </a:r>
            <a:r>
              <a:rPr lang="it-IT" sz="2800" i="1" dirty="0"/>
              <a:t> </a:t>
            </a:r>
            <a:endParaRPr lang="it-IT" sz="2800" dirty="0"/>
          </a:p>
          <a:p>
            <a:pPr lvl="3" algn="just"/>
            <a:r>
              <a:rPr lang="it-IT" sz="2800" dirty="0"/>
              <a:t>obbligazioni da delitto </a:t>
            </a:r>
            <a:endParaRPr lang="it-IT" sz="2800" b="1" i="1" dirty="0"/>
          </a:p>
          <a:p>
            <a:pPr algn="just"/>
            <a:r>
              <a:rPr lang="it-IT" sz="2800" b="1" i="1" dirty="0"/>
              <a:t>ex re </a:t>
            </a:r>
            <a:endParaRPr lang="it-IT" sz="2800" dirty="0"/>
          </a:p>
          <a:p>
            <a:pPr lvl="3" algn="just"/>
            <a:r>
              <a:rPr lang="it-IT" sz="2800" dirty="0"/>
              <a:t>obbligazioni sottoposte a termine iniziale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74519760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6166F4-A657-174E-BED7-5D492AB6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88276"/>
          </a:xfrm>
        </p:spPr>
        <p:txBody>
          <a:bodyPr/>
          <a:lstStyle/>
          <a:p>
            <a:r>
              <a:rPr lang="it-IT" b="1" dirty="0"/>
              <a:t>RISARCIMENTO DEL DANNO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FCD46B-665A-914D-B03E-1F66924E0E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1228" y="882869"/>
            <a:ext cx="11708524" cy="5675585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Le parti possono stabilire l’ammontare del risarcimento del danno tramite una 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dirty="0"/>
              <a:t>condizionata (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i="1" dirty="0" err="1"/>
              <a:t>poenae</a:t>
            </a:r>
            <a:r>
              <a:rPr lang="it-IT" sz="2800" i="1" dirty="0"/>
              <a:t> </a:t>
            </a:r>
            <a:r>
              <a:rPr lang="it-IT" sz="2800" dirty="0"/>
              <a:t>propria): si promette una somma di denaro per il caso in cui resti inadempiuta la prestazione primaria. In tal modo si </a:t>
            </a:r>
            <a:r>
              <a:rPr lang="it-IT" sz="2800" dirty="0" err="1"/>
              <a:t>predermina</a:t>
            </a:r>
            <a:r>
              <a:rPr lang="it-IT" sz="2800" dirty="0"/>
              <a:t> la somma da pagare e non occorre dare prova del danno. Oggi si parla di clausola penale (v. art. 1382). </a:t>
            </a:r>
          </a:p>
          <a:p>
            <a:pPr algn="just"/>
            <a:r>
              <a:rPr lang="it-IT" sz="2800" dirty="0"/>
              <a:t>Negli altri casi la determinazione del risarcimento varia a seconda del tipo di obbligazione e la struttura formulare dell’originaria azione. </a:t>
            </a:r>
          </a:p>
          <a:p>
            <a:pPr algn="just"/>
            <a:r>
              <a:rPr lang="it-IT" sz="2800" dirty="0"/>
              <a:t>I due criteri principali sono: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00418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3149C5-ED83-6144-B2EE-6E905B20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/>
              <a:t>1) </a:t>
            </a:r>
            <a:r>
              <a:rPr lang="it-IT" b="1" i="1" u="sng" dirty="0"/>
              <a:t>QUANTI EA RES FUIT-EST-ERIT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352132-DBAF-904A-84C2-7E58B7BB4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71146"/>
            <a:ext cx="10363826" cy="4120054"/>
          </a:xfrm>
        </p:spPr>
        <p:txBody>
          <a:bodyPr/>
          <a:lstStyle/>
          <a:p>
            <a:pPr algn="just"/>
            <a:r>
              <a:rPr lang="it-IT" sz="2800" dirty="0"/>
              <a:t>poteva essere commisurato al valore di mercato (senza tener conto dell’interesse concreto dell’attore ad avere la cosa) della cosa oggetto della prestazione al momento della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contestatio</a:t>
            </a:r>
            <a:r>
              <a:rPr lang="it-IT" sz="2800" i="1" dirty="0"/>
              <a:t> </a:t>
            </a:r>
            <a:r>
              <a:rPr lang="it-IT" sz="2800" dirty="0"/>
              <a:t>(es. </a:t>
            </a:r>
            <a:r>
              <a:rPr lang="it-IT" sz="2800" i="1" dirty="0" err="1"/>
              <a:t>condictio</a:t>
            </a:r>
            <a:r>
              <a:rPr lang="it-IT" sz="2800" dirty="0"/>
              <a:t>) o in un momento precedente (es. </a:t>
            </a:r>
            <a:r>
              <a:rPr lang="it-IT" sz="2800" i="1" dirty="0" err="1"/>
              <a:t>actio</a:t>
            </a:r>
            <a:r>
              <a:rPr lang="it-IT" sz="2800" i="1" dirty="0"/>
              <a:t> furti</a:t>
            </a:r>
            <a:r>
              <a:rPr lang="it-IT" sz="2800" dirty="0"/>
              <a:t>) o anche al momento della sentenza (es. </a:t>
            </a:r>
            <a:r>
              <a:rPr lang="it-IT" sz="2800" i="1" dirty="0" err="1"/>
              <a:t>actio</a:t>
            </a:r>
            <a:r>
              <a:rPr lang="it-IT" sz="2800" i="1" dirty="0"/>
              <a:t> depositi in factum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5224343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90142-8111-204A-8CDF-6D104D53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5"/>
            <a:ext cx="10364451" cy="914399"/>
          </a:xfrm>
        </p:spPr>
        <p:txBody>
          <a:bodyPr/>
          <a:lstStyle/>
          <a:p>
            <a:r>
              <a:rPr lang="it-IT" b="1" u="sng" dirty="0"/>
              <a:t>2) </a:t>
            </a:r>
            <a:r>
              <a:rPr lang="it-IT" b="1" i="1" u="sng" dirty="0"/>
              <a:t>ID QUOD INTEREST 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8C1036-5D81-014D-BB99-636F5A475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7670"/>
            <a:ext cx="10363826" cy="540231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nei giudizi di buona fede poteva essere valutato l’interesse che il creditore aveva a quella prestazione, desunto dalla differenza tra la sua effettiva situazione patrimoniale e quella in cui si sarebbe trovato in seguito all’adempimento. Si ottiene così un vero e proprio risarcimento del danno. Questo criterio tende ad essere poi esteso a tutti i rapporti obbligatori. </a:t>
            </a:r>
          </a:p>
          <a:p>
            <a:pPr algn="just"/>
            <a:r>
              <a:rPr lang="it-IT" sz="2800" dirty="0"/>
              <a:t>Si parla di </a:t>
            </a:r>
            <a:r>
              <a:rPr lang="it-IT" sz="2800" b="1" dirty="0"/>
              <a:t>interesse (positivo</a:t>
            </a:r>
            <a:r>
              <a:rPr lang="it-IT" sz="2800" dirty="0"/>
              <a:t>), nel quale rientrano sia le perdite sofferte (danno emergente) sia, seppur con maggior prudenza, il mancato guadagno (lucro cessante). 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2563169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CC2F47-C102-0641-BDD3-990595CB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3573"/>
            <a:ext cx="10364451" cy="106154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CLASSIFICAZIONI DEI CONTRATTI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F2C73F-5674-A34E-B7C4-830E2F7DE1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35422"/>
            <a:ext cx="10363826" cy="6327226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3000" b="1" dirty="0"/>
              <a:t>1° classificazione basata sugli effetti </a:t>
            </a:r>
          </a:p>
          <a:p>
            <a:pPr algn="ctr"/>
            <a:endParaRPr lang="it-IT" sz="2400" dirty="0"/>
          </a:p>
          <a:p>
            <a:pPr algn="just"/>
            <a:r>
              <a:rPr lang="it-IT" sz="2400" b="1" u="sng" dirty="0"/>
              <a:t>UNILATERALI:</a:t>
            </a:r>
            <a:r>
              <a:rPr lang="it-IT" sz="2400" b="1" dirty="0"/>
              <a:t> </a:t>
            </a:r>
            <a:r>
              <a:rPr lang="it-IT" sz="2400" dirty="0"/>
              <a:t>l’obbligazione nasce a carico di una parte soltanto. Vi è un’unica azione a disposizione dell’unico creditore (mutuo, </a:t>
            </a:r>
            <a:r>
              <a:rPr lang="it-IT" sz="2400" i="1" dirty="0" err="1"/>
              <a:t>stipulatio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</a:t>
            </a:r>
            <a:r>
              <a:rPr lang="it-IT" sz="2400" b="1" dirty="0"/>
              <a:t> (</a:t>
            </a:r>
            <a:r>
              <a:rPr lang="it-IT" sz="2400" dirty="0"/>
              <a:t>detti anche </a:t>
            </a:r>
            <a:r>
              <a:rPr lang="it-IT" sz="2400" b="1" dirty="0"/>
              <a:t>a prestazioni corrispettive </a:t>
            </a:r>
            <a:r>
              <a:rPr lang="it-IT" sz="2400" dirty="0"/>
              <a:t>o </a:t>
            </a:r>
            <a:r>
              <a:rPr lang="it-IT" sz="2400" b="1" dirty="0"/>
              <a:t>sinallagmatici</a:t>
            </a:r>
            <a:r>
              <a:rPr lang="it-IT" sz="2400" dirty="0"/>
              <a:t>): entrambe le parti sono reciprocamente obbligate e vi sono due azioni autonome a disposizione dei due creditori (</a:t>
            </a:r>
            <a:r>
              <a:rPr lang="it-IT" sz="2400" i="1" dirty="0" err="1"/>
              <a:t>emptio</a:t>
            </a:r>
            <a:r>
              <a:rPr lang="it-IT" sz="2400" i="1" dirty="0"/>
              <a:t> </a:t>
            </a:r>
            <a:r>
              <a:rPr lang="it-IT" sz="2400" i="1" dirty="0" err="1"/>
              <a:t>venditio</a:t>
            </a:r>
            <a:r>
              <a:rPr lang="it-IT" sz="2400" i="1" dirty="0"/>
              <a:t>; </a:t>
            </a:r>
            <a:r>
              <a:rPr lang="it-IT" sz="2400" i="1" dirty="0" err="1"/>
              <a:t>locatio</a:t>
            </a:r>
            <a:r>
              <a:rPr lang="it-IT" sz="2400" i="1" dirty="0"/>
              <a:t> </a:t>
            </a:r>
            <a:r>
              <a:rPr lang="it-IT" sz="2400" i="1" dirty="0" err="1"/>
              <a:t>conductio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 IMPERFETTI</a:t>
            </a:r>
            <a:r>
              <a:rPr lang="it-IT" sz="2400" dirty="0"/>
              <a:t>: sorge un’obbligazione a carico di una delle due parti, Eventualmente un’obbligazione anche a carico dell’altra parte. Non vi è comunque un nesso tra le due obbligazioni.</a:t>
            </a:r>
          </a:p>
          <a:p>
            <a:pPr algn="just"/>
            <a:br>
              <a:rPr lang="it-IT" dirty="0"/>
            </a:br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939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94B6CE-276B-494D-8723-44E1084BB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21B777-28D6-A540-B3F8-E8883965A3C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sz="2800" dirty="0"/>
              <a:t>•I. 3.13pr.: </a:t>
            </a:r>
            <a:r>
              <a:rPr lang="it-IT" sz="2800" i="1" dirty="0" err="1"/>
              <a:t>Obligatio</a:t>
            </a:r>
            <a:r>
              <a:rPr lang="it-IT" sz="2800" i="1" dirty="0"/>
              <a:t> est </a:t>
            </a:r>
            <a:r>
              <a:rPr lang="it-IT" sz="2800" i="1" dirty="0" err="1"/>
              <a:t>iuris</a:t>
            </a:r>
            <a:r>
              <a:rPr lang="it-IT" sz="2800" i="1" dirty="0"/>
              <a:t> </a:t>
            </a:r>
            <a:r>
              <a:rPr lang="it-IT" sz="2800" i="1" dirty="0" err="1"/>
              <a:t>vinculum</a:t>
            </a:r>
            <a:r>
              <a:rPr lang="it-IT" sz="2800" i="1" dirty="0"/>
              <a:t>, quo necessitate </a:t>
            </a:r>
            <a:r>
              <a:rPr lang="it-IT" sz="2800" i="1" dirty="0" err="1"/>
              <a:t>adstringimur</a:t>
            </a:r>
            <a:r>
              <a:rPr lang="it-IT" sz="2800" i="1" dirty="0"/>
              <a:t> </a:t>
            </a:r>
            <a:r>
              <a:rPr lang="it-IT" sz="2800" i="1" dirty="0" err="1"/>
              <a:t>alicuius</a:t>
            </a:r>
            <a:r>
              <a:rPr lang="it-IT" sz="2800" i="1" dirty="0"/>
              <a:t> </a:t>
            </a:r>
            <a:r>
              <a:rPr lang="it-IT" sz="2800" i="1" dirty="0" err="1"/>
              <a:t>solvendae</a:t>
            </a:r>
            <a:r>
              <a:rPr lang="it-IT" sz="2800" i="1" dirty="0"/>
              <a:t> rei </a:t>
            </a:r>
            <a:r>
              <a:rPr lang="it-IT" sz="2800" i="1" dirty="0" err="1"/>
              <a:t>secundum</a:t>
            </a:r>
            <a:r>
              <a:rPr lang="it-IT" sz="2800" i="1" dirty="0"/>
              <a:t> </a:t>
            </a:r>
            <a:r>
              <a:rPr lang="it-IT" sz="2800" i="1" dirty="0" err="1"/>
              <a:t>nostrae</a:t>
            </a:r>
            <a:r>
              <a:rPr lang="it-IT" sz="2800" i="1" dirty="0"/>
              <a:t> </a:t>
            </a:r>
            <a:r>
              <a:rPr lang="it-IT" sz="2800" i="1" dirty="0" err="1"/>
              <a:t>civitatis</a:t>
            </a:r>
            <a:r>
              <a:rPr lang="it-IT" sz="2800" i="1" dirty="0"/>
              <a:t> </a:t>
            </a:r>
            <a:r>
              <a:rPr lang="it-IT" sz="2800" i="1" dirty="0" err="1"/>
              <a:t>iura</a:t>
            </a:r>
            <a:r>
              <a:rPr lang="it-IT" sz="2800" i="1" dirty="0"/>
              <a:t> </a:t>
            </a:r>
          </a:p>
          <a:p>
            <a:r>
              <a:rPr lang="it-IT" sz="2800" dirty="0"/>
              <a:t>(L'obbligazione è un vincolo di diritto per mezzo del quale siamo costretti, in base al nostro </a:t>
            </a:r>
            <a:r>
              <a:rPr lang="it-IT" sz="2800" dirty="0" err="1"/>
              <a:t>odinamento</a:t>
            </a:r>
            <a:r>
              <a:rPr lang="it-IT" sz="2800" dirty="0"/>
              <a:t> giuridico, a prestare qualcosa)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2852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4CDD19-4BEE-8649-BC55-AE1AC85E4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02365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DC3232-8DA4-9A44-AD89-1D3A4A48E4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97528"/>
            <a:ext cx="10363826" cy="5560928"/>
          </a:xfrm>
        </p:spPr>
        <p:txBody>
          <a:bodyPr/>
          <a:lstStyle/>
          <a:p>
            <a:pPr algn="just"/>
            <a:r>
              <a:rPr lang="it-IT" sz="2800" dirty="0"/>
              <a:t>Nei </a:t>
            </a:r>
            <a:r>
              <a:rPr lang="it-IT" sz="2800" u="sng" dirty="0"/>
              <a:t>contratti bilaterali imperfetti </a:t>
            </a:r>
            <a:r>
              <a:rPr lang="it-IT" sz="2800" dirty="0"/>
              <a:t>Vi è un’azione (diretta), a tutela dell’obbligazione la cui esistenza è necessaria per l’integrazione della fattispecie, e un’azione (contraria) per il caso in cui sorga anche l’obbligazione eventuale, la quale ha sempre per contenuto il rimborso di spese o il risarcimento di danni (es.: deposito, comodato, mandato e </a:t>
            </a:r>
            <a:r>
              <a:rPr lang="it-IT" sz="2800" i="1" dirty="0" err="1"/>
              <a:t>negotiorum</a:t>
            </a:r>
            <a:r>
              <a:rPr lang="it-IT" sz="2800" i="1" dirty="0"/>
              <a:t> </a:t>
            </a:r>
            <a:r>
              <a:rPr lang="it-IT" sz="2800" i="1" dirty="0" err="1"/>
              <a:t>gestio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71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3AFF0-888E-9847-9AC6-68612CEF2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0718"/>
            <a:ext cx="10364451" cy="13243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2° classificazione basata </a:t>
            </a:r>
            <a:br>
              <a:rPr lang="it-IT" b="1" dirty="0"/>
            </a:br>
            <a:r>
              <a:rPr lang="it-IT" b="1" dirty="0"/>
              <a:t>sull’elemento che genera l’obbligo.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60B67B-E669-8F41-A7A6-8B1792EE58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9200"/>
            <a:ext cx="10363826" cy="4571999"/>
          </a:xfrm>
        </p:spPr>
        <p:txBody>
          <a:bodyPr>
            <a:normAutofit/>
          </a:bodyPr>
          <a:lstStyle/>
          <a:p>
            <a:pPr algn="ctr"/>
            <a:r>
              <a:rPr lang="it-IT" sz="3200" b="1" i="1" dirty="0"/>
              <a:t>OBLIGATIO CONTRACTA</a:t>
            </a:r>
            <a:r>
              <a:rPr lang="it-IT" sz="2800" b="1" i="1" dirty="0"/>
              <a:t>:</a:t>
            </a:r>
          </a:p>
          <a:p>
            <a:r>
              <a:rPr lang="it-IT" sz="2800" b="1" i="1" dirty="0"/>
              <a:t>- RE</a:t>
            </a:r>
            <a:r>
              <a:rPr lang="it-IT" sz="2800" dirty="0"/>
              <a:t>: CONTRATTO REALE </a:t>
            </a:r>
          </a:p>
          <a:p>
            <a:r>
              <a:rPr lang="it-IT" sz="2800" b="1" i="1" dirty="0"/>
              <a:t>- VERBIS</a:t>
            </a:r>
            <a:r>
              <a:rPr lang="it-IT" sz="2800" dirty="0"/>
              <a:t>: CONTRATTO VERBALE </a:t>
            </a:r>
          </a:p>
          <a:p>
            <a:r>
              <a:rPr lang="it-IT" sz="2800" b="1" i="1" dirty="0"/>
              <a:t>- LITTERIS</a:t>
            </a:r>
            <a:r>
              <a:rPr lang="it-IT" sz="2800" dirty="0"/>
              <a:t>: CONTRATTO LETTERALE </a:t>
            </a:r>
          </a:p>
          <a:p>
            <a:r>
              <a:rPr lang="it-IT" sz="2800" b="1" i="1" dirty="0"/>
              <a:t>- CONSENSU</a:t>
            </a:r>
            <a:r>
              <a:rPr lang="it-IT" sz="2800" b="1" dirty="0"/>
              <a:t>: </a:t>
            </a:r>
            <a:r>
              <a:rPr lang="it-IT" sz="2800" dirty="0"/>
              <a:t>CONTRATTO CONSENSUALE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0758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87218E-8BB0-C446-B443-3C23CABA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7"/>
            <a:ext cx="10364451" cy="1156137"/>
          </a:xfrm>
        </p:spPr>
        <p:txBody>
          <a:bodyPr>
            <a:normAutofit fontScale="90000"/>
          </a:bodyPr>
          <a:lstStyle/>
          <a:p>
            <a:r>
              <a:rPr lang="it-IT" dirty="0"/>
              <a:t>SINGOLI CONTRATTI REALI</a:t>
            </a:r>
            <a:br>
              <a:rPr lang="it-IT" dirty="0"/>
            </a:br>
            <a:r>
              <a:rPr lang="it-IT" b="1" dirty="0"/>
              <a:t>1) MUTUO: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CACDF1-3B12-E944-94EB-4C7D3FEA95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40222"/>
            <a:ext cx="10363826" cy="4550978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Prestito di consumo di cose fungibili. Passa la </a:t>
            </a:r>
            <a:r>
              <a:rPr lang="it-IT" sz="2400" dirty="0" err="1"/>
              <a:t>proprieta</a:t>
            </a:r>
            <a:r>
              <a:rPr lang="it-IT" sz="2400" dirty="0"/>
              <a:t>̀. </a:t>
            </a:r>
          </a:p>
          <a:p>
            <a:pPr algn="just"/>
            <a:r>
              <a:rPr lang="it-IT" sz="2400" dirty="0"/>
              <a:t>Deve essere restituito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generis.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certae</a:t>
            </a:r>
            <a:r>
              <a:rPr lang="it-IT" sz="2400" i="1" dirty="0"/>
              <a:t> </a:t>
            </a:r>
            <a:r>
              <a:rPr lang="it-IT" sz="2400" i="1" dirty="0" err="1"/>
              <a:t>creditae</a:t>
            </a:r>
            <a:r>
              <a:rPr lang="it-IT" sz="2400" i="1" dirty="0"/>
              <a:t> </a:t>
            </a:r>
            <a:r>
              <a:rPr lang="it-IT" sz="2400" i="1" dirty="0" err="1"/>
              <a:t>pecuniae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 err="1"/>
              <a:t>certae</a:t>
            </a:r>
            <a:r>
              <a:rPr lang="it-IT" sz="2400" i="1" dirty="0"/>
              <a:t> rei</a:t>
            </a:r>
            <a:r>
              <a:rPr lang="it-IT" sz="2400" dirty="0"/>
              <a:t>: il mutuatario non </a:t>
            </a:r>
            <a:r>
              <a:rPr lang="it-IT" sz="2400" dirty="0" err="1"/>
              <a:t>puo</a:t>
            </a:r>
            <a:r>
              <a:rPr lang="it-IT" sz="2400" dirty="0"/>
              <a:t>̀ mai essere liberato per impossibilità sopravvenuta della prestazione </a:t>
            </a:r>
            <a:r>
              <a:rPr lang="it-IT" sz="2400" dirty="0" err="1"/>
              <a:t>perche</a:t>
            </a:r>
            <a:r>
              <a:rPr lang="it-IT" sz="2400" dirty="0"/>
              <a:t>́ l’oggetto della sua prestazione è fungibile, non </a:t>
            </a:r>
            <a:r>
              <a:rPr lang="it-IT" sz="2400" dirty="0" err="1"/>
              <a:t>percio</a:t>
            </a:r>
            <a:r>
              <a:rPr lang="it-IT" sz="2400" dirty="0"/>
              <a:t>̀ soggetto al perimento. </a:t>
            </a:r>
          </a:p>
          <a:p>
            <a:pPr algn="just"/>
            <a:r>
              <a:rPr lang="it-IT" sz="2400" dirty="0"/>
              <a:t>Contratto unilaterale, causale, a titolo gratuito.</a:t>
            </a:r>
            <a:br>
              <a:rPr lang="it-IT" sz="2400" dirty="0"/>
            </a:br>
            <a:endParaRPr lang="it-IT" sz="2400" dirty="0"/>
          </a:p>
          <a:p>
            <a:pPr algn="just"/>
            <a:r>
              <a:rPr lang="it-IT" sz="2400" i="1" dirty="0" err="1"/>
              <a:t>Fenus</a:t>
            </a:r>
            <a:r>
              <a:rPr lang="it-IT" sz="2400" i="1" dirty="0"/>
              <a:t> </a:t>
            </a:r>
            <a:r>
              <a:rPr lang="it-IT" sz="2400" i="1" dirty="0" err="1"/>
              <a:t>nauticum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/>
              <a:t>pecunia </a:t>
            </a:r>
            <a:r>
              <a:rPr lang="it-IT" sz="2400" i="1" dirty="0" err="1"/>
              <a:t>traiecticia</a:t>
            </a:r>
            <a:r>
              <a:rPr lang="it-IT" sz="2400" i="1" dirty="0"/>
              <a:t> </a:t>
            </a:r>
            <a:r>
              <a:rPr lang="it-IT" sz="2400" dirty="0"/>
              <a:t>(prestito marittimo).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5052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A49D86-06AE-334C-A2B8-1A40280A6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7"/>
            <a:ext cx="10364451" cy="1103586"/>
          </a:xfrm>
        </p:spPr>
        <p:txBody>
          <a:bodyPr>
            <a:normAutofit fontScale="90000"/>
          </a:bodyPr>
          <a:lstStyle/>
          <a:p>
            <a:pPr algn="l"/>
            <a:br>
              <a:rPr lang="it-IT" b="1" dirty="0"/>
            </a:br>
            <a:br>
              <a:rPr lang="it-IT" b="1" dirty="0"/>
            </a:br>
            <a:r>
              <a:rPr lang="it-IT" b="1" dirty="0"/>
              <a:t>2) COMODATO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AC28E8-35D4-CE40-93F0-F5D0668817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08690"/>
            <a:ext cx="10363826" cy="458250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Prestito d’uso di cosa infungibile e inconsumabile. Passa la detenzione. </a:t>
            </a:r>
          </a:p>
          <a:p>
            <a:r>
              <a:rPr lang="it-IT" sz="2800" dirty="0"/>
              <a:t>Contratto bilaterale imperfetto, causale, a titolo gratuito.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a favore del comodante; il comodatario risponde fino alla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contraria </a:t>
            </a:r>
            <a:r>
              <a:rPr lang="it-IT" sz="2800" dirty="0"/>
              <a:t>a favore del comodatario per il risarcimento di eventuali danni prodotti dalla cosa, per difetti di cui era a conoscenza o il rimborso di spese necessarie straordinarie.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2851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C704F-B154-7C42-B405-8B667606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05786"/>
          </a:xfrm>
        </p:spPr>
        <p:txBody>
          <a:bodyPr/>
          <a:lstStyle/>
          <a:p>
            <a:pPr algn="l"/>
            <a:r>
              <a:rPr lang="it-IT" dirty="0"/>
              <a:t>3) </a:t>
            </a:r>
            <a:r>
              <a:rPr lang="it-IT" b="1" dirty="0"/>
              <a:t>DEPOSITO: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2B2992-FF18-494E-AE23-760250D4D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0717" y="1324304"/>
            <a:ext cx="11603421" cy="5381296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Passa solo la detenzione di una cosa mobile e infungibile dal deponente al depositario. </a:t>
            </a:r>
          </a:p>
          <a:p>
            <a:pPr algn="just"/>
            <a:r>
              <a:rPr lang="it-IT" sz="2400" dirty="0"/>
              <a:t>Contratto bilaterale imperfetto, causale, a titolo gratuito.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</a:t>
            </a:r>
            <a:r>
              <a:rPr lang="it-IT" sz="2400" i="1" dirty="0" err="1"/>
              <a:t>directa</a:t>
            </a:r>
            <a:r>
              <a:rPr lang="it-IT" sz="2400" i="1" dirty="0"/>
              <a:t> </a:t>
            </a:r>
            <a:r>
              <a:rPr lang="it-IT" sz="2400" dirty="0"/>
              <a:t>a favore del deponente; il depositario risponde solo per dolo (e per colpa grave, che è ad esso equiparata), in quanto l’</a:t>
            </a:r>
            <a:r>
              <a:rPr lang="it-IT" sz="2400" i="1" dirty="0" err="1"/>
              <a:t>utilitas</a:t>
            </a:r>
            <a:r>
              <a:rPr lang="it-IT" sz="2400" i="1" dirty="0"/>
              <a:t> </a:t>
            </a:r>
            <a:r>
              <a:rPr lang="it-IT" sz="2400" dirty="0"/>
              <a:t>è tutta del deponente. Tuttavia la condanna nell’azione di deposito comporta l’infamia.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contraria </a:t>
            </a:r>
            <a:r>
              <a:rPr lang="it-IT" sz="2400" dirty="0"/>
              <a:t>a favore del depositario per il risarcimento di eventuali danni prodotti dalla cosa o il rimborso di spese necessarie. </a:t>
            </a:r>
          </a:p>
          <a:p>
            <a:pPr algn="just"/>
            <a:r>
              <a:rPr lang="it-IT" sz="2400" dirty="0"/>
              <a:t>Deposito irregolare: ha per oggetto una somma di denaro e sorge l’obbligo di restituire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</a:t>
            </a:r>
            <a:r>
              <a:rPr lang="it-IT" sz="2400" dirty="0"/>
              <a:t>. Simile al mutuo, ma ha causa diversa e diversa tutela.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2849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89B06-029F-1548-8921-A29DEF659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3442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4) </a:t>
            </a:r>
            <a:r>
              <a:rPr lang="it-IT" b="1" dirty="0"/>
              <a:t>PEGNO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96E71B-839B-1746-BEAD-2C81E4C6B6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1656"/>
            <a:ext cx="10363826" cy="4771696"/>
          </a:xfrm>
        </p:spPr>
        <p:txBody>
          <a:bodyPr>
            <a:normAutofit/>
          </a:bodyPr>
          <a:lstStyle/>
          <a:p>
            <a:r>
              <a:rPr lang="it-IT" dirty="0"/>
              <a:t>Passa solo il possesso </a:t>
            </a:r>
            <a:r>
              <a:rPr lang="it-IT" dirty="0" err="1"/>
              <a:t>interdittale</a:t>
            </a:r>
            <a:r>
              <a:rPr lang="it-IT" dirty="0"/>
              <a:t> di una cosa mobile e infungibile dal debitore pignorante al creditore pignoratizio. </a:t>
            </a:r>
          </a:p>
          <a:p>
            <a:r>
              <a:rPr lang="it-IT" dirty="0"/>
              <a:t>Contratto bilaterale imperfetto, causale, a titolo gratuito.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pigneraticia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debitore pignorante che abbia adempiuto al debito garantito e chieda la restituzione della cosa oppure che non abbia adempiuto e chieda la restituzione del </a:t>
            </a:r>
            <a:r>
              <a:rPr lang="it-IT" i="1" dirty="0" err="1"/>
              <a:t>superfluum</a:t>
            </a:r>
            <a:r>
              <a:rPr lang="it-IT" i="1" dirty="0"/>
              <a:t> </a:t>
            </a:r>
            <a:r>
              <a:rPr lang="it-IT" dirty="0"/>
              <a:t>residuato dalla vendita della cosa. </a:t>
            </a:r>
          </a:p>
          <a:p>
            <a:r>
              <a:rPr lang="it-IT" dirty="0"/>
              <a:t>Risponde fino alla </a:t>
            </a:r>
            <a:r>
              <a:rPr lang="it-IT" i="1" dirty="0"/>
              <a:t>custodia </a:t>
            </a:r>
            <a:r>
              <a:rPr lang="it-IT" dirty="0" err="1"/>
              <a:t>perche</a:t>
            </a:r>
            <a:r>
              <a:rPr lang="it-IT" dirty="0"/>
              <a:t>́ il contratto è concluso nel suo interesse.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contraria </a:t>
            </a:r>
            <a:r>
              <a:rPr lang="it-IT" dirty="0"/>
              <a:t>a favore del creditore pignoratizio che abbia sostenuto delle spese necessarie per la conservazione della cosa oppure abbia subito dei danni dalla cosa.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701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23073E-D0D9-3B42-BE89-22E1BB27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5104"/>
            <a:ext cx="10364451" cy="956441"/>
          </a:xfrm>
        </p:spPr>
        <p:txBody>
          <a:bodyPr>
            <a:normAutofit/>
          </a:bodyPr>
          <a:lstStyle/>
          <a:p>
            <a:r>
              <a:rPr lang="it-IT" b="1" dirty="0"/>
              <a:t>FIDUCIA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1C46E8-B51E-B541-A06A-98488CDB56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61545"/>
            <a:ext cx="10363826" cy="5360275"/>
          </a:xfrm>
        </p:spPr>
        <p:txBody>
          <a:bodyPr/>
          <a:lstStyle/>
          <a:p>
            <a:r>
              <a:rPr lang="it-IT" dirty="0"/>
              <a:t>Si tratta di un atto solenne di alienazione, effettuata con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o </a:t>
            </a:r>
            <a:r>
              <a:rPr lang="it-IT" i="1" dirty="0"/>
              <a:t>in iure </a:t>
            </a:r>
            <a:r>
              <a:rPr lang="it-IT" i="1" dirty="0" err="1"/>
              <a:t>cessio</a:t>
            </a:r>
            <a:r>
              <a:rPr lang="it-IT" dirty="0"/>
              <a:t>, cui è aggiunto un </a:t>
            </a:r>
            <a:r>
              <a:rPr lang="it-IT" i="1" dirty="0" err="1"/>
              <a:t>pactum</a:t>
            </a:r>
            <a:r>
              <a:rPr lang="it-IT" i="1" dirty="0"/>
              <a:t> </a:t>
            </a:r>
            <a:r>
              <a:rPr lang="it-IT" i="1" dirty="0" err="1"/>
              <a:t>fiduciae</a:t>
            </a:r>
            <a:r>
              <a:rPr lang="it-IT" i="1" dirty="0"/>
              <a:t> </a:t>
            </a:r>
            <a:r>
              <a:rPr lang="it-IT" dirty="0"/>
              <a:t>(qui il patto ha efficacia vincolante </a:t>
            </a:r>
            <a:r>
              <a:rPr lang="it-IT" dirty="0" err="1"/>
              <a:t>perche</a:t>
            </a:r>
            <a:r>
              <a:rPr lang="it-IT" dirty="0"/>
              <a:t>́ è aggiunto alla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e ne individua la funzione), patto col quale il fiduciario si impegna a restituire il bene quando lo scopo sia stato soddisfatto. </a:t>
            </a:r>
          </a:p>
          <a:p>
            <a:r>
              <a:rPr lang="it-IT" dirty="0"/>
              <a:t>Vi è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amico </a:t>
            </a:r>
            <a:r>
              <a:rPr lang="it-IT" dirty="0"/>
              <a:t>che si concludeva in antico per vari scopi, che trovano poi autonoma tutela. </a:t>
            </a:r>
          </a:p>
          <a:p>
            <a:r>
              <a:rPr lang="it-IT" dirty="0"/>
              <a:t>Vi è anche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creditore</a:t>
            </a:r>
            <a:r>
              <a:rPr lang="it-IT" dirty="0"/>
              <a:t>, che è la </a:t>
            </a:r>
            <a:r>
              <a:rPr lang="it-IT" dirty="0" err="1"/>
              <a:t>piu</a:t>
            </a:r>
            <a:r>
              <a:rPr lang="it-IT" dirty="0"/>
              <a:t>̀ antica forma di garanzia reale.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fiduciante per la restituzione della cosa una volta realizzato lo scopo.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contraria</a:t>
            </a:r>
            <a:r>
              <a:rPr lang="it-IT" i="1" dirty="0"/>
              <a:t> </a:t>
            </a:r>
            <a:r>
              <a:rPr lang="it-IT" dirty="0"/>
              <a:t>a favore del fiduciario per il risarcimento di eventuali danni prodotti dalla cosa o il rimborso di spese necessarie.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0985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4F6421-478A-3C4D-9062-54B82B1C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2248"/>
            <a:ext cx="10364451" cy="1177160"/>
          </a:xfrm>
        </p:spPr>
        <p:txBody>
          <a:bodyPr/>
          <a:lstStyle/>
          <a:p>
            <a:r>
              <a:rPr lang="it-IT" dirty="0"/>
              <a:t>CONTRATTI LETTERALI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46408-4E15-2E48-A38A-23B8ED4569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92772"/>
            <a:ext cx="10363826" cy="5213131"/>
          </a:xfrm>
        </p:spPr>
        <p:txBody>
          <a:bodyPr>
            <a:normAutofit fontScale="92500" lnSpcReduction="10000"/>
          </a:bodyPr>
          <a:lstStyle/>
          <a:p>
            <a:r>
              <a:rPr lang="it-IT" i="1" dirty="0"/>
              <a:t>NOMEN TRANSCRIPTICIUM</a:t>
            </a:r>
            <a:r>
              <a:rPr lang="it-IT" dirty="0"/>
              <a:t>: annotazioni compiute dal </a:t>
            </a:r>
            <a:r>
              <a:rPr lang="it-IT" i="1" dirty="0"/>
              <a:t>pater </a:t>
            </a:r>
            <a:r>
              <a:rPr lang="it-IT" i="1" dirty="0" err="1"/>
              <a:t>familias</a:t>
            </a:r>
            <a:r>
              <a:rPr lang="it-IT" i="1" dirty="0"/>
              <a:t> </a:t>
            </a:r>
            <a:r>
              <a:rPr lang="it-IT" dirty="0"/>
              <a:t>nel </a:t>
            </a:r>
            <a:r>
              <a:rPr lang="it-IT" i="1" dirty="0" err="1"/>
              <a:t>codex</a:t>
            </a:r>
            <a:r>
              <a:rPr lang="it-IT" i="1" dirty="0"/>
              <a:t> </a:t>
            </a:r>
            <a:r>
              <a:rPr lang="it-IT" i="1" dirty="0" err="1"/>
              <a:t>accepti</a:t>
            </a:r>
            <a:r>
              <a:rPr lang="it-IT" i="1" dirty="0"/>
              <a:t> et </a:t>
            </a:r>
            <a:r>
              <a:rPr lang="it-IT" i="1" dirty="0" err="1"/>
              <a:t>expensi</a:t>
            </a:r>
            <a:r>
              <a:rPr lang="it-IT" dirty="0"/>
              <a:t>; in </a:t>
            </a:r>
            <a:r>
              <a:rPr lang="it-IT" dirty="0" err="1"/>
              <a:t>realta</a:t>
            </a:r>
            <a:r>
              <a:rPr lang="it-IT" dirty="0"/>
              <a:t>̀ si tratta di registrazioni fittizie, nel senso che non si ha alcun movimento di denaro. </a:t>
            </a:r>
          </a:p>
          <a:p>
            <a:r>
              <a:rPr lang="it-IT" dirty="0"/>
              <a:t>Si estingue un precedente credito e se ne sorge </a:t>
            </a:r>
            <a:r>
              <a:rPr lang="it-IT" i="1" dirty="0" err="1"/>
              <a:t>letteris</a:t>
            </a:r>
            <a:r>
              <a:rPr lang="it-IT" i="1" dirty="0"/>
              <a:t> </a:t>
            </a:r>
            <a:r>
              <a:rPr lang="it-IT" dirty="0"/>
              <a:t>uno nuovo, di </a:t>
            </a:r>
            <a:r>
              <a:rPr lang="it-IT" dirty="0" err="1"/>
              <a:t>piu</a:t>
            </a:r>
            <a:r>
              <a:rPr lang="it-IT" dirty="0"/>
              <a:t>̀ facile prova e tutela giudiziaria </a:t>
            </a:r>
            <a:r>
              <a:rPr lang="it-IT" dirty="0" err="1"/>
              <a:t>piu</a:t>
            </a:r>
            <a:r>
              <a:rPr lang="it-IT" dirty="0"/>
              <a:t>̀ rigorosa (</a:t>
            </a:r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certae</a:t>
            </a:r>
            <a:r>
              <a:rPr lang="it-IT" i="1" dirty="0"/>
              <a:t> </a:t>
            </a:r>
            <a:r>
              <a:rPr lang="it-IT" i="1" dirty="0" err="1"/>
              <a:t>creditae</a:t>
            </a:r>
            <a:r>
              <a:rPr lang="it-IT" i="1" dirty="0"/>
              <a:t> </a:t>
            </a:r>
            <a:r>
              <a:rPr lang="it-IT" i="1" dirty="0" err="1"/>
              <a:t>pecuniae</a:t>
            </a:r>
            <a:r>
              <a:rPr lang="it-IT" dirty="0"/>
              <a:t>). </a:t>
            </a:r>
          </a:p>
          <a:p>
            <a:r>
              <a:rPr lang="it-IT" dirty="0"/>
              <a:t>Contratto unilaterale, astratto. </a:t>
            </a:r>
          </a:p>
          <a:p>
            <a:r>
              <a:rPr lang="it-IT" b="1" i="1" dirty="0"/>
              <a:t>A re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Viene registrato come incassato (</a:t>
            </a:r>
            <a:r>
              <a:rPr lang="it-IT" i="1" dirty="0" err="1"/>
              <a:t>acceptum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 e come dato a prestito alla stessa persona (</a:t>
            </a:r>
            <a:r>
              <a:rPr lang="it-IT" i="1" dirty="0" err="1"/>
              <a:t>expensum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). Nei registri del debitore vi sono le corrispondenti annotazioni contrarie. </a:t>
            </a:r>
          </a:p>
          <a:p>
            <a:r>
              <a:rPr lang="it-IT" b="1" i="1" dirty="0"/>
              <a:t>A persona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Registrato come incassato dal precedente debitore e dato in prestito a un terzo. Nei registri del precedente e del nuovo debitore vi sono le corrispondenti annotazioni contrarie.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310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35D663-B8E8-8941-87FF-CBFFE482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62760"/>
            <a:ext cx="10364451" cy="851338"/>
          </a:xfrm>
        </p:spPr>
        <p:txBody>
          <a:bodyPr>
            <a:normAutofit fontScale="90000"/>
          </a:bodyPr>
          <a:lstStyle/>
          <a:p>
            <a:r>
              <a:rPr lang="it-IT" dirty="0"/>
              <a:t>CONTRATTI VERBALI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DC6A72-B3F7-3C4A-8617-5336BAD76C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40828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DOTIS DICTIO </a:t>
            </a:r>
          </a:p>
          <a:p>
            <a:pPr algn="just"/>
            <a:r>
              <a:rPr lang="it-IT" sz="2800" b="1" i="1" dirty="0"/>
              <a:t>- PROMISSIO IURATA LIBERTI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SPONSIO</a:t>
            </a:r>
            <a:r>
              <a:rPr lang="it-IT" sz="2800" b="1" dirty="0"/>
              <a:t>: </a:t>
            </a:r>
            <a:r>
              <a:rPr lang="it-IT" sz="2800" dirty="0"/>
              <a:t>in origine è un giuramento promissorio. Rimane riservata ai </a:t>
            </a:r>
            <a:r>
              <a:rPr lang="it-IT" sz="2800" i="1" dirty="0" err="1"/>
              <a:t>cives</a:t>
            </a:r>
            <a:r>
              <a:rPr lang="it-IT" sz="2800" i="1" dirty="0"/>
              <a:t>.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STIPULATIO</a:t>
            </a:r>
            <a:r>
              <a:rPr lang="it-IT" sz="2800" b="1" dirty="0"/>
              <a:t>: </a:t>
            </a:r>
            <a:r>
              <a:rPr lang="it-IT" sz="2800" dirty="0"/>
              <a:t>si </a:t>
            </a:r>
            <a:r>
              <a:rPr lang="it-IT" sz="2800" dirty="0" err="1"/>
              <a:t>puo</a:t>
            </a:r>
            <a:r>
              <a:rPr lang="it-IT" sz="2800" dirty="0"/>
              <a:t>̀ concludere con parole idonee ad esprimere l’assunzione di un obbligo: domanda e risposta, contestuali, devono coincidere. Occorre che le parti siano presenti (un soggetto a </a:t>
            </a:r>
            <a:r>
              <a:rPr lang="it-IT" sz="2800" dirty="0" err="1"/>
              <a:t>potesta</a:t>
            </a:r>
            <a:r>
              <a:rPr lang="it-IT" sz="2800" dirty="0"/>
              <a:t>̀ </a:t>
            </a:r>
            <a:r>
              <a:rPr lang="it-IT" sz="2800" dirty="0" err="1"/>
              <a:t>puo</a:t>
            </a:r>
            <a:r>
              <a:rPr lang="it-IT" sz="2800" dirty="0"/>
              <a:t>̀ sostituire lo stipulante). Non possono farla il muto e il sordo. </a:t>
            </a:r>
          </a:p>
          <a:p>
            <a:pPr algn="just"/>
            <a:r>
              <a:rPr lang="it-IT" sz="2800" dirty="0"/>
              <a:t>È contratto unilaterale, astratto, tutelato con azione di stretto diritto, l’</a:t>
            </a:r>
            <a:r>
              <a:rPr lang="it-IT" sz="2800" i="1" dirty="0" err="1"/>
              <a:t>actio</a:t>
            </a:r>
            <a:r>
              <a:rPr lang="it-IT" sz="2800" i="1" dirty="0"/>
              <a:t> ex </a:t>
            </a:r>
            <a:r>
              <a:rPr lang="it-IT" sz="2800" i="1" dirty="0" err="1"/>
              <a:t>stipulatu</a:t>
            </a:r>
            <a:r>
              <a:rPr lang="it-IT" sz="2800" i="1" dirty="0"/>
              <a:t> certi </a:t>
            </a:r>
            <a:r>
              <a:rPr lang="it-IT" sz="2800" dirty="0"/>
              <a:t>o </a:t>
            </a:r>
            <a:r>
              <a:rPr lang="it-IT" sz="2800" i="1" dirty="0"/>
              <a:t>incerti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br>
              <a:rPr lang="it-IT" sz="2800" dirty="0"/>
            </a:br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5157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02A88F-3044-D847-B169-B92498E8B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977461"/>
          </a:xfrm>
        </p:spPr>
        <p:txBody>
          <a:bodyPr>
            <a:normAutofit/>
          </a:bodyPr>
          <a:lstStyle/>
          <a:p>
            <a:r>
              <a:rPr lang="it-IT" sz="2400" b="1" u="sng" dirty="0"/>
              <a:t>STIPULAZIONI DI GARANZIA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4A075C-3E90-E54A-BBBA-53A87B257B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641" y="1114097"/>
            <a:ext cx="11330151" cy="5139557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Tra le varie applicazioni della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vanno ricordate in particolare le STIPULAZIONI DI GARANZIA effettuate con </a:t>
            </a:r>
            <a:r>
              <a:rPr lang="it-IT" sz="2400" i="1" dirty="0" err="1"/>
              <a:t>adpromissio</a:t>
            </a:r>
            <a:r>
              <a:rPr lang="it-IT" sz="2400" dirty="0"/>
              <a:t>, </a:t>
            </a:r>
            <a:r>
              <a:rPr lang="it-IT" sz="2400" dirty="0" err="1"/>
              <a:t>cioe</a:t>
            </a:r>
            <a:r>
              <a:rPr lang="it-IT" sz="2400" dirty="0"/>
              <a:t>̀ una seconda persona promette contestualmente di prestare quanto </a:t>
            </a:r>
            <a:r>
              <a:rPr lang="it-IT" sz="2400" dirty="0" err="1"/>
              <a:t>gia</a:t>
            </a:r>
            <a:r>
              <a:rPr lang="it-IT" sz="2400" dirty="0"/>
              <a:t>̀ promesso dal debitore principale: “</a:t>
            </a:r>
            <a:r>
              <a:rPr lang="it-IT" sz="2400" i="1" dirty="0"/>
              <a:t>Idem </a:t>
            </a:r>
            <a:r>
              <a:rPr lang="it-IT" sz="2400" i="1" dirty="0" err="1"/>
              <a:t>dari</a:t>
            </a:r>
            <a:r>
              <a:rPr lang="it-IT" sz="2400" i="1" dirty="0"/>
              <a:t> </a:t>
            </a:r>
            <a:r>
              <a:rPr lang="it-IT" sz="2400" i="1" dirty="0" err="1"/>
              <a:t>spondes</a:t>
            </a:r>
            <a:r>
              <a:rPr lang="it-IT" sz="2400" i="1" dirty="0"/>
              <a:t>?”</a:t>
            </a:r>
          </a:p>
          <a:p>
            <a:pPr algn="just"/>
            <a:r>
              <a:rPr lang="it-IT" sz="2400" dirty="0"/>
              <a:t>Si vengono così ad avere </a:t>
            </a:r>
            <a:r>
              <a:rPr lang="it-IT" sz="2400" dirty="0" err="1"/>
              <a:t>piu</a:t>
            </a:r>
            <a:r>
              <a:rPr lang="it-IT" sz="2400" dirty="0"/>
              <a:t>̀ debitori obbligati in modo solidale elettivo. </a:t>
            </a:r>
          </a:p>
          <a:p>
            <a:pPr algn="just"/>
            <a:r>
              <a:rPr lang="it-IT" sz="2400" dirty="0"/>
              <a:t>Esistono tre forme di stipulazioni di garanzia:</a:t>
            </a:r>
          </a:p>
          <a:p>
            <a:pPr algn="just"/>
            <a:r>
              <a:rPr lang="it-IT" sz="2400" dirty="0"/>
              <a:t>a) </a:t>
            </a:r>
            <a:r>
              <a:rPr lang="it-IT" sz="2400" b="1" i="1" dirty="0"/>
              <a:t>SPONSIO (</a:t>
            </a:r>
            <a:r>
              <a:rPr lang="it-IT" sz="2400" b="1" i="1" dirty="0" err="1"/>
              <a:t>actio</a:t>
            </a:r>
            <a:r>
              <a:rPr lang="it-IT" sz="2400" b="1" i="1" dirty="0"/>
              <a:t> </a:t>
            </a:r>
            <a:r>
              <a:rPr lang="it-IT" sz="2400" b="1" i="1" dirty="0" err="1"/>
              <a:t>depensi</a:t>
            </a:r>
            <a:r>
              <a:rPr lang="it-IT" sz="2400" b="1" i="1" dirty="0"/>
              <a:t>)</a:t>
            </a:r>
          </a:p>
          <a:p>
            <a:pPr algn="just"/>
            <a:r>
              <a:rPr lang="it-IT" sz="2400" dirty="0"/>
              <a:t>b) </a:t>
            </a:r>
            <a:r>
              <a:rPr lang="it-IT" sz="2400" b="1" i="1" dirty="0"/>
              <a:t>FIDEPROMISSIO</a:t>
            </a:r>
          </a:p>
          <a:p>
            <a:pPr algn="just"/>
            <a:r>
              <a:rPr lang="it-IT" sz="2400" dirty="0"/>
              <a:t>c) </a:t>
            </a:r>
            <a:r>
              <a:rPr lang="it-IT" sz="2400" b="1" i="1" dirty="0"/>
              <a:t>FIDEIUSSIO</a:t>
            </a:r>
            <a:r>
              <a:rPr lang="it-IT" sz="2400" dirty="0"/>
              <a:t>: </a:t>
            </a:r>
            <a:r>
              <a:rPr lang="it-IT" sz="2400" dirty="0" err="1"/>
              <a:t>puo</a:t>
            </a:r>
            <a:r>
              <a:rPr lang="it-IT" sz="2400" dirty="0"/>
              <a:t>̀ garantire anche obbligazioni non verbali 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6323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8F165-BB0F-B34E-B627-939347B4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55FB1F-7C24-2240-8A77-A320889405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18290"/>
            <a:ext cx="10363826" cy="4445876"/>
          </a:xfrm>
        </p:spPr>
        <p:txBody>
          <a:bodyPr>
            <a:noAutofit/>
          </a:bodyPr>
          <a:lstStyle/>
          <a:p>
            <a:r>
              <a:rPr lang="it-IT" sz="2800" dirty="0"/>
              <a:t>D. 44.7.3pr.: </a:t>
            </a:r>
            <a:r>
              <a:rPr lang="it-IT" sz="2800" i="1" dirty="0" err="1"/>
              <a:t>Obligationum</a:t>
            </a:r>
            <a:r>
              <a:rPr lang="it-IT" sz="2800" i="1" dirty="0"/>
              <a:t> </a:t>
            </a:r>
            <a:r>
              <a:rPr lang="it-IT" sz="2800" i="1" dirty="0" err="1"/>
              <a:t>substantia</a:t>
            </a:r>
            <a:r>
              <a:rPr lang="it-IT" sz="2800" i="1" dirty="0"/>
              <a:t> non in </a:t>
            </a:r>
            <a:r>
              <a:rPr lang="it-IT" sz="2800" i="1" dirty="0" err="1"/>
              <a:t>eo</a:t>
            </a:r>
            <a:r>
              <a:rPr lang="it-IT" sz="2800" i="1" dirty="0"/>
              <a:t> </a:t>
            </a:r>
            <a:r>
              <a:rPr lang="it-IT" sz="2800" i="1" dirty="0" err="1"/>
              <a:t>consistit</a:t>
            </a:r>
            <a:r>
              <a:rPr lang="it-IT" sz="2800" i="1" dirty="0"/>
              <a:t>, ut </a:t>
            </a:r>
            <a:r>
              <a:rPr lang="it-IT" sz="2800" i="1" dirty="0" err="1"/>
              <a:t>aliquod</a:t>
            </a:r>
            <a:r>
              <a:rPr lang="it-IT" sz="2800" i="1" dirty="0"/>
              <a:t> corpus nostrum aut </a:t>
            </a:r>
            <a:r>
              <a:rPr lang="it-IT" sz="2800" i="1" dirty="0" err="1"/>
              <a:t>servitutem</a:t>
            </a:r>
            <a:r>
              <a:rPr lang="it-IT" sz="2800" i="1" dirty="0"/>
              <a:t> </a:t>
            </a:r>
            <a:r>
              <a:rPr lang="it-IT" sz="2800" i="1" dirty="0" err="1"/>
              <a:t>nostram</a:t>
            </a:r>
            <a:r>
              <a:rPr lang="it-IT" sz="2800" i="1" dirty="0"/>
              <a:t> </a:t>
            </a:r>
            <a:r>
              <a:rPr lang="it-IT" sz="2800" i="1" dirty="0" err="1"/>
              <a:t>faciat</a:t>
            </a:r>
            <a:r>
              <a:rPr lang="it-IT" sz="2800" i="1" dirty="0"/>
              <a:t>, </a:t>
            </a:r>
            <a:r>
              <a:rPr lang="it-IT" sz="2800" i="1" dirty="0" err="1"/>
              <a:t>sed</a:t>
            </a:r>
            <a:r>
              <a:rPr lang="it-IT" sz="2800" i="1" dirty="0"/>
              <a:t> ut </a:t>
            </a:r>
            <a:r>
              <a:rPr lang="it-IT" sz="2800" i="1" dirty="0" err="1"/>
              <a:t>alium</a:t>
            </a:r>
            <a:r>
              <a:rPr lang="it-IT" sz="2800" i="1" dirty="0"/>
              <a:t> </a:t>
            </a:r>
            <a:r>
              <a:rPr lang="it-IT" sz="2800" i="1" dirty="0" err="1"/>
              <a:t>nobis</a:t>
            </a:r>
            <a:r>
              <a:rPr lang="it-IT" sz="2800" i="1" dirty="0"/>
              <a:t> </a:t>
            </a:r>
            <a:r>
              <a:rPr lang="it-IT" sz="2800" i="1" dirty="0" err="1"/>
              <a:t>obstringat</a:t>
            </a:r>
            <a:r>
              <a:rPr lang="it-IT" sz="2800" i="1" dirty="0"/>
              <a:t> ad </a:t>
            </a:r>
            <a:r>
              <a:rPr lang="it-IT" sz="2800" i="1" dirty="0" err="1"/>
              <a:t>dandum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</a:t>
            </a:r>
            <a:r>
              <a:rPr lang="it-IT" sz="2800" i="1" dirty="0" err="1"/>
              <a:t>faciendum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</a:t>
            </a:r>
            <a:r>
              <a:rPr lang="it-IT" sz="2800" i="1" dirty="0" err="1"/>
              <a:t>praestandum</a:t>
            </a:r>
            <a:r>
              <a:rPr lang="it-IT" sz="2800" i="1" dirty="0"/>
              <a:t> </a:t>
            </a:r>
          </a:p>
          <a:p>
            <a:r>
              <a:rPr lang="it-IT" sz="2800" dirty="0"/>
              <a:t>(L’essenza delle obbligazioni non si trova nella circostanza che ci rendano titolari di un diritto di </a:t>
            </a:r>
            <a:r>
              <a:rPr lang="it-IT" sz="2800" dirty="0" err="1"/>
              <a:t>proprieta</a:t>
            </a:r>
            <a:r>
              <a:rPr lang="it-IT" sz="2800" dirty="0"/>
              <a:t>̀ o di </a:t>
            </a:r>
            <a:r>
              <a:rPr lang="it-IT" sz="2800" dirty="0" err="1"/>
              <a:t>servitu</a:t>
            </a:r>
            <a:r>
              <a:rPr lang="it-IT" sz="2800" dirty="0"/>
              <a:t>̀, </a:t>
            </a:r>
            <a:r>
              <a:rPr lang="it-IT" sz="2800" dirty="0" err="1"/>
              <a:t>bensi</a:t>
            </a:r>
            <a:r>
              <a:rPr lang="it-IT" sz="2800" dirty="0"/>
              <a:t>̀ nel fatto che vincolino taluno a dare, fare o prestare)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657469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6419F-E40D-7742-BE4B-CD0274905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416604"/>
          </a:xfrm>
        </p:spPr>
        <p:txBody>
          <a:bodyPr/>
          <a:lstStyle/>
          <a:p>
            <a:r>
              <a:rPr lang="it-IT" b="1" dirty="0"/>
              <a:t>Principio dell’ACCESSORIETA’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EB0F42-1226-4C41-8A2D-BBE5C812A9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9297" y="966953"/>
            <a:ext cx="10804634" cy="5421046"/>
          </a:xfrm>
        </p:spPr>
        <p:txBody>
          <a:bodyPr>
            <a:normAutofit fontScale="92500" lnSpcReduction="10000"/>
          </a:bodyPr>
          <a:lstStyle/>
          <a:p>
            <a:r>
              <a:rPr lang="it-IT" sz="3200" dirty="0"/>
              <a:t>le stipulazioni di garanzia accedono al debito principale, nel senso che</a:t>
            </a:r>
            <a:br>
              <a:rPr lang="it-IT" sz="3200" dirty="0"/>
            </a:br>
            <a:r>
              <a:rPr lang="it-IT" sz="3200" dirty="0"/>
              <a:t>1) se questo non è valido, non vale neppure la garanzia,</a:t>
            </a:r>
            <a:br>
              <a:rPr lang="it-IT" sz="3200" dirty="0"/>
            </a:br>
            <a:r>
              <a:rPr lang="it-IT" sz="3200" dirty="0"/>
              <a:t>2) il garante non </a:t>
            </a:r>
            <a:r>
              <a:rPr lang="it-IT" sz="3200" dirty="0" err="1"/>
              <a:t>puo</a:t>
            </a:r>
            <a:r>
              <a:rPr lang="it-IT" sz="3200" dirty="0"/>
              <a:t>̀ obbligarsi a </a:t>
            </a:r>
            <a:r>
              <a:rPr lang="it-IT" sz="3200" dirty="0" err="1"/>
              <a:t>piu</a:t>
            </a:r>
            <a:r>
              <a:rPr lang="it-IT" sz="3200" dirty="0"/>
              <a:t>̀ di quanto dovuto dal debitore principale (a meno sì);</a:t>
            </a:r>
            <a:br>
              <a:rPr lang="it-IT" sz="3200" dirty="0"/>
            </a:br>
            <a:r>
              <a:rPr lang="it-IT" sz="3200" dirty="0"/>
              <a:t>3) se si estingue il debito principale, si estingue anche la garanzia e</a:t>
            </a:r>
            <a:br>
              <a:rPr lang="it-IT" sz="3200" dirty="0"/>
            </a:br>
            <a:r>
              <a:rPr lang="it-IT" sz="3200" dirty="0"/>
              <a:t>4) il garante </a:t>
            </a:r>
            <a:r>
              <a:rPr lang="it-IT" sz="3200" dirty="0" err="1"/>
              <a:t>puo</a:t>
            </a:r>
            <a:r>
              <a:rPr lang="it-IT" sz="3200" dirty="0"/>
              <a:t>̀ far valere contro il creditore tutte le eccezioni relative al rapporto principale.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10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E129B3-3878-864F-8897-4B780FE38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8"/>
            <a:ext cx="10364451" cy="861848"/>
          </a:xfrm>
        </p:spPr>
        <p:txBody>
          <a:bodyPr/>
          <a:lstStyle/>
          <a:p>
            <a:r>
              <a:rPr lang="it-IT" dirty="0"/>
              <a:t>DIRITTO DI REGRESSO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C57D70-2A2B-7849-A40B-D387F73223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3173" y="1061546"/>
            <a:ext cx="10857186" cy="5796454"/>
          </a:xfrm>
        </p:spPr>
        <p:txBody>
          <a:bodyPr>
            <a:noAutofit/>
          </a:bodyPr>
          <a:lstStyle/>
          <a:p>
            <a:r>
              <a:rPr lang="it-IT" sz="2400" dirty="0"/>
              <a:t>In caso di </a:t>
            </a:r>
            <a:r>
              <a:rPr lang="it-IT" sz="2400" i="1" dirty="0" err="1"/>
              <a:t>fidepromissio</a:t>
            </a:r>
            <a:r>
              <a:rPr lang="it-IT" sz="2400" i="1" dirty="0"/>
              <a:t> </a:t>
            </a:r>
            <a:r>
              <a:rPr lang="it-IT" sz="2400" dirty="0"/>
              <a:t>e </a:t>
            </a:r>
            <a:r>
              <a:rPr lang="it-IT" sz="2400" i="1" dirty="0" err="1"/>
              <a:t>fideiussio</a:t>
            </a:r>
            <a:r>
              <a:rPr lang="it-IT" sz="2400" i="1" dirty="0"/>
              <a:t> </a:t>
            </a:r>
            <a:r>
              <a:rPr lang="it-IT" sz="2400" dirty="0"/>
              <a:t>non esiste un’azione generale per chiedere al debitore garantito la restituzione di quanto pagato. Vi sono varie </a:t>
            </a:r>
            <a:r>
              <a:rPr lang="it-IT" sz="2400" dirty="0" err="1"/>
              <a:t>possibilita</a:t>
            </a:r>
            <a:r>
              <a:rPr lang="it-IT" sz="2400" dirty="0"/>
              <a:t>̀:</a:t>
            </a:r>
            <a:br>
              <a:rPr lang="it-IT" sz="2400" dirty="0"/>
            </a:br>
            <a:r>
              <a:rPr lang="it-IT" sz="2400" dirty="0"/>
              <a:t>1) apposita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tra garante e debitore;</a:t>
            </a:r>
            <a:br>
              <a:rPr lang="it-IT" sz="2400" dirty="0"/>
            </a:br>
            <a:r>
              <a:rPr lang="it-IT" sz="2400" dirty="0"/>
              <a:t>2) </a:t>
            </a:r>
            <a:r>
              <a:rPr lang="it-IT" sz="2400" i="1" dirty="0" err="1"/>
              <a:t>actio</a:t>
            </a:r>
            <a:r>
              <a:rPr lang="it-IT" sz="2400" i="1" dirty="0"/>
              <a:t> mandati contraria </a:t>
            </a:r>
            <a:r>
              <a:rPr lang="it-IT" sz="2400" dirty="0"/>
              <a:t>(quando si possa individuare un mandato del debitore al garante)</a:t>
            </a:r>
            <a:br>
              <a:rPr lang="it-IT" sz="2400" dirty="0"/>
            </a:br>
            <a:r>
              <a:rPr lang="it-IT" sz="2400" dirty="0"/>
              <a:t>3) azione di divisione di un rapporto di </a:t>
            </a:r>
            <a:r>
              <a:rPr lang="it-IT" sz="2400" dirty="0" err="1"/>
              <a:t>coeredita</a:t>
            </a:r>
            <a:r>
              <a:rPr lang="it-IT" sz="2400" dirty="0"/>
              <a:t>̀, condominio, </a:t>
            </a:r>
            <a:r>
              <a:rPr lang="it-IT" sz="2400" dirty="0" err="1"/>
              <a:t>societa</a:t>
            </a:r>
            <a:r>
              <a:rPr lang="it-IT" sz="2400" dirty="0"/>
              <a:t>̀</a:t>
            </a:r>
          </a:p>
          <a:p>
            <a:r>
              <a:rPr lang="it-IT" sz="2400" dirty="0"/>
              <a:t>4) </a:t>
            </a:r>
            <a:r>
              <a:rPr lang="it-IT" sz="2400" i="1" dirty="0" err="1"/>
              <a:t>beneficium</a:t>
            </a:r>
            <a:r>
              <a:rPr lang="it-IT" sz="2400" i="1" dirty="0"/>
              <a:t> </a:t>
            </a:r>
            <a:r>
              <a:rPr lang="it-IT" sz="2400" i="1" dirty="0" err="1"/>
              <a:t>cedendarum</a:t>
            </a:r>
            <a:r>
              <a:rPr lang="it-IT" sz="2400" i="1" dirty="0"/>
              <a:t> </a:t>
            </a:r>
            <a:r>
              <a:rPr lang="it-IT" sz="2400" i="1" dirty="0" err="1"/>
              <a:t>actionum</a:t>
            </a:r>
            <a:r>
              <a:rPr lang="it-IT" sz="2400" dirty="0"/>
              <a:t>: al garante che si fosse detto pronto a pagare prima della </a:t>
            </a:r>
            <a:r>
              <a:rPr lang="it-IT" sz="2400" i="1" dirty="0" err="1"/>
              <a:t>litis</a:t>
            </a:r>
            <a:r>
              <a:rPr lang="it-IT" sz="2400" i="1" dirty="0"/>
              <a:t> </a:t>
            </a:r>
            <a:r>
              <a:rPr lang="it-IT" sz="2400" i="1" dirty="0" err="1"/>
              <a:t>contestatio</a:t>
            </a:r>
            <a:r>
              <a:rPr lang="it-IT" sz="2400" dirty="0"/>
              <a:t>, il creditore avrebbe ceduto l'azione contro il debitore principale (il garante si fa </a:t>
            </a:r>
            <a:r>
              <a:rPr lang="it-IT" sz="2400" dirty="0" err="1"/>
              <a:t>cioe</a:t>
            </a:r>
            <a:r>
              <a:rPr lang="it-IT" sz="2400" dirty="0"/>
              <a:t>̀ nominare </a:t>
            </a:r>
            <a:r>
              <a:rPr lang="it-IT" sz="2400" i="1" dirty="0"/>
              <a:t>cognitor </a:t>
            </a:r>
            <a:r>
              <a:rPr lang="it-IT" sz="2400" dirty="0"/>
              <a:t>o </a:t>
            </a:r>
            <a:r>
              <a:rPr lang="it-IT" sz="2400" i="1" dirty="0"/>
              <a:t>procurator in rem </a:t>
            </a:r>
            <a:r>
              <a:rPr lang="it-IT" sz="2400" i="1" dirty="0" err="1"/>
              <a:t>suam</a:t>
            </a:r>
            <a:r>
              <a:rPr lang="it-IT" sz="2400" i="1" dirty="0"/>
              <a:t> </a:t>
            </a:r>
            <a:r>
              <a:rPr lang="it-IT" sz="2400" dirty="0"/>
              <a:t>in modo da poter agire contro il debitore principale).</a:t>
            </a:r>
            <a:br>
              <a:rPr lang="it-IT" sz="2400" dirty="0"/>
            </a:b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3386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8DF82E-27CA-6F46-921F-8C417F0D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6"/>
            <a:ext cx="10364451" cy="851338"/>
          </a:xfrm>
        </p:spPr>
        <p:txBody>
          <a:bodyPr/>
          <a:lstStyle/>
          <a:p>
            <a:r>
              <a:rPr lang="it-IT" dirty="0"/>
              <a:t>CONTRATTI CONSENSUALI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482302-2D5F-C84A-B801-48829335CF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701862"/>
          </a:xfrm>
        </p:spPr>
        <p:txBody>
          <a:bodyPr>
            <a:noAutofit/>
          </a:bodyPr>
          <a:lstStyle/>
          <a:p>
            <a:pPr algn="just"/>
            <a:r>
              <a:rPr lang="it-IT" sz="2800" b="1" u="sng" dirty="0"/>
              <a:t>1) </a:t>
            </a:r>
            <a:r>
              <a:rPr lang="it-IT" sz="2800" b="1" i="1" u="sng" dirty="0"/>
              <a:t>EMPTIO-VENDITIO </a:t>
            </a:r>
            <a:endParaRPr lang="it-IT" sz="2800" u="sng" dirty="0"/>
          </a:p>
          <a:p>
            <a:pPr algn="just"/>
            <a:r>
              <a:rPr lang="it-IT" sz="2800" dirty="0"/>
              <a:t>Contratto bilaterale, causale, a titolo oneroso, tutelato con azioni di buona fede,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venditi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7521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BBEEE-D297-6547-AF51-3BEB05CB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5083"/>
            <a:ext cx="10364451" cy="1527462"/>
          </a:xfrm>
        </p:spPr>
        <p:txBody>
          <a:bodyPr/>
          <a:lstStyle/>
          <a:p>
            <a:r>
              <a:rPr lang="it-IT" dirty="0"/>
              <a:t>OBBLIGAZIONI PRINCIPALI SCATURENTI DAL CONTRATTO PER IL COMPRATORE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D87415-D07E-DD47-BF88-ED615FD3C4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63882"/>
            <a:ext cx="10363826" cy="454082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pagare il prezzo, cioè una somma di denaro. </a:t>
            </a:r>
          </a:p>
          <a:p>
            <a:pPr marL="0" indent="0" algn="just">
              <a:buNone/>
            </a:pPr>
            <a:r>
              <a:rPr lang="it-IT" sz="2800" dirty="0"/>
              <a:t>Obbligazione di </a:t>
            </a:r>
            <a:r>
              <a:rPr lang="it-IT" sz="2800" i="1" dirty="0"/>
              <a:t>dare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Se il pagamento del prezzo è differito, ma la cosa è già stata consegnata, egli deve gli </a:t>
            </a:r>
            <a:r>
              <a:rPr lang="it-IT" sz="2800" u="sng" dirty="0"/>
              <a:t>interessi compensativi</a:t>
            </a:r>
            <a:r>
              <a:rPr lang="it-IT" sz="2800" dirty="0"/>
              <a:t> dal giorno della consegna. La richiesta degli interessi è possibile perché l’azione è di buona fede.</a:t>
            </a:r>
          </a:p>
          <a:p>
            <a:pPr algn="just"/>
            <a:r>
              <a:rPr lang="it-IT" sz="2800" dirty="0"/>
              <a:t>Risponde sempre perché </a:t>
            </a:r>
            <a:r>
              <a:rPr lang="it-IT" sz="2800" i="1" dirty="0" err="1"/>
              <a:t>genus</a:t>
            </a:r>
            <a:r>
              <a:rPr lang="it-IT" sz="2800" i="1" dirty="0"/>
              <a:t> </a:t>
            </a:r>
            <a:r>
              <a:rPr lang="it-IT" sz="2800" i="1" dirty="0" err="1"/>
              <a:t>numquam</a:t>
            </a:r>
            <a:r>
              <a:rPr lang="it-IT" sz="2800" i="1" dirty="0"/>
              <a:t> </a:t>
            </a:r>
            <a:r>
              <a:rPr lang="it-IT" sz="2800" i="1" dirty="0" err="1"/>
              <a:t>perit</a:t>
            </a:r>
            <a:r>
              <a:rPr lang="it-IT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89946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E2406A-9E65-B64B-A8AB-ACBA1C22E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OBBLIGAZIONI PRINCIPALI SCATURENTI DAL CONTRATTO PER IL VENDITORE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08F2C-AC80-CF4F-8C91-2331C7B712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46672"/>
          </a:xfrm>
        </p:spPr>
        <p:txBody>
          <a:bodyPr/>
          <a:lstStyle/>
          <a:p>
            <a:r>
              <a:rPr lang="it-IT" dirty="0"/>
              <a:t>Paolo D. 19,4,1 </a:t>
            </a:r>
            <a:r>
              <a:rPr lang="it-IT" dirty="0" err="1"/>
              <a:t>pr</a:t>
            </a:r>
            <a:r>
              <a:rPr lang="it-IT" dirty="0"/>
              <a:t>.: </a:t>
            </a:r>
            <a:r>
              <a:rPr lang="it-IT" i="1" dirty="0" err="1"/>
              <a:t>ob</a:t>
            </a:r>
            <a:r>
              <a:rPr lang="it-IT" i="1" dirty="0"/>
              <a:t> </a:t>
            </a:r>
            <a:r>
              <a:rPr lang="it-IT" i="1" dirty="0" err="1"/>
              <a:t>evictionem</a:t>
            </a:r>
            <a:r>
              <a:rPr lang="it-IT" i="1" dirty="0"/>
              <a:t> se </a:t>
            </a:r>
            <a:r>
              <a:rPr lang="it-IT" i="1" dirty="0" err="1"/>
              <a:t>obligare</a:t>
            </a:r>
            <a:r>
              <a:rPr lang="it-IT" i="1" dirty="0"/>
              <a:t>, </a:t>
            </a:r>
            <a:r>
              <a:rPr lang="it-IT" i="1" dirty="0" err="1"/>
              <a:t>possessionem</a:t>
            </a:r>
            <a:r>
              <a:rPr lang="it-IT" i="1" dirty="0"/>
              <a:t> </a:t>
            </a:r>
            <a:r>
              <a:rPr lang="it-IT" i="1" dirty="0" err="1"/>
              <a:t>tradere</a:t>
            </a:r>
            <a:r>
              <a:rPr lang="it-IT" i="1" dirty="0"/>
              <a:t>, </a:t>
            </a:r>
            <a:r>
              <a:rPr lang="it-IT" i="1" dirty="0" err="1"/>
              <a:t>purgari</a:t>
            </a:r>
            <a:r>
              <a:rPr lang="it-IT" i="1" dirty="0"/>
              <a:t> dolo malo</a:t>
            </a:r>
            <a:r>
              <a:rPr lang="it-IT" dirty="0"/>
              <a:t>. </a:t>
            </a:r>
          </a:p>
          <a:p>
            <a:r>
              <a:rPr lang="it-IT" dirty="0"/>
              <a:t>Obbligazione di </a:t>
            </a:r>
            <a:r>
              <a:rPr lang="it-IT" i="1" dirty="0" err="1"/>
              <a:t>facere</a:t>
            </a:r>
            <a:r>
              <a:rPr lang="it-IT" dirty="0"/>
              <a:t>.</a:t>
            </a:r>
          </a:p>
          <a:p>
            <a:pPr algn="just"/>
            <a:r>
              <a:rPr lang="it-IT" i="1" dirty="0" err="1"/>
              <a:t>Possessionem</a:t>
            </a:r>
            <a:r>
              <a:rPr lang="it-IT" i="1" dirty="0"/>
              <a:t> </a:t>
            </a:r>
            <a:r>
              <a:rPr lang="it-IT" i="1" dirty="0" err="1"/>
              <a:t>tradere</a:t>
            </a:r>
            <a:r>
              <a:rPr lang="it-IT" i="1" dirty="0"/>
              <a:t> </a:t>
            </a:r>
            <a:r>
              <a:rPr lang="it-IT" dirty="0"/>
              <a:t>= consegnare la </a:t>
            </a:r>
            <a:r>
              <a:rPr lang="it-IT" i="1" dirty="0" err="1"/>
              <a:t>merx</a:t>
            </a:r>
            <a:r>
              <a:rPr lang="it-IT" dirty="0"/>
              <a:t> tramite </a:t>
            </a:r>
            <a:r>
              <a:rPr lang="it-IT" i="1" dirty="0" err="1"/>
              <a:t>mancipatio</a:t>
            </a:r>
            <a:r>
              <a:rPr lang="it-IT" dirty="0"/>
              <a:t> o </a:t>
            </a:r>
            <a:r>
              <a:rPr lang="it-IT" i="1" dirty="0" err="1"/>
              <a:t>traditio</a:t>
            </a:r>
            <a:r>
              <a:rPr lang="it-IT" dirty="0"/>
              <a:t> (</a:t>
            </a:r>
            <a:r>
              <a:rPr lang="it-IT" i="1" dirty="0"/>
              <a:t>in iure </a:t>
            </a:r>
            <a:r>
              <a:rPr lang="it-IT" i="1" dirty="0" err="1"/>
              <a:t>cessio</a:t>
            </a:r>
            <a:r>
              <a:rPr lang="it-IT" dirty="0"/>
              <a:t> per i diritti). Il venditore era obbligato ad eseguire l’atto necessario al trasferimento della proprietà, facendo però astrazione dal suo risultato, per il quale però, a partire dal II sec. d.C., doveva prestare garanzia per l’evizione (obbligazione secondaria).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7769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65C57-D02F-BB44-824C-1858D551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83128"/>
            <a:ext cx="10364451" cy="955964"/>
          </a:xfrm>
        </p:spPr>
        <p:txBody>
          <a:bodyPr/>
          <a:lstStyle/>
          <a:p>
            <a:r>
              <a:rPr lang="it-IT" dirty="0"/>
              <a:t>RIPARTIZIONE DEL RISCHIO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86ECC1-673A-9A4D-BF91-E1A54FEFF0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39092"/>
            <a:ext cx="10363826" cy="4752108"/>
          </a:xfrm>
        </p:spPr>
        <p:txBody>
          <a:bodyPr/>
          <a:lstStyle/>
          <a:p>
            <a:pPr algn="just"/>
            <a:r>
              <a:rPr lang="it-IT" sz="2800" i="1" dirty="0"/>
              <a:t>PERICULUM </a:t>
            </a:r>
            <a:r>
              <a:rPr lang="it-IT" sz="2800" dirty="0"/>
              <a:t>= rischio per il perimento del bene dopo la perfezione del contratto, ma prima della consegna del bene. </a:t>
            </a:r>
          </a:p>
          <a:p>
            <a:pPr algn="just"/>
            <a:r>
              <a:rPr lang="it-IT" sz="2800" dirty="0"/>
              <a:t>Regola generale: </a:t>
            </a:r>
            <a:r>
              <a:rPr lang="it-IT" sz="2800" i="1" dirty="0"/>
              <a:t>casus </a:t>
            </a:r>
            <a:r>
              <a:rPr lang="it-IT" sz="2800" i="1" dirty="0" err="1"/>
              <a:t>sentit</a:t>
            </a:r>
            <a:r>
              <a:rPr lang="it-IT" sz="2800" i="1" dirty="0"/>
              <a:t> dominus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A partire dal I sec. d.C. vale la regola </a:t>
            </a:r>
            <a:r>
              <a:rPr lang="it-IT" sz="2800" b="1" i="1" dirty="0" err="1"/>
              <a:t>periculum</a:t>
            </a:r>
            <a:r>
              <a:rPr lang="it-IT" sz="2800" b="1" i="1" dirty="0"/>
              <a:t> est </a:t>
            </a:r>
            <a:r>
              <a:rPr lang="it-IT" sz="2800" b="1" i="1" dirty="0" err="1"/>
              <a:t>emptoris</a:t>
            </a:r>
            <a:r>
              <a:rPr lang="it-IT" sz="2800" dirty="0"/>
              <a:t>; tuttavia il venditore risponde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0094045"/>
      </p:ext>
    </p:extLst>
  </p:cSld>
  <p:clrMapOvr>
    <a:masterClrMapping/>
  </p:clrMapOvr>
  <p:transition spd="slow">
    <p:wheel spokes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FF95C3-9232-AD49-93DA-E89B4C86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05245"/>
            <a:ext cx="10364451" cy="1059873"/>
          </a:xfrm>
        </p:spPr>
        <p:txBody>
          <a:bodyPr>
            <a:normAutofit/>
          </a:bodyPr>
          <a:lstStyle/>
          <a:p>
            <a:r>
              <a:rPr lang="it-IT" dirty="0"/>
              <a:t>PATTI AGGIUNTI ALLA COMPRAVENDITA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D1950B-7EF1-7641-947C-1968A389EB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50818"/>
            <a:ext cx="10363826" cy="51655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400" b="1" u="sng" dirty="0"/>
              <a:t>PATTI AGGIUNTI</a:t>
            </a:r>
            <a:r>
              <a:rPr lang="it-IT" sz="2400" dirty="0"/>
              <a:t>: essendo di buona fede l’azione a tutela del contratto di compravendita, i patti aggiunti ineriscono: non </a:t>
            </a:r>
            <a:r>
              <a:rPr lang="it-IT" sz="2400" dirty="0" err="1"/>
              <a:t>occore</a:t>
            </a:r>
            <a:r>
              <a:rPr lang="it-IT" sz="2400" dirty="0"/>
              <a:t> inserire l’</a:t>
            </a:r>
            <a:r>
              <a:rPr lang="it-IT" sz="2400" i="1" dirty="0" err="1"/>
              <a:t>exceptio</a:t>
            </a:r>
            <a:r>
              <a:rPr lang="it-IT" sz="2400" i="1" dirty="0"/>
              <a:t> </a:t>
            </a:r>
            <a:r>
              <a:rPr lang="it-IT" sz="2400" i="1" dirty="0" err="1"/>
              <a:t>pacti</a:t>
            </a:r>
            <a:r>
              <a:rPr lang="it-IT" sz="2400" i="1" dirty="0"/>
              <a:t> </a:t>
            </a:r>
            <a:r>
              <a:rPr lang="it-IT" sz="2400" dirty="0"/>
              <a:t>e si possono far valere anche in via di azione. </a:t>
            </a:r>
          </a:p>
          <a:p>
            <a:pPr algn="just"/>
            <a:r>
              <a:rPr lang="it-IT" sz="2400" dirty="0"/>
              <a:t>Vi sono alcuni patti tipici, che permettono la </a:t>
            </a:r>
            <a:r>
              <a:rPr lang="it-IT" sz="2400" dirty="0" err="1"/>
              <a:t>risoluzIone</a:t>
            </a:r>
            <a:r>
              <a:rPr lang="it-IT" sz="2400" dirty="0"/>
              <a:t> del contratto all’avverarsi di determinate circostanze: realizzano in sostanza delle condizioni risolutive: </a:t>
            </a:r>
            <a:r>
              <a:rPr lang="it-IT" sz="2400" b="1" dirty="0"/>
              <a:t>1) </a:t>
            </a:r>
            <a:r>
              <a:rPr lang="it-IT" sz="2400" b="1" i="1" dirty="0"/>
              <a:t>In diem </a:t>
            </a:r>
            <a:r>
              <a:rPr lang="it-IT" sz="2400" b="1" i="1" dirty="0" err="1"/>
              <a:t>addictio</a:t>
            </a:r>
            <a:r>
              <a:rPr lang="it-IT" sz="2400" b="1" i="1" dirty="0"/>
              <a:t> </a:t>
            </a:r>
            <a:r>
              <a:rPr lang="it-IT" sz="2400" b="1" dirty="0"/>
              <a:t>2) </a:t>
            </a:r>
            <a:r>
              <a:rPr lang="it-IT" sz="2400" b="1" i="1" dirty="0"/>
              <a:t>PACTUM </a:t>
            </a:r>
            <a:r>
              <a:rPr lang="it-IT" sz="2400" b="1" i="1" dirty="0" err="1"/>
              <a:t>commissoriUM</a:t>
            </a:r>
            <a:r>
              <a:rPr lang="it-IT" sz="2400" b="1" i="1" dirty="0"/>
              <a:t> </a:t>
            </a:r>
            <a:r>
              <a:rPr lang="it-IT" sz="2400" b="1" dirty="0"/>
              <a:t>a) </a:t>
            </a:r>
            <a:r>
              <a:rPr lang="it-IT" sz="2400" b="1" i="1" dirty="0" err="1"/>
              <a:t>pactum</a:t>
            </a:r>
            <a:r>
              <a:rPr lang="it-IT" sz="2400" b="1" i="1" dirty="0"/>
              <a:t> </a:t>
            </a:r>
            <a:r>
              <a:rPr lang="it-IT" sz="2400" b="1" i="1" dirty="0" err="1"/>
              <a:t>displicentiae</a:t>
            </a:r>
            <a:r>
              <a:rPr lang="it-IT" sz="2400" b="1" i="1" dirty="0"/>
              <a:t> </a:t>
            </a:r>
            <a:endParaRPr lang="it-IT" sz="2400" dirty="0"/>
          </a:p>
          <a:p>
            <a:pPr algn="just"/>
            <a:r>
              <a:rPr lang="it-IT" sz="2400" dirty="0"/>
              <a:t>Il contratto di compravendita è puro, ma ad esso è aggiunto un patto di risoluzione sospensivamente condizionato. </a:t>
            </a:r>
          </a:p>
          <a:p>
            <a:pPr algn="just"/>
            <a:r>
              <a:rPr lang="it-IT" sz="2400" dirty="0"/>
              <a:t>Solo la parte interessata </a:t>
            </a:r>
            <a:r>
              <a:rPr lang="it-IT" sz="2400" dirty="0" err="1"/>
              <a:t>puo</a:t>
            </a:r>
            <a:r>
              <a:rPr lang="it-IT" sz="2400" dirty="0"/>
              <a:t>̀ far valere il patto, agendo con l’azione contrattuale e scegliendo se chiedere comunque l’adempimento ovvero la risoluzione.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459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37BBE-9EEA-3543-917A-229CAA48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977463"/>
          </a:xfrm>
        </p:spPr>
        <p:txBody>
          <a:bodyPr>
            <a:normAutofit fontScale="90000"/>
          </a:bodyPr>
          <a:lstStyle/>
          <a:p>
            <a:r>
              <a:rPr lang="it-IT" b="1" u="sng" dirty="0"/>
              <a:t>RESPONSABILITA’ PER EVIZIONE </a:t>
            </a:r>
            <a:br>
              <a:rPr lang="it-IT" b="1" u="sng" dirty="0"/>
            </a:br>
            <a:r>
              <a:rPr lang="it-IT" b="1" u="sng" dirty="0"/>
              <a:t>NELLA COMPRAVENDITA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99E79-94D8-3742-B2B2-C84E5F7045A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5007" y="977463"/>
            <a:ext cx="11550869" cy="6295696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1)  </a:t>
            </a:r>
            <a:r>
              <a:rPr lang="it-IT" sz="2400" b="1" dirty="0"/>
              <a:t>Il venditore in dolo risponde </a:t>
            </a:r>
            <a:r>
              <a:rPr lang="it-IT" sz="2400" dirty="0"/>
              <a:t>da sempre con l’azione contrattuale (il compratore </a:t>
            </a:r>
            <a:r>
              <a:rPr lang="it-IT" sz="2400" dirty="0" err="1"/>
              <a:t>puo</a:t>
            </a:r>
            <a:r>
              <a:rPr lang="it-IT" sz="2400" dirty="0"/>
              <a:t>̀ agire contro di lui con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empti</a:t>
            </a:r>
            <a:r>
              <a:rPr lang="it-IT" sz="2400" i="1" dirty="0"/>
              <a:t> </a:t>
            </a:r>
            <a:r>
              <a:rPr lang="it-IT" sz="2400" dirty="0"/>
              <a:t>per l’integrale </a:t>
            </a:r>
            <a:r>
              <a:rPr lang="it-IT" sz="2400" dirty="0" err="1"/>
              <a:t>risarcimEnto</a:t>
            </a:r>
            <a:r>
              <a:rPr lang="it-IT" sz="2400" dirty="0"/>
              <a:t> del danno). </a:t>
            </a:r>
          </a:p>
          <a:p>
            <a:pPr algn="just"/>
            <a:r>
              <a:rPr lang="it-IT" sz="2400" dirty="0"/>
              <a:t>2)  Risponde il venditore che abbia eseguito la propria prestazione con una </a:t>
            </a:r>
            <a:r>
              <a:rPr lang="it-IT" sz="2400" b="1" i="1" dirty="0" err="1"/>
              <a:t>mancipatio</a:t>
            </a:r>
            <a:r>
              <a:rPr lang="it-IT" sz="2400" b="1" dirty="0"/>
              <a:t>: </a:t>
            </a:r>
            <a:r>
              <a:rPr lang="it-IT" sz="2400" dirty="0"/>
              <a:t>il compratore </a:t>
            </a:r>
            <a:r>
              <a:rPr lang="it-IT" sz="2400" i="1" dirty="0"/>
              <a:t>mancipio </a:t>
            </a:r>
            <a:r>
              <a:rPr lang="it-IT" sz="2400" i="1" dirty="0" err="1"/>
              <a:t>accipiens</a:t>
            </a:r>
            <a:r>
              <a:rPr lang="it-IT" sz="2400" i="1" dirty="0"/>
              <a:t> </a:t>
            </a:r>
            <a:r>
              <a:rPr lang="it-IT" sz="2400" dirty="0" err="1"/>
              <a:t>puo</a:t>
            </a:r>
            <a:r>
              <a:rPr lang="it-IT" sz="2400" dirty="0"/>
              <a:t>̀ usare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auctoritatis</a:t>
            </a:r>
            <a:r>
              <a:rPr lang="it-IT" sz="2400" i="1" dirty="0"/>
              <a:t> </a:t>
            </a:r>
            <a:r>
              <a:rPr lang="it-IT" sz="2400" dirty="0"/>
              <a:t>e pretendere il doppio del prezzo. </a:t>
            </a:r>
          </a:p>
          <a:p>
            <a:pPr algn="just"/>
            <a:r>
              <a:rPr lang="it-IT" sz="2400" dirty="0"/>
              <a:t>3)  Risponde anche il venditore che abbia promesso con </a:t>
            </a:r>
            <a:r>
              <a:rPr lang="it-IT" sz="2400" b="1" dirty="0"/>
              <a:t>apposita </a:t>
            </a:r>
            <a:r>
              <a:rPr lang="it-IT" sz="2400" b="1" i="1" dirty="0" err="1"/>
              <a:t>stipulatio</a:t>
            </a:r>
            <a:r>
              <a:rPr lang="it-IT" sz="2400" b="1" i="1" dirty="0"/>
              <a:t> </a:t>
            </a:r>
            <a:r>
              <a:rPr lang="it-IT" sz="2400" dirty="0"/>
              <a:t>che </a:t>
            </a:r>
            <a:r>
              <a:rPr lang="it-IT" sz="2400" dirty="0" err="1"/>
              <a:t>puo</a:t>
            </a:r>
            <a:r>
              <a:rPr lang="it-IT" sz="2400" dirty="0"/>
              <a:t>̀ essere: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a) </a:t>
            </a:r>
            <a:r>
              <a:rPr lang="it-IT" i="1" dirty="0" err="1"/>
              <a:t>simplae</a:t>
            </a:r>
            <a:r>
              <a:rPr lang="it-IT" i="1" dirty="0"/>
              <a:t>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b) </a:t>
            </a:r>
            <a:r>
              <a:rPr lang="it-IT" i="1" dirty="0" err="1"/>
              <a:t>duplae</a:t>
            </a:r>
            <a:r>
              <a:rPr lang="it-IT" i="1" dirty="0"/>
              <a:t> </a:t>
            </a:r>
            <a:endParaRPr lang="it-IT" dirty="0"/>
          </a:p>
          <a:p>
            <a:pPr algn="just">
              <a:lnSpc>
                <a:spcPct val="100000"/>
              </a:lnSpc>
            </a:pPr>
            <a:r>
              <a:rPr lang="it-IT" dirty="0"/>
              <a:t>c) </a:t>
            </a:r>
            <a:r>
              <a:rPr lang="it-IT" i="1" dirty="0" err="1"/>
              <a:t>habere</a:t>
            </a:r>
            <a:r>
              <a:rPr lang="it-IT" i="1" dirty="0"/>
              <a:t> licere </a:t>
            </a:r>
            <a:endParaRPr lang="it-IT" dirty="0"/>
          </a:p>
          <a:p>
            <a:pPr algn="just"/>
            <a:r>
              <a:rPr lang="it-IT" sz="2400" dirty="0"/>
              <a:t>Il compratore in questo caso </a:t>
            </a:r>
            <a:r>
              <a:rPr lang="it-IT" sz="2400" dirty="0" err="1"/>
              <a:t>puo</a:t>
            </a:r>
            <a:r>
              <a:rPr lang="it-IT" sz="2400" dirty="0"/>
              <a:t>̀ agire con l’</a:t>
            </a:r>
            <a:r>
              <a:rPr lang="it-IT" sz="2400" i="1" dirty="0" err="1"/>
              <a:t>actio</a:t>
            </a:r>
            <a:r>
              <a:rPr lang="it-IT" sz="2400" i="1" dirty="0"/>
              <a:t> ex </a:t>
            </a:r>
            <a:r>
              <a:rPr lang="it-IT" sz="2400" i="1" dirty="0" err="1"/>
              <a:t>stipulatu</a:t>
            </a:r>
            <a:r>
              <a:rPr lang="it-IT" sz="2400" i="1" dirty="0"/>
              <a:t> </a:t>
            </a:r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0971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9EFC6-3246-254D-B86D-47AA1EEE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441434"/>
            <a:ext cx="10364451" cy="17708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6E880B-037D-334B-87B9-70EF670948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6746"/>
            <a:ext cx="10363826" cy="53287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4)  L’uso di prestare tali stipulazioni si diffonde a tal punto che si ritiene </a:t>
            </a:r>
            <a:r>
              <a:rPr lang="it-IT" sz="2800" b="1" u="sng" dirty="0"/>
              <a:t>contrario alla buona fede non averle fatte</a:t>
            </a:r>
            <a:r>
              <a:rPr lang="it-IT" sz="2800" dirty="0"/>
              <a:t>: si ammette il compratore ad agire con l’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per esigere la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5)  Breve è il passo per ammettere il compratore a chiedere direttamente il risarcimento del danno con </a:t>
            </a:r>
            <a:r>
              <a:rPr lang="it-IT" sz="2800" b="1" u="sng" dirty="0"/>
              <a:t>l’</a:t>
            </a:r>
            <a:r>
              <a:rPr lang="it-IT" sz="2800" b="1" i="1" u="sng" dirty="0" err="1"/>
              <a:t>actio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empti</a:t>
            </a:r>
            <a:r>
              <a:rPr lang="it-IT" sz="2800" dirty="0"/>
              <a:t>. Siamo all’inizio del II secolo d.C. A questo punto la GARANZIA CONTRO L’EVIZIONE è DIVENTATA UN </a:t>
            </a:r>
            <a:r>
              <a:rPr lang="it-IT" sz="2800" u="sng" dirty="0"/>
              <a:t>EFFETTO NATURALE </a:t>
            </a:r>
            <a:r>
              <a:rPr lang="it-IT" sz="2800" dirty="0"/>
              <a:t>DEL CONTRATTO DI COMPRAVENDITA. È un effetto che si </a:t>
            </a:r>
            <a:r>
              <a:rPr lang="it-IT" sz="2800" dirty="0" err="1"/>
              <a:t>puo</a:t>
            </a:r>
            <a:r>
              <a:rPr lang="it-IT" sz="2800" dirty="0"/>
              <a:t>̀ modificare, ma è considerato illecito, e quindi nullo, il </a:t>
            </a:r>
            <a:r>
              <a:rPr lang="it-IT" sz="2800" i="1" dirty="0" err="1"/>
              <a:t>pactum</a:t>
            </a:r>
            <a:r>
              <a:rPr lang="it-IT" sz="2800" i="1" dirty="0"/>
              <a:t> de non </a:t>
            </a:r>
            <a:r>
              <a:rPr lang="it-IT" sz="2800" i="1" dirty="0" err="1"/>
              <a:t>praestanda</a:t>
            </a:r>
            <a:r>
              <a:rPr lang="it-IT" sz="2800" i="1" dirty="0"/>
              <a:t> </a:t>
            </a:r>
            <a:r>
              <a:rPr lang="it-IT" sz="2800" i="1" dirty="0" err="1"/>
              <a:t>evitione</a:t>
            </a:r>
            <a:r>
              <a:rPr lang="it-IT" sz="2800" i="1" dirty="0"/>
              <a:t> </a:t>
            </a:r>
            <a:r>
              <a:rPr lang="it-IT" sz="2800" i="1" dirty="0" err="1"/>
              <a:t>ropter</a:t>
            </a:r>
            <a:r>
              <a:rPr lang="it-IT" sz="2800" i="1" dirty="0"/>
              <a:t> </a:t>
            </a:r>
            <a:r>
              <a:rPr lang="it-IT" sz="2800" i="1" dirty="0" err="1"/>
              <a:t>dolum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912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F1DCBE-76C2-5E43-9BE7-9292DC5C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166648"/>
          </a:xfrm>
        </p:spPr>
        <p:txBody>
          <a:bodyPr>
            <a:normAutofit/>
          </a:bodyPr>
          <a:lstStyle/>
          <a:p>
            <a:r>
              <a:rPr lang="it-IT" dirty="0"/>
              <a:t>RESPONSABILITÀ PER VIZI DELLA COSA VENDUTA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D0FA20-BE37-1D4C-821B-D81F074ABB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93380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1)  Si risponde sempre per dolo, </a:t>
            </a:r>
            <a:r>
              <a:rPr lang="it-IT" sz="2800" dirty="0" err="1"/>
              <a:t>cioe</a:t>
            </a:r>
            <a:r>
              <a:rPr lang="it-IT" sz="2800" dirty="0"/>
              <a:t>̀ vizi conosciuti e non dichiarati. </a:t>
            </a:r>
          </a:p>
          <a:p>
            <a:pPr algn="just"/>
            <a:r>
              <a:rPr lang="it-IT" sz="2800" dirty="0"/>
              <a:t>2)  Si risponde per i </a:t>
            </a:r>
            <a:r>
              <a:rPr lang="it-IT" sz="2800" i="1" dirty="0" err="1"/>
              <a:t>dicta</a:t>
            </a:r>
            <a:r>
              <a:rPr lang="it-IT" sz="2800" i="1" dirty="0"/>
              <a:t> et </a:t>
            </a:r>
            <a:r>
              <a:rPr lang="it-IT" sz="2800" i="1" dirty="0" err="1"/>
              <a:t>promissa</a:t>
            </a:r>
            <a:r>
              <a:rPr lang="it-IT" sz="2800" i="1" dirty="0"/>
              <a:t> </a:t>
            </a:r>
            <a:r>
              <a:rPr lang="it-IT" sz="2800" dirty="0"/>
              <a:t>effettuati con apposita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3)  per le compravendite di schiavi e animali avvenute nei mercati gli edili curuli concedono due azioni che sanzionano un </a:t>
            </a:r>
            <a:r>
              <a:rPr lang="it-IT" sz="2800" dirty="0" err="1"/>
              <a:t>responsabilita</a:t>
            </a:r>
            <a:r>
              <a:rPr lang="it-IT" sz="2800" dirty="0"/>
              <a:t>̀ oggettiva del venditore: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0262965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5008CC-4F2A-D842-A73C-4548AE37B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OBLIGATIO CIVILIS </a:t>
            </a:r>
            <a:r>
              <a:rPr lang="it-IT" dirty="0"/>
              <a:t>e </a:t>
            </a:r>
            <a:r>
              <a:rPr lang="it-IT" i="1" dirty="0"/>
              <a:t>OBLIGATIO NATURALIS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E35B67-F13F-7441-B911-73BCCF7F44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OBBLIGAZIONE = DEBITO (</a:t>
            </a:r>
            <a:r>
              <a:rPr lang="it-IT" sz="2800" dirty="0" err="1"/>
              <a:t>Schuld</a:t>
            </a:r>
            <a:r>
              <a:rPr lang="it-IT" sz="2800" dirty="0"/>
              <a:t>) + RESPONSABILITA’ (</a:t>
            </a:r>
            <a:r>
              <a:rPr lang="it-IT" sz="2800" dirty="0" err="1"/>
              <a:t>Haftung</a:t>
            </a:r>
            <a:r>
              <a:rPr lang="it-IT" sz="2800" dirty="0"/>
              <a:t>) </a:t>
            </a:r>
          </a:p>
          <a:p>
            <a:r>
              <a:rPr lang="it-IT" sz="2800" i="1" u="sng" dirty="0"/>
              <a:t>OBLIGATIO CIVILIS </a:t>
            </a:r>
            <a:r>
              <a:rPr lang="it-IT" sz="2800" i="1" dirty="0"/>
              <a:t>---------</a:t>
            </a:r>
            <a:r>
              <a:rPr lang="it-IT" sz="2800" dirty="0"/>
              <a:t> </a:t>
            </a:r>
            <a:r>
              <a:rPr lang="it-IT" sz="2800" i="1" dirty="0"/>
              <a:t>ACTIO IN PERSONAM </a:t>
            </a:r>
            <a:endParaRPr lang="it-IT" sz="2800" dirty="0"/>
          </a:p>
          <a:p>
            <a:r>
              <a:rPr lang="it-IT" sz="2800" i="1" u="sng" dirty="0"/>
              <a:t>OBLIGATIO NATURALIS </a:t>
            </a:r>
            <a:r>
              <a:rPr lang="it-IT" sz="2800" dirty="0"/>
              <a:t>= non c’è azione, </a:t>
            </a:r>
          </a:p>
          <a:p>
            <a:r>
              <a:rPr lang="it-IT" sz="2800" dirty="0"/>
              <a:t>non c’è </a:t>
            </a:r>
            <a:r>
              <a:rPr lang="it-IT" sz="2800" dirty="0" err="1"/>
              <a:t>responsabilita</a:t>
            </a:r>
            <a:r>
              <a:rPr lang="it-IT" sz="2800" dirty="0"/>
              <a:t>̀, ma c’è il debito: c’è la </a:t>
            </a:r>
            <a:r>
              <a:rPr lang="it-IT" sz="2800" i="1" dirty="0"/>
              <a:t>soluti </a:t>
            </a:r>
            <a:r>
              <a:rPr lang="it-IT" sz="2800" i="1" dirty="0" err="1"/>
              <a:t>retentio</a:t>
            </a:r>
            <a:r>
              <a:rPr lang="it-IT" sz="2800" i="1" dirty="0"/>
              <a:t> </a:t>
            </a:r>
            <a:r>
              <a:rPr lang="it-IT" sz="2800" dirty="0"/>
              <a:t>di </a:t>
            </a:r>
            <a:r>
              <a:rPr lang="it-IT" sz="2800" dirty="0" err="1"/>
              <a:t>cio</a:t>
            </a:r>
            <a:r>
              <a:rPr lang="it-IT" sz="2800" dirty="0"/>
              <a:t>̀ che sia stato pagato spontaneamente. </a:t>
            </a:r>
          </a:p>
          <a:p>
            <a:endParaRPr lang="it-IT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244732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A1BFA-2304-A84E-A6E6-1363F2C1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304800"/>
            <a:ext cx="10364451" cy="31371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8C921B-1C28-EC4B-9AEA-8ABD197595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618517"/>
            <a:ext cx="10363826" cy="606606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a)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quanti </a:t>
            </a:r>
            <a:r>
              <a:rPr lang="it-IT" sz="2800" b="1" i="1" dirty="0" err="1"/>
              <a:t>minoris</a:t>
            </a:r>
            <a:r>
              <a:rPr lang="it-IT" sz="2800" b="1" i="1" dirty="0"/>
              <a:t> </a:t>
            </a:r>
            <a:r>
              <a:rPr lang="it-IT" sz="2800" b="1" dirty="0"/>
              <a:t>o </a:t>
            </a:r>
            <a:r>
              <a:rPr lang="it-IT" sz="2800" b="1" i="1" dirty="0" err="1"/>
              <a:t>aestimatoria</a:t>
            </a:r>
            <a:r>
              <a:rPr lang="it-IT" sz="2800" dirty="0"/>
              <a:t>: da esperire entro un anno. È diretta al conseguimento di una diminuzione del prezzo, proporzionale alla diminuzione di valore della cosa provocata dal vizio. </a:t>
            </a:r>
          </a:p>
          <a:p>
            <a:pPr algn="just"/>
            <a:r>
              <a:rPr lang="it-IT" sz="2800" dirty="0"/>
              <a:t>b)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redhibitoria</a:t>
            </a:r>
            <a:r>
              <a:rPr lang="it-IT" sz="2800" dirty="0"/>
              <a:t>: da esperire entro 6 mesi. È diretta alla risoluzione del contratto e alla restituzione delle reciproche prestazioni; è congegnata in modo tale da rimettere la parti nella situazione economica in cui si sarebbero trovati se non avessero mai concluso ed eseguito la compravendita.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4510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2A1BB-789E-124A-B077-F24DD84E6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04801"/>
            <a:ext cx="10364451" cy="935420"/>
          </a:xfrm>
        </p:spPr>
        <p:txBody>
          <a:bodyPr/>
          <a:lstStyle/>
          <a:p>
            <a:pPr algn="l"/>
            <a:r>
              <a:rPr lang="it-IT" b="1" i="1" u="sng" dirty="0"/>
              <a:t>2) LOCATIO CONDUCTIO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13601-78BD-254F-9F2C-A7DADF4763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1500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Contratto bilaterale, causale, a titolo oneroso, tutelato con azioni di </a:t>
            </a:r>
          </a:p>
          <a:p>
            <a:pPr marL="0" indent="0" algn="just">
              <a:buNone/>
            </a:pPr>
            <a:r>
              <a:rPr lang="it-IT" sz="2800" dirty="0"/>
              <a:t>buona fede, </a:t>
            </a:r>
            <a:r>
              <a:rPr lang="it-IT" sz="2800" i="1" dirty="0" err="1"/>
              <a:t>actio</a:t>
            </a:r>
            <a:r>
              <a:rPr lang="it-IT" sz="2800" i="1" dirty="0"/>
              <a:t> locati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conducti</a:t>
            </a:r>
            <a:r>
              <a:rPr lang="it-IT" sz="2800" dirty="0"/>
              <a:t>.</a:t>
            </a:r>
          </a:p>
          <a:p>
            <a:pPr algn="just"/>
            <a:r>
              <a:rPr lang="it-IT" sz="2800" dirty="0" err="1"/>
              <a:t>SchEma</a:t>
            </a:r>
            <a:r>
              <a:rPr lang="it-IT" sz="2800" dirty="0"/>
              <a:t> unitario al quale sono ricondotte fattispecie diverse: regime giuridico alquanto articolato </a:t>
            </a:r>
          </a:p>
          <a:p>
            <a:pPr algn="just"/>
            <a:r>
              <a:rPr lang="it-IT" sz="2800" dirty="0"/>
              <a:t>a) </a:t>
            </a:r>
            <a:r>
              <a:rPr lang="it-IT" sz="2800" b="1" i="1" u="sng" dirty="0"/>
              <a:t>LOCATIO rei</a:t>
            </a:r>
            <a:r>
              <a:rPr lang="it-IT" sz="2800" dirty="0"/>
              <a:t>: il locatore è obbligato a mettere a disposizione una cosa, mobile o immobile, di cui il conduttore </a:t>
            </a:r>
            <a:r>
              <a:rPr lang="it-IT" sz="2800" dirty="0" err="1"/>
              <a:t>acquistera</a:t>
            </a:r>
            <a:r>
              <a:rPr lang="it-IT" sz="2800" dirty="0"/>
              <a:t>̀ la detenzione e </a:t>
            </a:r>
            <a:r>
              <a:rPr lang="it-IT" sz="2800" dirty="0" err="1"/>
              <a:t>sara</a:t>
            </a:r>
            <a:r>
              <a:rPr lang="it-IT" sz="2800" dirty="0"/>
              <a:t>̀ obbligato a conservarla in buona stato, restituirla al termine e pagare la mercede. </a:t>
            </a:r>
            <a:r>
              <a:rPr lang="it-IT" sz="2800" i="1" dirty="0" err="1"/>
              <a:t>Emptio</a:t>
            </a:r>
            <a:r>
              <a:rPr lang="it-IT" sz="2800" i="1" dirty="0"/>
              <a:t> </a:t>
            </a:r>
            <a:r>
              <a:rPr lang="it-IT" sz="2800" i="1" dirty="0" err="1"/>
              <a:t>tollit</a:t>
            </a:r>
            <a:r>
              <a:rPr lang="it-IT" sz="2800" i="1" dirty="0"/>
              <a:t> </a:t>
            </a:r>
            <a:r>
              <a:rPr lang="it-IT" sz="2800" i="1" dirty="0" err="1"/>
              <a:t>locatum</a:t>
            </a:r>
            <a:r>
              <a:rPr lang="it-IT" sz="2800" i="1" dirty="0"/>
              <a:t> 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5580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5B289-9C2C-1E46-88AA-0FF36B07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8FBABC-752D-DF40-A8AA-CC96240AA3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b)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operarum</a:t>
            </a:r>
            <a:r>
              <a:rPr lang="it-IT" sz="2800" b="1" i="1" u="sng" dirty="0"/>
              <a:t> </a:t>
            </a:r>
            <a:r>
              <a:rPr lang="it-IT" sz="2800" i="1" dirty="0"/>
              <a:t>(</a:t>
            </a:r>
            <a:r>
              <a:rPr lang="it-IT" sz="2800" i="1" dirty="0" err="1"/>
              <a:t>operas</a:t>
            </a:r>
            <a:r>
              <a:rPr lang="it-IT" sz="2800" i="1" dirty="0"/>
              <a:t> </a:t>
            </a:r>
            <a:r>
              <a:rPr lang="it-IT" sz="2800" i="1" dirty="0" err="1"/>
              <a:t>suas</a:t>
            </a:r>
            <a:r>
              <a:rPr lang="it-IT" sz="2800" i="1" dirty="0"/>
              <a:t> locare)</a:t>
            </a:r>
            <a:r>
              <a:rPr lang="it-IT" sz="2800" dirty="0"/>
              <a:t>: </a:t>
            </a:r>
            <a:r>
              <a:rPr lang="it-IT" sz="2800" dirty="0" err="1"/>
              <a:t>attivita</a:t>
            </a:r>
            <a:r>
              <a:rPr lang="it-IT" sz="2800" dirty="0"/>
              <a:t>̀ lavorativa subordinata. Il locatore è il lavoratore, il conduttore è il datore di lavoro, obbligato a pagare la mercede, dovuta anche se il lavoratore non possa prestare l’</a:t>
            </a:r>
            <a:r>
              <a:rPr lang="it-IT" sz="2800" dirty="0" err="1"/>
              <a:t>attivita</a:t>
            </a:r>
            <a:r>
              <a:rPr lang="it-IT" sz="2800" dirty="0"/>
              <a:t>̀ per causa a lui non imputabile. Quella del locatore è un’ obbligazione di mezzi.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54048539"/>
      </p:ext>
    </p:extLst>
  </p:cSld>
  <p:clrMapOvr>
    <a:masterClrMapping/>
  </p:clrMapOvr>
  <p:transition spd="slow">
    <p:wip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DCDFE6-969A-7840-B50F-21E197366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557048"/>
            <a:ext cx="10364451" cy="6146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A657C8-C6D4-414B-8D56-B0A8C32CC2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03890"/>
            <a:ext cx="10363826" cy="584375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c)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operis</a:t>
            </a:r>
            <a:r>
              <a:rPr lang="it-IT" sz="2800" b="1" i="1" u="sng" dirty="0"/>
              <a:t> </a:t>
            </a:r>
            <a:r>
              <a:rPr lang="it-IT" sz="2800" i="1" dirty="0"/>
              <a:t>(opus </a:t>
            </a:r>
            <a:r>
              <a:rPr lang="it-IT" sz="2800" i="1" dirty="0" err="1"/>
              <a:t>faciendum</a:t>
            </a:r>
            <a:r>
              <a:rPr lang="it-IT" sz="2800" i="1" dirty="0"/>
              <a:t> locare)</a:t>
            </a:r>
            <a:r>
              <a:rPr lang="it-IT" sz="2800" dirty="0"/>
              <a:t>: il locatore si impegna a consegnare una materia prima da lavorare o una cosa in ordine alla quale deve essere eseguito un servizio e il conduttore si obbliga a compiere autonomamente una certa </a:t>
            </a:r>
            <a:r>
              <a:rPr lang="it-IT" sz="2800" dirty="0" err="1"/>
              <a:t>attivita</a:t>
            </a:r>
            <a:r>
              <a:rPr lang="it-IT" sz="2800" dirty="0"/>
              <a:t>̀ su di essa, in modo da raggiungere il risultato convenuto e poi restituirla. Quella del conduttore è un’obbligazione di risultato. </a:t>
            </a:r>
          </a:p>
          <a:p>
            <a:pPr algn="just"/>
            <a:r>
              <a:rPr lang="it-IT" sz="2800" dirty="0"/>
              <a:t>La mercede in questo caso deve essere pagata </a:t>
            </a:r>
            <a:r>
              <a:rPr lang="it-IT" sz="2800" dirty="0" err="1"/>
              <a:t>daL</a:t>
            </a:r>
            <a:r>
              <a:rPr lang="it-IT" sz="2800" dirty="0"/>
              <a:t> locatore.</a:t>
            </a:r>
          </a:p>
          <a:p>
            <a:pPr algn="just"/>
            <a:r>
              <a:rPr lang="it-IT" sz="2800" dirty="0"/>
              <a:t>Svolge la funzioni dei nostri contratti di appalto, di opera, di trasporto, ecc.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99075902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F95038-E2FD-444C-86C0-A53E26D6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4594"/>
            <a:ext cx="10364451" cy="977462"/>
          </a:xfrm>
        </p:spPr>
        <p:txBody>
          <a:bodyPr/>
          <a:lstStyle/>
          <a:p>
            <a:pPr algn="l"/>
            <a:r>
              <a:rPr lang="it-IT" b="1" u="sng" dirty="0"/>
              <a:t>3) </a:t>
            </a:r>
            <a:r>
              <a:rPr lang="it-IT" b="1" i="1" u="sng" dirty="0" err="1"/>
              <a:t>societas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951E9-8CB0-0847-96B6-EF1D7163CD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1242"/>
            <a:ext cx="10363826" cy="4529958"/>
          </a:xfrm>
        </p:spPr>
        <p:txBody>
          <a:bodyPr>
            <a:normAutofit/>
          </a:bodyPr>
          <a:lstStyle/>
          <a:p>
            <a:r>
              <a:rPr lang="it-IT" sz="2800" dirty="0"/>
              <a:t>La </a:t>
            </a:r>
            <a:r>
              <a:rPr lang="it-IT" sz="2800" i="1" dirty="0" err="1"/>
              <a:t>societas</a:t>
            </a:r>
            <a:r>
              <a:rPr lang="it-IT" sz="2800" i="1" dirty="0"/>
              <a:t> </a:t>
            </a:r>
            <a:r>
              <a:rPr lang="it-IT" sz="2800" dirty="0"/>
              <a:t>è un contratto di </a:t>
            </a:r>
            <a:r>
              <a:rPr lang="it-IT" sz="2800" i="1" dirty="0" err="1"/>
              <a:t>ius</a:t>
            </a:r>
            <a:r>
              <a:rPr lang="it-IT" sz="2800" i="1" dirty="0"/>
              <a:t> </a:t>
            </a:r>
            <a:r>
              <a:rPr lang="it-IT" sz="2800" i="1" dirty="0" err="1"/>
              <a:t>gentium</a:t>
            </a:r>
            <a:r>
              <a:rPr lang="it-IT" sz="2800" dirty="0"/>
              <a:t>, tutelato con azioni di buona fede,</a:t>
            </a:r>
            <a:r>
              <a:rPr lang="it-IT" sz="2800" i="1" dirty="0"/>
              <a:t> </a:t>
            </a:r>
            <a:r>
              <a:rPr lang="it-IT" sz="2800" dirty="0"/>
              <a:t>bilaterale o plurilaterale, col quale due o più soggetti</a:t>
            </a:r>
            <a:r>
              <a:rPr lang="it-IT" sz="2800" i="1" dirty="0"/>
              <a:t> </a:t>
            </a:r>
            <a:r>
              <a:rPr lang="it-IT" sz="2800" dirty="0"/>
              <a:t>si obbligano a mettere in comune beni e/o attività lavorative allo scopo di raggiungere risultati vantaggiosi per tutti.</a:t>
            </a:r>
          </a:p>
          <a:p>
            <a:r>
              <a:rPr lang="it-IT" sz="2800" dirty="0"/>
              <a:t>Lo schema societario ebbe un’applicazione molto vasta; al suo interno si può individuare una bipartizione fondamentale, sia per le origini che per la struttura: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0361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7DED4B-4DB5-1F42-B074-D532CF33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88165"/>
          </a:xfrm>
        </p:spPr>
        <p:txBody>
          <a:bodyPr/>
          <a:lstStyle/>
          <a:p>
            <a:r>
              <a:rPr lang="it-IT" i="1" dirty="0"/>
              <a:t>A) </a:t>
            </a:r>
            <a:r>
              <a:rPr lang="it-IT" i="1" dirty="0" err="1"/>
              <a:t>societas</a:t>
            </a:r>
            <a:r>
              <a:rPr lang="it-IT" i="1" dirty="0"/>
              <a:t> omnium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dirty="0"/>
              <a:t>(generale)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223A73-C0EA-EB4C-AD03-666696FAAA2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3556"/>
            <a:ext cx="10363826" cy="482138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 soci si impegnano a mettere in comune tutti i loro beni, presenti e futuri e si impegnano soltanto a dividere tra loro profitti e perdite derivanti dall’amministrazione dei loro patrimoni . </a:t>
            </a:r>
          </a:p>
          <a:p>
            <a:pPr algn="just"/>
            <a:r>
              <a:rPr lang="it-IT" sz="2400" dirty="0"/>
              <a:t>A questo ambito di può ricondurre anche la </a:t>
            </a:r>
            <a:r>
              <a:rPr lang="it-IT" sz="2400" i="1" dirty="0" err="1"/>
              <a:t>societas</a:t>
            </a:r>
            <a:r>
              <a:rPr lang="it-IT" sz="2400" i="1" dirty="0"/>
              <a:t> omnium </a:t>
            </a:r>
            <a:r>
              <a:rPr lang="it-IT" sz="2400" i="1" dirty="0" err="1"/>
              <a:t>quae</a:t>
            </a:r>
            <a:r>
              <a:rPr lang="it-IT" sz="2400" i="1" dirty="0"/>
              <a:t> ex </a:t>
            </a:r>
            <a:r>
              <a:rPr lang="it-IT" sz="2400" i="1" dirty="0" err="1"/>
              <a:t>quaestu</a:t>
            </a:r>
            <a:r>
              <a:rPr lang="it-IT" sz="2400" i="1" dirty="0"/>
              <a:t> </a:t>
            </a:r>
            <a:r>
              <a:rPr lang="it-IT" sz="2400" i="1" dirty="0" err="1"/>
              <a:t>veniunt</a:t>
            </a:r>
            <a:r>
              <a:rPr lang="it-IT" sz="2400" i="1" dirty="0"/>
              <a:t> </a:t>
            </a:r>
            <a:r>
              <a:rPr lang="it-IT" sz="2400" dirty="0"/>
              <a:t>(società di tutti i guadagni), con la quale si mettevano in comune tutti gli acquisti effettuati a titolo oneroso in futuro dai soci: sembra si trattasse del tipo “presunto” di società, nel senso che, qualora si concludesse un contratto di società senza specificarne l’oggetto, si presumeva un contratto di questo tipo.</a:t>
            </a:r>
          </a:p>
        </p:txBody>
      </p:sp>
    </p:spTree>
    <p:extLst>
      <p:ext uri="{BB962C8B-B14F-4D97-AF65-F5344CB8AC3E}">
        <p14:creationId xmlns:p14="http://schemas.microsoft.com/office/powerpoint/2010/main" val="4049957923"/>
      </p:ext>
    </p:extLst>
  </p:cSld>
  <p:clrMapOvr>
    <a:masterClrMapping/>
  </p:clrMapOvr>
  <p:transition spd="slow">
    <p:push dir="u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55F4F3-C205-3740-8D48-DC7606515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63474"/>
          </a:xfrm>
        </p:spPr>
        <p:txBody>
          <a:bodyPr/>
          <a:lstStyle/>
          <a:p>
            <a:r>
              <a:rPr lang="it-IT" i="1" dirty="0"/>
              <a:t>b) </a:t>
            </a:r>
            <a:r>
              <a:rPr lang="it-IT" i="1" dirty="0" err="1"/>
              <a:t>societas</a:t>
            </a:r>
            <a:r>
              <a:rPr lang="it-IT" i="1" dirty="0"/>
              <a:t> </a:t>
            </a:r>
            <a:r>
              <a:rPr lang="it-IT" i="1" dirty="0" err="1"/>
              <a:t>unius</a:t>
            </a:r>
            <a:r>
              <a:rPr lang="it-IT" i="1" dirty="0"/>
              <a:t> rei </a:t>
            </a:r>
            <a:r>
              <a:rPr lang="it-IT" dirty="0"/>
              <a:t>(speciale)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637B1A-43DA-DC47-99FD-CB0FA5C231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81992"/>
            <a:ext cx="10363826" cy="440920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società in cui i soci si impegnano a mettere in comune singoli beni o determinate attività con uno scopo di lucro; i soci si obbligano a contribuire per il raggiungimento di uno specifico scopo economico, come ad esempio il commercio di schiavi o il prestito ad interesse. </a:t>
            </a:r>
          </a:p>
        </p:txBody>
      </p:sp>
    </p:spTree>
    <p:extLst>
      <p:ext uri="{BB962C8B-B14F-4D97-AF65-F5344CB8AC3E}">
        <p14:creationId xmlns:p14="http://schemas.microsoft.com/office/powerpoint/2010/main" val="3366510878"/>
      </p:ext>
    </p:extLst>
  </p:cSld>
  <p:clrMapOvr>
    <a:masterClrMapping/>
  </p:clrMapOvr>
  <p:transition spd="slow">
    <p:push dir="u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9B4E1-A11D-9E41-A351-DD51248D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332509"/>
            <a:ext cx="10364451" cy="1019739"/>
          </a:xfrm>
        </p:spPr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15AFF-69C5-0149-9E05-7F3B62EE8D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427" y="1485900"/>
            <a:ext cx="11080173" cy="473825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i="1" dirty="0"/>
              <a:t> </a:t>
            </a:r>
            <a:r>
              <a:rPr lang="it-IT" sz="2400" dirty="0"/>
              <a:t>fa sorgere un rapporto di durata, in cui fondamentale è l’</a:t>
            </a:r>
            <a:r>
              <a:rPr lang="it-IT" sz="2400" b="1" i="1" dirty="0" err="1"/>
              <a:t>intuitus</a:t>
            </a:r>
            <a:r>
              <a:rPr lang="it-IT" sz="2400" b="1" i="1" dirty="0"/>
              <a:t> </a:t>
            </a:r>
            <a:r>
              <a:rPr lang="it-IT" sz="2400" b="1" i="1" dirty="0" err="1"/>
              <a:t>personae</a:t>
            </a:r>
            <a:r>
              <a:rPr lang="it-IT" sz="2400" dirty="0"/>
              <a:t>, la relazione con quelle persone specifiche con cui si è contratta la società e non altre; </a:t>
            </a:r>
          </a:p>
          <a:p>
            <a:pPr algn="just"/>
            <a:r>
              <a:rPr lang="it-IT" sz="2400" dirty="0"/>
              <a:t>di conseguenza, il rapporto societario può continuare solo tra tutti i soci originari e cessa d automaticamente quando anche uno solo dei soci decida di recedere unilateralmente oppure  muoia.</a:t>
            </a:r>
          </a:p>
          <a:p>
            <a:pPr algn="just"/>
            <a:r>
              <a:rPr lang="it-IT" sz="2400" dirty="0"/>
              <a:t>Inoltre, il consenso ha un’importanza particolare perché non è sufficiente che esista nel momento della conclusione del contratto, ma deve sussistere per tutta la durata del rapporto che ne derivava: si parla in proposito di </a:t>
            </a:r>
            <a:r>
              <a:rPr lang="it-IT" sz="2400" b="1" i="1" dirty="0" err="1"/>
              <a:t>affectio</a:t>
            </a:r>
            <a:r>
              <a:rPr lang="it-IT" sz="2400" b="1" i="1" dirty="0"/>
              <a:t> </a:t>
            </a:r>
            <a:r>
              <a:rPr lang="it-IT" sz="2400" b="1" i="1" dirty="0" err="1"/>
              <a:t>societatis</a:t>
            </a:r>
            <a:r>
              <a:rPr lang="it-IT" sz="2400" b="1" dirty="0"/>
              <a:t>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23078259"/>
      </p:ext>
    </p:extLst>
  </p:cSld>
  <p:clrMapOvr>
    <a:masterClrMapping/>
  </p:clrMapOvr>
  <p:transition spd="slow">
    <p:push dir="u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BA1F76-D9C5-E547-BDA9-01A11931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6"/>
            <a:ext cx="10364451" cy="25977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0E978-C2C9-3944-A053-CE9386146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332509"/>
            <a:ext cx="11772900" cy="6982691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ripartizione dei profitti e delle perdite avveniva secondo i criteri stabiliti dai soci o eventualmente da un terzo arbitratore che decidesse secondo l’</a:t>
            </a:r>
            <a:r>
              <a:rPr lang="it-IT" sz="2400" i="1" dirty="0" err="1"/>
              <a:t>arbitrium</a:t>
            </a:r>
            <a:r>
              <a:rPr lang="it-IT" sz="2400" i="1" dirty="0"/>
              <a:t> boni viri</a:t>
            </a:r>
            <a:r>
              <a:rPr lang="it-IT" sz="2400" dirty="0"/>
              <a:t>; se nulla era stabilito, le quote si presumevano uguali tra tutti i soci, indipendentemente da un eventuale diverso ammontare dei conferimenti. </a:t>
            </a:r>
          </a:p>
          <a:p>
            <a:pPr algn="just"/>
            <a:r>
              <a:rPr lang="it-IT" sz="2400" dirty="0"/>
              <a:t>Sempre se nulla era stato in contrario stabilito, la ripartizione degli utili andava effettuata in proporzione identica a quella delle perdite, ma era possibile prevedere una partecipazione diversa negli utili e nelle perdite per i vari soci.</a:t>
            </a:r>
          </a:p>
          <a:p>
            <a:pPr algn="just"/>
            <a:r>
              <a:rPr lang="it-IT" sz="2400" dirty="0"/>
              <a:t>un’unica azione, l’</a:t>
            </a:r>
            <a:r>
              <a:rPr lang="it-IT" sz="2400" i="1" dirty="0" err="1"/>
              <a:t>actio</a:t>
            </a:r>
            <a:r>
              <a:rPr lang="it-IT" sz="2400" i="1" dirty="0"/>
              <a:t> pro socio, </a:t>
            </a:r>
            <a:r>
              <a:rPr lang="it-IT" sz="2400" dirty="0"/>
              <a:t>che</a:t>
            </a:r>
            <a:r>
              <a:rPr lang="it-IT" sz="2400" i="1" dirty="0"/>
              <a:t> </a:t>
            </a:r>
            <a:r>
              <a:rPr lang="it-IT" sz="2400" dirty="0"/>
              <a:t>si esperiva di solito come azione generale di rendiconto finale.</a:t>
            </a:r>
            <a:endParaRPr lang="it-IT" sz="2400" i="1" dirty="0"/>
          </a:p>
          <a:p>
            <a:pPr algn="just"/>
            <a:r>
              <a:rPr lang="it-IT" sz="2400" dirty="0"/>
              <a:t>Il grado di responsabilità sanzionato con tale azione era diverso a seconda delle varie situazioni e circostanze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33499502"/>
      </p:ext>
    </p:extLst>
  </p:cSld>
  <p:clrMapOvr>
    <a:masterClrMapping/>
  </p:clrMapOvr>
  <p:transition spd="slow">
    <p:push dir="u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8DE4E2-9D2F-E14F-BC42-CC72B415C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174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198E35-A7A9-C243-9ECC-CCE5F25C46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291" y="1194955"/>
            <a:ext cx="10924309" cy="499802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dirty="0"/>
              <a:t> è un contratto e come tutti i contratti romani produce effetti solo tra i soci e non verso i terzi, i quali acquistano diritti e obblighi soltanto nei confronti del socio con cui hanno rapporti. </a:t>
            </a:r>
          </a:p>
          <a:p>
            <a:pPr algn="just"/>
            <a:r>
              <a:rPr lang="it-IT" sz="2400" dirty="0"/>
              <a:t>Con la costituzione della società non si veniva a costituire neppure un patrimonio autonomo distinto da quello personale dei soci, i quali rispondevano direttamente ed esclusivamente con il proprio patrimonio per i debiti contratti con i terzi nell’interesse comune e potevano agire personalmente contro i terzi per i crediti acquisiti nella gestione comune, salvo poi dividere tra i vari soci tutti i profitti e le perdite.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242510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30C4B5-6E9B-3947-99DB-05D5A9C5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ORIGINI DEL CONCETTO DI OBBLIGAZIONE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ABDDBE-3A23-EE42-9859-5C06F23CCA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91862"/>
            <a:ext cx="10363826" cy="3899337"/>
          </a:xfrm>
        </p:spPr>
        <p:txBody>
          <a:bodyPr>
            <a:normAutofit lnSpcReduction="10000"/>
          </a:bodyPr>
          <a:lstStyle/>
          <a:p>
            <a:r>
              <a:rPr lang="it-IT" sz="2800" dirty="0"/>
              <a:t>1) </a:t>
            </a:r>
            <a:r>
              <a:rPr lang="it-IT" sz="2800" i="1" dirty="0" err="1"/>
              <a:t>Nexum</a:t>
            </a:r>
            <a:r>
              <a:rPr lang="it-IT" sz="2800" dirty="0"/>
              <a:t>: vincolo attuale. </a:t>
            </a:r>
          </a:p>
          <a:p>
            <a:r>
              <a:rPr lang="it-IT" sz="2800" dirty="0"/>
              <a:t>2) </a:t>
            </a:r>
            <a:r>
              <a:rPr lang="it-IT" sz="2800" i="1" dirty="0" err="1"/>
              <a:t>Praedes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vades</a:t>
            </a:r>
            <a:r>
              <a:rPr lang="it-IT" sz="2800" dirty="0"/>
              <a:t>: debito e </a:t>
            </a:r>
            <a:r>
              <a:rPr lang="it-IT" sz="2800" dirty="0" err="1"/>
              <a:t>responsabilita</a:t>
            </a:r>
            <a:r>
              <a:rPr lang="it-IT" sz="2800" dirty="0"/>
              <a:t>̀ </a:t>
            </a:r>
            <a:r>
              <a:rPr lang="it-IT" sz="2800" dirty="0" err="1"/>
              <a:t>fann</a:t>
            </a:r>
            <a:r>
              <a:rPr lang="it-IT" sz="2800" dirty="0"/>
              <a:t> capo a persone diverse. </a:t>
            </a:r>
          </a:p>
          <a:p>
            <a:r>
              <a:rPr lang="it-IT" sz="2800" dirty="0"/>
              <a:t>3) </a:t>
            </a:r>
            <a:r>
              <a:rPr lang="it-IT" sz="2800" i="1" dirty="0" err="1"/>
              <a:t>Sponsio</a:t>
            </a:r>
            <a:r>
              <a:rPr lang="it-IT" sz="2800" dirty="0"/>
              <a:t>: vincolo potenziale in cui debito è </a:t>
            </a:r>
            <a:r>
              <a:rPr lang="it-IT" sz="2800" dirty="0" err="1"/>
              <a:t>responsabilita</a:t>
            </a:r>
            <a:r>
              <a:rPr lang="it-IT" sz="2800" dirty="0"/>
              <a:t>̀ gravano sulla stessa persona. </a:t>
            </a:r>
          </a:p>
          <a:p>
            <a:r>
              <a:rPr lang="it-IT" sz="2800" dirty="0"/>
              <a:t>4) Introduzione dell’esecuzione sul patrimonio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18770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D285A7-0C04-3F46-B5DC-D1AC0781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5428"/>
          </a:xfrm>
        </p:spPr>
        <p:txBody>
          <a:bodyPr/>
          <a:lstStyle/>
          <a:p>
            <a:pPr algn="l"/>
            <a:r>
              <a:rPr lang="it-IT" dirty="0"/>
              <a:t>4) </a:t>
            </a:r>
            <a:r>
              <a:rPr lang="it-IT" b="1" i="1" dirty="0"/>
              <a:t>MANDATUM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89EA88-C132-2444-B7BB-B572547987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8991" y="1433946"/>
            <a:ext cx="11752118" cy="509154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è un contratto consensuale, bilaterale imperfetto, di </a:t>
            </a:r>
            <a:r>
              <a:rPr lang="it-IT" sz="2400" i="1" dirty="0" err="1"/>
              <a:t>ius</a:t>
            </a:r>
            <a:r>
              <a:rPr lang="it-IT" sz="2400" i="1" dirty="0"/>
              <a:t> </a:t>
            </a:r>
            <a:r>
              <a:rPr lang="it-IT" sz="2400" i="1" dirty="0" err="1"/>
              <a:t>gentium</a:t>
            </a:r>
            <a:r>
              <a:rPr lang="it-IT" sz="2400" dirty="0"/>
              <a:t>, in base al quale il mandante incarica il mandatario di svolgere un’attività giuridica o materiale e il mandatario si impegna a eseguire gratuitamente l’incarico ricevuto.</a:t>
            </a:r>
          </a:p>
          <a:p>
            <a:pPr algn="just"/>
            <a:r>
              <a:rPr lang="it-IT" sz="2400" dirty="0"/>
              <a:t>Il contratto di mandato è relativo a singoli specifici incarichi, che possono avere per oggetto il compimento di un negozio giuridico oppure sostenere le ragioni in un processo, ovvero un comportamento di mero fatto.</a:t>
            </a:r>
          </a:p>
          <a:p>
            <a:pPr algn="just"/>
            <a:r>
              <a:rPr lang="it-IT" sz="2400" dirty="0"/>
              <a:t>Il mandatario doveva eseguire fedelmente l’incarico e, al termine, trasferire al mandante beni, diritti e crediti acquistati con l’esecuzione dello stesso: il mandatario, infatti, operava secondo lo schema della rappresentanza indiretta </a:t>
            </a:r>
          </a:p>
        </p:txBody>
      </p:sp>
    </p:spTree>
    <p:extLst>
      <p:ext uri="{BB962C8B-B14F-4D97-AF65-F5344CB8AC3E}">
        <p14:creationId xmlns:p14="http://schemas.microsoft.com/office/powerpoint/2010/main" val="183180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7674FB-B9C5-DB4F-94D9-95DFE865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7"/>
            <a:ext cx="10364451" cy="35329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50F722-54E9-274A-8E57-B5EE1879F8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8536"/>
            <a:ext cx="10363826" cy="5032663"/>
          </a:xfrm>
        </p:spPr>
        <p:txBody>
          <a:bodyPr>
            <a:normAutofit/>
          </a:bodyPr>
          <a:lstStyle/>
          <a:p>
            <a:r>
              <a:rPr lang="it-IT" sz="2800" dirty="0"/>
              <a:t>Considerata l’essenziale gratuità del contratto, il mandatario risponde per inadempimento di solito in base al solo criterio del dolo, nel quale talvolta si fa rientrare anche la mancata applicazione della </a:t>
            </a:r>
            <a:r>
              <a:rPr lang="it-IT" sz="2800" i="1" dirty="0" err="1"/>
              <a:t>diligentia</a:t>
            </a:r>
            <a:r>
              <a:rPr lang="it-IT" sz="2800" i="1" dirty="0"/>
              <a:t> </a:t>
            </a:r>
            <a:r>
              <a:rPr lang="it-IT" sz="2800" i="1" dirty="0" err="1"/>
              <a:t>quam</a:t>
            </a:r>
            <a:r>
              <a:rPr lang="it-IT" sz="2800" i="1" dirty="0"/>
              <a:t> in </a:t>
            </a:r>
            <a:r>
              <a:rPr lang="it-IT" sz="2800" i="1" dirty="0" err="1"/>
              <a:t>suis</a:t>
            </a:r>
            <a:r>
              <a:rPr lang="it-IT" sz="2800" dirty="0"/>
              <a:t>; d’altra parte, poiché la violazione della fiducia insita nel mandato era fortemente riprovata dal costume sociale, la condanna del mandatario convenuto coll’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ne avrebbe comportato l’</a:t>
            </a:r>
            <a:r>
              <a:rPr lang="it-IT" sz="2800" i="1" dirty="0"/>
              <a:t>infamia</a:t>
            </a:r>
            <a:r>
              <a:rPr lang="it-I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661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407ED9-27BF-6944-8E5C-DEBB9A540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4692"/>
            <a:ext cx="10364451" cy="207818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7DF86-0310-0448-B19D-4F5F4DFA30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06582"/>
            <a:ext cx="10363826" cy="508461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Il mandante non è tenuto a remunerare l’attività compiuta, ma è obbligato ad assumere su di sé le conseguenze dell’attività compiuta - sempreché il mandatario non abbia ecceduto i limiti dell’incarico ricevuto - e a rifondergli ogni spesa o danno incontrati nell’esecuzione del mandato. Il mandatario ha a disposizione l’</a:t>
            </a:r>
            <a:r>
              <a:rPr lang="it-IT" sz="2800" i="1" dirty="0" err="1"/>
              <a:t>actio</a:t>
            </a:r>
            <a:r>
              <a:rPr lang="it-IT" sz="2800" i="1" dirty="0"/>
              <a:t> mandati contraria </a:t>
            </a:r>
            <a:r>
              <a:rPr lang="it-IT" sz="2800" dirty="0"/>
              <a:t>per esigere tali pretese; egli può però farle valere anche in via di compensazione, una volta chiamato in giudizio con 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dirty="0"/>
              <a:t>, data la natura di buona fede di tali azioni. </a:t>
            </a:r>
          </a:p>
        </p:txBody>
      </p:sp>
    </p:spTree>
    <p:extLst>
      <p:ext uri="{BB962C8B-B14F-4D97-AF65-F5344CB8AC3E}">
        <p14:creationId xmlns:p14="http://schemas.microsoft.com/office/powerpoint/2010/main" val="3144375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B45A52-3C02-8745-A558-DA92A08A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7819"/>
            <a:ext cx="10364451" cy="1080654"/>
          </a:xfrm>
        </p:spPr>
        <p:txBody>
          <a:bodyPr/>
          <a:lstStyle/>
          <a:p>
            <a:r>
              <a:rPr lang="it-IT" dirty="0"/>
              <a:t>CONTRATTI INNOMINATI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80D258-42C2-A243-A6A0-72AE32AA15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85899"/>
            <a:ext cx="10363826" cy="49252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Qualora i privati si accordassero informalmente per obbligarsi a uno scambio di prestazioni, il cui contenuto non ricadesse in alcuna causa tipica, o presentasse elementi propri di più contratti, non si era concluso alcun contratto riconosciuto dall’ordinamento;  non vi era alcuna tutela, se non quella per la restituzione di ciò che una delle due parti avesse dato o fatto in esecuzione dell’accordo.</a:t>
            </a:r>
          </a:p>
          <a:p>
            <a:pPr algn="just"/>
            <a:r>
              <a:rPr lang="it-IT" dirty="0"/>
              <a:t>Dalla prima epoca classica gli accordi informali che non potevano essere ricondotti ad alcun tipo contrattuale riconosciuto dal sistema, ma che apparivano meritevoli di tutela perché diretti a soddisfare un affare tra le parti, cominciarono a essere tutelati anche per ottenere l’interesse positivo al mancato adempimento: </a:t>
            </a:r>
            <a:r>
              <a:rPr lang="it-IT" dirty="0" err="1"/>
              <a:t>Labeone</a:t>
            </a:r>
            <a:r>
              <a:rPr lang="it-IT" dirty="0"/>
              <a:t> propose di tutelare con </a:t>
            </a:r>
            <a:r>
              <a:rPr lang="it-IT" b="1" dirty="0"/>
              <a:t>l’</a:t>
            </a:r>
            <a:r>
              <a:rPr lang="it-IT" b="1" i="1" dirty="0" err="1"/>
              <a:t>agere</a:t>
            </a:r>
            <a:r>
              <a:rPr lang="it-IT" b="1" i="1" dirty="0"/>
              <a:t> </a:t>
            </a:r>
            <a:r>
              <a:rPr lang="it-IT" b="1" i="1" dirty="0" err="1"/>
              <a:t>praescriptis</a:t>
            </a:r>
            <a:r>
              <a:rPr lang="it-IT" b="1" i="1" dirty="0"/>
              <a:t> </a:t>
            </a:r>
            <a:r>
              <a:rPr lang="it-IT" b="1" i="1" dirty="0" err="1"/>
              <a:t>verbis</a:t>
            </a:r>
            <a:r>
              <a:rPr lang="it-IT" dirty="0"/>
              <a:t> qualunque accordo che avesse come contenuto uno scambio di prestazioni (</a:t>
            </a:r>
            <a:r>
              <a:rPr lang="it-IT" i="1" dirty="0" err="1"/>
              <a:t>ultrocitroque</a:t>
            </a:r>
            <a:r>
              <a:rPr lang="it-IT" i="1" dirty="0"/>
              <a:t> </a:t>
            </a:r>
            <a:r>
              <a:rPr lang="it-IT" i="1" dirty="0" err="1"/>
              <a:t>obligatio</a:t>
            </a:r>
            <a:r>
              <a:rPr lang="it-IT" dirty="0"/>
              <a:t>). Questo modo di agire contemplava un obbligo di buona fede ed era caratterizzato da una </a:t>
            </a:r>
            <a:r>
              <a:rPr lang="it-IT" i="1" dirty="0" err="1"/>
              <a:t>praescriptio</a:t>
            </a:r>
            <a:r>
              <a:rPr lang="it-IT" i="1" dirty="0"/>
              <a:t> </a:t>
            </a:r>
            <a:r>
              <a:rPr lang="it-IT" dirty="0"/>
              <a:t>che, anziché circoscrivere la pretesa dell’attore, descriveva l’accordo che aveva fatto sorgere l’obbligo.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87286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04435F-E821-F444-B7B4-F69B8B6DE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8340E5-2DF8-2949-A807-824518C62B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61209"/>
            <a:ext cx="10363826" cy="5101937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I giuristi successivi specificarono che tale tutela poteva essere riconosciuta soltanto agli accordi che prevedessero prestazioni corrispettive di cui una fosse già stata eseguita. </a:t>
            </a:r>
          </a:p>
          <a:p>
            <a:pPr algn="just"/>
            <a:r>
              <a:rPr lang="it-IT" sz="2800" dirty="0"/>
              <a:t>Un qualunque accordo relativo a uno scambio di prestazioni non era dunque di per sé obbligatorio; l’obbligazione sorgeva solo quando una delle due parti avesse già tenuto il comportamento previsto dall’accordo: soltanto allora e soltanto essa avrebbe potuto agire </a:t>
            </a:r>
            <a:r>
              <a:rPr lang="it-IT" sz="2800" i="1" dirty="0" err="1"/>
              <a:t>praescriptis</a:t>
            </a:r>
            <a:r>
              <a:rPr lang="it-IT" sz="2800" i="1" dirty="0"/>
              <a:t> </a:t>
            </a:r>
            <a:r>
              <a:rPr lang="it-IT" sz="2800" i="1" dirty="0" err="1"/>
              <a:t>verbis</a:t>
            </a:r>
            <a:r>
              <a:rPr lang="it-IT" sz="2800" i="1" dirty="0"/>
              <a:t> </a:t>
            </a:r>
            <a:r>
              <a:rPr lang="it-IT" sz="2800" dirty="0"/>
              <a:t>per pretendere la prestazione della controparte.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91532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EE3307-D900-034C-8EBC-10412FB46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5308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C86EFF-729C-DD4A-9E46-5BC433A15E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7074"/>
            <a:ext cx="10363826" cy="4623954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Nell’ultima epoca classica, il giurista Paolo li inquadrò in uno schema basato sul tipo di prestazioni promesse dalle due parti, distinguendoli in accordi di </a:t>
            </a:r>
          </a:p>
          <a:p>
            <a:pPr algn="just"/>
            <a:r>
              <a:rPr lang="it-IT" sz="2400" b="1" i="1" dirty="0"/>
              <a:t>do ut </a:t>
            </a:r>
            <a:r>
              <a:rPr lang="it-IT" sz="2400" b="1" i="1" dirty="0" err="1"/>
              <a:t>des</a:t>
            </a:r>
            <a:r>
              <a:rPr lang="it-IT" sz="2400" b="1" i="1" dirty="0"/>
              <a:t> </a:t>
            </a:r>
            <a:r>
              <a:rPr lang="it-IT" sz="2400" dirty="0"/>
              <a:t>(do qualcosa </a:t>
            </a:r>
            <a:r>
              <a:rPr lang="it-IT" sz="2400" dirty="0" err="1"/>
              <a:t>affinchè</a:t>
            </a:r>
            <a:r>
              <a:rPr lang="it-IT" sz="2400" dirty="0"/>
              <a:t> tu mi dia qualcos’altro),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/>
              <a:t>do ut </a:t>
            </a:r>
            <a:r>
              <a:rPr lang="it-IT" sz="2400" b="1" i="1" dirty="0" err="1"/>
              <a:t>facias</a:t>
            </a:r>
            <a:r>
              <a:rPr lang="it-IT" sz="2400" b="1" dirty="0"/>
              <a:t> </a:t>
            </a:r>
            <a:r>
              <a:rPr lang="it-IT" sz="2400" dirty="0"/>
              <a:t>(do qualcosa </a:t>
            </a:r>
            <a:r>
              <a:rPr lang="it-IT" sz="2400" dirty="0" err="1"/>
              <a:t>affinchè</a:t>
            </a:r>
            <a:r>
              <a:rPr lang="it-IT" sz="2400" dirty="0"/>
              <a:t> tu tenga un certo comportamento),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 err="1"/>
              <a:t>facio</a:t>
            </a:r>
            <a:r>
              <a:rPr lang="it-IT" sz="2400" b="1" i="1" dirty="0"/>
              <a:t> ut </a:t>
            </a:r>
            <a:r>
              <a:rPr lang="it-IT" sz="2400" b="1" i="1" dirty="0" err="1"/>
              <a:t>des</a:t>
            </a:r>
            <a:r>
              <a:rPr lang="it-IT" sz="2400" b="1" i="1" dirty="0"/>
              <a:t> </a:t>
            </a:r>
            <a:r>
              <a:rPr lang="it-IT" sz="2400" dirty="0"/>
              <a:t>(tengo un certo comportamento allo scopo che tu mi dia qualcosa),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 err="1"/>
              <a:t>facio</a:t>
            </a:r>
            <a:r>
              <a:rPr lang="it-IT" sz="2400" b="1" i="1" dirty="0"/>
              <a:t> ut </a:t>
            </a:r>
            <a:r>
              <a:rPr lang="it-IT" sz="2400" b="1" i="1" dirty="0" err="1"/>
              <a:t>facias</a:t>
            </a:r>
            <a:r>
              <a:rPr lang="it-IT" sz="2400" b="1" i="1" dirty="0"/>
              <a:t> </a:t>
            </a:r>
            <a:r>
              <a:rPr lang="it-IT" sz="2400" dirty="0"/>
              <a:t>(tengo un certo comportamento allo scopo che tu ne tenga un altro a mio favore). Questa quadripartizione venne in seguito accolta e studiata in profondità in epoca medievale e moder</a:t>
            </a:r>
            <a:r>
              <a:rPr lang="it-IT" dirty="0"/>
              <a:t>na.</a:t>
            </a:r>
          </a:p>
        </p:txBody>
      </p:sp>
    </p:spTree>
    <p:extLst>
      <p:ext uri="{BB962C8B-B14F-4D97-AF65-F5344CB8AC3E}">
        <p14:creationId xmlns:p14="http://schemas.microsoft.com/office/powerpoint/2010/main" val="11473365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8885B-F697-FF40-BC4F-EC4DADCD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4301"/>
            <a:ext cx="10364451" cy="924790"/>
          </a:xfrm>
        </p:spPr>
        <p:txBody>
          <a:bodyPr/>
          <a:lstStyle/>
          <a:p>
            <a:r>
              <a:rPr lang="it-IT" b="1" dirty="0"/>
              <a:t>DONAZIONI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FA20BB-FCE8-4F46-A158-62A145D825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39091"/>
            <a:ext cx="10363826" cy="5372099"/>
          </a:xfrm>
        </p:spPr>
        <p:txBody>
          <a:bodyPr>
            <a:noAutofit/>
          </a:bodyPr>
          <a:lstStyle/>
          <a:p>
            <a:pPr algn="just"/>
            <a:r>
              <a:rPr lang="it-IT" sz="3600" dirty="0"/>
              <a:t>Non è un autonomo negozio giuridico, bensì una possibile </a:t>
            </a:r>
            <a:r>
              <a:rPr lang="it-IT" sz="3600" b="1" dirty="0"/>
              <a:t>causa </a:t>
            </a:r>
            <a:r>
              <a:rPr lang="it-IT" sz="3600" dirty="0"/>
              <a:t>dei negozi astratti.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61007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90E17-88C1-6044-94B0-E1AE049D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7119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26ACCF-52C4-874D-B22A-F1B5FB0EEE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04010"/>
            <a:ext cx="10363826" cy="538249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Poiché possono essere utilizzati negozi di varia natura, gli </a:t>
            </a:r>
            <a:r>
              <a:rPr lang="it-IT" sz="2800" b="1" dirty="0"/>
              <a:t>effetti </a:t>
            </a:r>
            <a:r>
              <a:rPr lang="it-IT" sz="2800" dirty="0"/>
              <a:t>della donazione possono essere diversi: </a:t>
            </a:r>
          </a:p>
          <a:p>
            <a:pPr marL="0" indent="0" algn="just">
              <a:buNone/>
            </a:pPr>
            <a:r>
              <a:rPr lang="it-IT" sz="2800" dirty="0"/>
              <a:t>1) </a:t>
            </a:r>
            <a:r>
              <a:rPr lang="it-IT" sz="2800" b="1" dirty="0"/>
              <a:t>REALI </a:t>
            </a:r>
            <a:r>
              <a:rPr lang="it-IT" sz="2800" dirty="0"/>
              <a:t>(</a:t>
            </a:r>
            <a:r>
              <a:rPr lang="it-IT" sz="2800" u="sng" dirty="0"/>
              <a:t>donazioni </a:t>
            </a:r>
            <a:r>
              <a:rPr lang="it-IT" sz="2800" i="1" u="sng" dirty="0"/>
              <a:t>in dando</a:t>
            </a:r>
            <a:r>
              <a:rPr lang="it-IT" sz="2800" dirty="0"/>
              <a:t>): quando il donante trasferisce la proprietà o costituisce/estingue diritti reali di godimento CON </a:t>
            </a:r>
            <a:r>
              <a:rPr lang="it-IT" sz="2800" i="1" dirty="0" err="1"/>
              <a:t>mancipatio</a:t>
            </a:r>
            <a:r>
              <a:rPr lang="it-IT" sz="2800" dirty="0"/>
              <a:t>, </a:t>
            </a:r>
            <a:r>
              <a:rPr lang="it-IT" sz="2800" i="1" dirty="0"/>
              <a:t>in iure </a:t>
            </a:r>
            <a:r>
              <a:rPr lang="it-IT" sz="2800" i="1" dirty="0" err="1"/>
              <a:t>cessio</a:t>
            </a:r>
            <a:r>
              <a:rPr lang="it-IT" sz="2800" dirty="0"/>
              <a:t> o </a:t>
            </a:r>
            <a:r>
              <a:rPr lang="it-IT" sz="2800" i="1" dirty="0" err="1"/>
              <a:t>traditio</a:t>
            </a:r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2) </a:t>
            </a:r>
            <a:r>
              <a:rPr lang="it-IT" sz="2800" b="1" dirty="0"/>
              <a:t>OBBLIGATORI</a:t>
            </a:r>
            <a:r>
              <a:rPr lang="it-IT" sz="2800" dirty="0"/>
              <a:t> (</a:t>
            </a:r>
            <a:r>
              <a:rPr lang="it-IT" sz="2800" u="sng" dirty="0"/>
              <a:t>donazioni </a:t>
            </a:r>
            <a:r>
              <a:rPr lang="it-IT" sz="2800" i="1" u="sng" dirty="0"/>
              <a:t>in </a:t>
            </a:r>
            <a:r>
              <a:rPr lang="it-IT" sz="2800" i="1" u="sng" dirty="0" err="1"/>
              <a:t>obligando</a:t>
            </a:r>
            <a:r>
              <a:rPr lang="it-IT" sz="2800" dirty="0"/>
              <a:t>): quando il donante promette una prestazione con </a:t>
            </a:r>
            <a:r>
              <a:rPr lang="it-IT" sz="2800" i="1" dirty="0" err="1"/>
              <a:t>stipulatio</a:t>
            </a:r>
            <a:r>
              <a:rPr lang="it-IT" sz="2800" dirty="0"/>
              <a:t>; </a:t>
            </a:r>
          </a:p>
          <a:p>
            <a:pPr marL="0" indent="0" algn="just">
              <a:buNone/>
            </a:pPr>
            <a:r>
              <a:rPr lang="it-IT" sz="2800" dirty="0"/>
              <a:t>3) </a:t>
            </a:r>
            <a:r>
              <a:rPr lang="it-IT" sz="2800" b="1" dirty="0"/>
              <a:t>ESTINTIVI</a:t>
            </a:r>
            <a:r>
              <a:rPr lang="it-IT" sz="2800" dirty="0"/>
              <a:t> (</a:t>
            </a:r>
            <a:r>
              <a:rPr lang="it-IT" sz="2800" u="sng" dirty="0"/>
              <a:t>donazioni </a:t>
            </a:r>
            <a:r>
              <a:rPr lang="it-IT" sz="2800" i="1" u="sng" dirty="0"/>
              <a:t>in liberando</a:t>
            </a:r>
            <a:r>
              <a:rPr lang="it-IT" sz="2800" dirty="0"/>
              <a:t>): quando il donante rimette il debito con </a:t>
            </a:r>
            <a:r>
              <a:rPr lang="it-IT" sz="2800" i="1" dirty="0" err="1"/>
              <a:t>acceptilatio</a:t>
            </a:r>
            <a:r>
              <a:rPr lang="it-IT" sz="2800" i="1" dirty="0"/>
              <a:t> </a:t>
            </a:r>
            <a:r>
              <a:rPr lang="it-IT" sz="2800" dirty="0"/>
              <a:t>o </a:t>
            </a:r>
            <a:r>
              <a:rPr lang="it-IT" sz="2800" i="1" dirty="0" err="1"/>
              <a:t>pactum</a:t>
            </a:r>
            <a:r>
              <a:rPr lang="it-IT" sz="2800" i="1" dirty="0"/>
              <a:t> de non </a:t>
            </a:r>
            <a:r>
              <a:rPr lang="it-IT" sz="2800" i="1" dirty="0" err="1"/>
              <a:t>petendo</a:t>
            </a:r>
            <a:r>
              <a:rPr lang="it-IT" sz="28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069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D2142-6546-AF46-8A68-598D0BE0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23246"/>
          </a:xfrm>
        </p:spPr>
        <p:txBody>
          <a:bodyPr/>
          <a:lstStyle/>
          <a:p>
            <a:r>
              <a:rPr lang="it-IT" dirty="0"/>
              <a:t>DIVIETI DI DONAZIONE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9FBEB0-B69D-894A-ADFA-4E4E457262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41764"/>
            <a:ext cx="10363826" cy="427066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</a:t>
            </a:r>
            <a:r>
              <a:rPr lang="it-IT" sz="2800" b="1" dirty="0"/>
              <a:t> </a:t>
            </a:r>
            <a:r>
              <a:rPr lang="it-IT" sz="2800" b="1" i="1" u="sng" dirty="0" err="1"/>
              <a:t>lex</a:t>
            </a:r>
            <a:r>
              <a:rPr lang="it-IT" sz="2800" b="1" i="1" u="sng" dirty="0"/>
              <a:t> Cincia</a:t>
            </a:r>
            <a:r>
              <a:rPr lang="it-IT" sz="2800" dirty="0"/>
              <a:t>, plebiscito del 204 a.C., vieta le donazioni che superino un certo ammontare, ma non le dichiara nulle e non pone sanzioni per i trasgressori = </a:t>
            </a:r>
            <a:r>
              <a:rPr lang="it-IT" sz="2800" i="1" dirty="0" err="1"/>
              <a:t>lex</a:t>
            </a:r>
            <a:r>
              <a:rPr lang="it-IT" sz="2800" i="1" dirty="0"/>
              <a:t> </a:t>
            </a:r>
            <a:r>
              <a:rPr lang="it-IT" sz="2800" i="1" dirty="0" err="1"/>
              <a:t>imperfecta</a:t>
            </a:r>
            <a:r>
              <a:rPr lang="it-IT" sz="2800" i="1" dirty="0"/>
              <a:t>. 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pretore introduce l’</a:t>
            </a:r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dirty="0"/>
              <a:t> utilizzabile dal donante quando l’atto non abbia ancora prodotto tutti i suoi effetti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0621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8E40F0-E4A4-4041-B58D-1D69F6E3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3910"/>
            <a:ext cx="10364451" cy="862446"/>
          </a:xfrm>
        </p:spPr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602471-C4D4-9B4D-AC08-8A90820B065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348783"/>
            <a:ext cx="10363826" cy="50624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1a) </a:t>
            </a:r>
            <a:r>
              <a:rPr lang="it-IT" sz="2800" i="1" u="sng" dirty="0" err="1"/>
              <a:t>Mancipatio</a:t>
            </a:r>
            <a:r>
              <a:rPr lang="it-IT" sz="2800" u="sng" dirty="0"/>
              <a:t> senza trasferimento del possesso</a:t>
            </a:r>
            <a:r>
              <a:rPr lang="it-IT" sz="2800" dirty="0"/>
              <a:t>: rivendica del donatario ed </a:t>
            </a:r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i="1" dirty="0"/>
              <a:t> </a:t>
            </a:r>
            <a:r>
              <a:rPr lang="it-IT" sz="2800" dirty="0"/>
              <a:t>del donante.</a:t>
            </a:r>
          </a:p>
          <a:p>
            <a:pPr algn="just"/>
            <a:r>
              <a:rPr lang="it-IT" sz="2800" dirty="0"/>
              <a:t>1b) </a:t>
            </a:r>
            <a:r>
              <a:rPr lang="it-IT" sz="2800" i="1" u="sng" dirty="0" err="1"/>
              <a:t>Traditio</a:t>
            </a:r>
            <a:r>
              <a:rPr lang="it-IT" sz="2800" i="1" u="sng" dirty="0"/>
              <a:t> </a:t>
            </a:r>
            <a:r>
              <a:rPr lang="it-IT" sz="2800" u="sng" dirty="0"/>
              <a:t>di</a:t>
            </a:r>
            <a:r>
              <a:rPr lang="it-IT" sz="2800" i="1" u="sng" dirty="0"/>
              <a:t> res mancipi a domino</a:t>
            </a:r>
            <a:r>
              <a:rPr lang="it-IT" sz="2800" i="1" dirty="0"/>
              <a:t>: </a:t>
            </a:r>
            <a:r>
              <a:rPr lang="it-IT" sz="2800" dirty="0"/>
              <a:t>rivendica del donante, </a:t>
            </a:r>
            <a:r>
              <a:rPr lang="it-IT" sz="2800" i="1" dirty="0" err="1"/>
              <a:t>exceptio</a:t>
            </a:r>
            <a:r>
              <a:rPr lang="it-IT" sz="2800" i="1" dirty="0"/>
              <a:t> doli</a:t>
            </a:r>
            <a:r>
              <a:rPr lang="it-IT" sz="2800" dirty="0"/>
              <a:t> del donatario, </a:t>
            </a:r>
            <a:r>
              <a:rPr lang="it-IT" sz="2800" i="1" dirty="0" err="1"/>
              <a:t>replicatio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i="1" dirty="0"/>
              <a:t> </a:t>
            </a:r>
            <a:r>
              <a:rPr lang="it-IT" sz="2800" dirty="0"/>
              <a:t>del donante.</a:t>
            </a:r>
          </a:p>
          <a:p>
            <a:pPr algn="just"/>
            <a:r>
              <a:rPr lang="it-IT" sz="2800" dirty="0"/>
              <a:t>2) </a:t>
            </a:r>
            <a:r>
              <a:rPr lang="it-IT" sz="2800" i="1" u="sng" dirty="0" err="1"/>
              <a:t>Stipulatio</a:t>
            </a:r>
            <a:r>
              <a:rPr lang="it-IT" sz="2800" u="sng" dirty="0"/>
              <a:t> non ancora adempiuta</a:t>
            </a:r>
            <a:r>
              <a:rPr lang="it-IT" sz="2800" dirty="0"/>
              <a:t>: il donante oppone l’</a:t>
            </a:r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dirty="0"/>
              <a:t> all’</a:t>
            </a:r>
            <a:r>
              <a:rPr lang="it-IT" sz="2800" i="1" dirty="0" err="1"/>
              <a:t>actio</a:t>
            </a:r>
            <a:r>
              <a:rPr lang="it-IT" sz="2800" i="1" dirty="0"/>
              <a:t> ex </a:t>
            </a:r>
            <a:r>
              <a:rPr lang="it-IT" sz="2800" i="1" dirty="0" err="1"/>
              <a:t>stipulatu</a:t>
            </a:r>
            <a:r>
              <a:rPr lang="it-IT" sz="2800" dirty="0"/>
              <a:t> del donatario.</a:t>
            </a:r>
          </a:p>
          <a:p>
            <a:pPr algn="just"/>
            <a:r>
              <a:rPr lang="it-IT" sz="2800" dirty="0"/>
              <a:t>3) </a:t>
            </a:r>
            <a:r>
              <a:rPr lang="it-IT" sz="2800" i="1" u="sng" dirty="0" err="1"/>
              <a:t>Pactum</a:t>
            </a:r>
            <a:r>
              <a:rPr lang="it-IT" sz="2800" i="1" u="sng" dirty="0"/>
              <a:t> de non </a:t>
            </a:r>
            <a:r>
              <a:rPr lang="it-IT" sz="2800" i="1" u="sng" dirty="0" err="1"/>
              <a:t>petendo</a:t>
            </a:r>
            <a:r>
              <a:rPr lang="it-IT" sz="2800" dirty="0"/>
              <a:t>: azione del donante-creditore, </a:t>
            </a:r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pacti</a:t>
            </a:r>
            <a:r>
              <a:rPr lang="it-IT" sz="2800" dirty="0"/>
              <a:t> del donatario-debitore e </a:t>
            </a:r>
            <a:r>
              <a:rPr lang="it-IT" sz="2800" i="1" dirty="0" err="1"/>
              <a:t>replicatio</a:t>
            </a:r>
            <a:r>
              <a:rPr lang="it-IT" sz="2800" i="1" dirty="0"/>
              <a:t>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Cinciae</a:t>
            </a:r>
            <a:r>
              <a:rPr lang="it-IT" sz="2800" dirty="0"/>
              <a:t> del primo. 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562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E81BFC-8561-7F4C-8199-24604F4B8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8545"/>
          </a:xfrm>
        </p:spPr>
        <p:txBody>
          <a:bodyPr/>
          <a:lstStyle/>
          <a:p>
            <a:r>
              <a:rPr lang="it-IT" b="1" dirty="0"/>
              <a:t>PRESTAZIONE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6E19E0-54AD-CD4B-92EB-985AE66AB7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81960"/>
            <a:ext cx="10363826" cy="4309240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Si tratta del comportamento che il debitore deve tenere nei confronti del creditore.</a:t>
            </a:r>
          </a:p>
          <a:p>
            <a:pPr algn="just"/>
            <a:r>
              <a:rPr lang="it-IT" sz="2400" dirty="0"/>
              <a:t>Il suo contenuto </a:t>
            </a:r>
            <a:r>
              <a:rPr lang="it-IT" sz="2400" dirty="0" err="1"/>
              <a:t>puo</a:t>
            </a:r>
            <a:r>
              <a:rPr lang="it-IT" sz="2400" dirty="0"/>
              <a:t>̀ essere di vario tipo; nelle fonti si parla di: </a:t>
            </a:r>
          </a:p>
          <a:p>
            <a:pPr marL="0" indent="0" algn="just">
              <a:buNone/>
            </a:pPr>
            <a:r>
              <a:rPr lang="it-IT" sz="2400" dirty="0"/>
              <a:t>1)  </a:t>
            </a:r>
            <a:r>
              <a:rPr lang="it-IT" sz="2400" i="1" u="sng" dirty="0"/>
              <a:t>dare </a:t>
            </a:r>
            <a:r>
              <a:rPr lang="it-IT" sz="2400" u="sng" dirty="0"/>
              <a:t>(</a:t>
            </a:r>
            <a:r>
              <a:rPr lang="it-IT" sz="2400" dirty="0"/>
              <a:t>= trasferire la </a:t>
            </a:r>
            <a:r>
              <a:rPr lang="it-IT" sz="2400" dirty="0" err="1"/>
              <a:t>proprieta</a:t>
            </a:r>
            <a:r>
              <a:rPr lang="it-IT" sz="2400" dirty="0"/>
              <a:t>̀) </a:t>
            </a:r>
          </a:p>
          <a:p>
            <a:pPr marL="0" indent="0" algn="just">
              <a:buNone/>
            </a:pPr>
            <a:r>
              <a:rPr lang="it-IT" sz="2400" dirty="0"/>
              <a:t>2)  </a:t>
            </a:r>
            <a:r>
              <a:rPr lang="it-IT" sz="2400" i="1" u="sng" dirty="0" err="1"/>
              <a:t>facere</a:t>
            </a:r>
            <a:r>
              <a:rPr lang="it-IT" sz="2400" i="1" u="sng" dirty="0"/>
              <a:t> </a:t>
            </a:r>
            <a:r>
              <a:rPr lang="it-IT" sz="2400" dirty="0"/>
              <a:t>(che comprende anche il </a:t>
            </a:r>
            <a:r>
              <a:rPr lang="it-IT" sz="2400" i="1" dirty="0"/>
              <a:t>non </a:t>
            </a:r>
            <a:r>
              <a:rPr lang="it-IT" sz="2400" i="1" dirty="0" err="1"/>
              <a:t>facere</a:t>
            </a:r>
            <a:r>
              <a:rPr lang="it-IT" sz="2400" dirty="0"/>
              <a:t>) </a:t>
            </a:r>
          </a:p>
          <a:p>
            <a:pPr marL="0" indent="0" algn="just">
              <a:buNone/>
            </a:pPr>
            <a:r>
              <a:rPr lang="it-IT" sz="2400" dirty="0"/>
              <a:t>3)  </a:t>
            </a:r>
            <a:r>
              <a:rPr lang="it-IT" sz="2400" i="1" u="sng" dirty="0" err="1"/>
              <a:t>praestare</a:t>
            </a:r>
            <a:r>
              <a:rPr lang="it-IT" sz="2400" i="1" u="sng" dirty="0"/>
              <a:t> </a:t>
            </a:r>
            <a:r>
              <a:rPr lang="it-IT" sz="2400" u="sng" dirty="0"/>
              <a:t>(</a:t>
            </a:r>
            <a:r>
              <a:rPr lang="it-IT" sz="2400" dirty="0"/>
              <a:t>serve a precisare le </a:t>
            </a:r>
            <a:r>
              <a:rPr lang="it-IT" sz="2400" dirty="0" err="1"/>
              <a:t>modalita</a:t>
            </a:r>
            <a:r>
              <a:rPr lang="it-IT" sz="2400" dirty="0"/>
              <a:t>̀ secondo le quali devono essere eseguite le prestazioni di </a:t>
            </a:r>
            <a:r>
              <a:rPr lang="it-IT" sz="2400" i="1" dirty="0"/>
              <a:t>dare </a:t>
            </a:r>
            <a:r>
              <a:rPr lang="it-IT" sz="2400" dirty="0"/>
              <a:t>e </a:t>
            </a:r>
            <a:r>
              <a:rPr lang="it-IT" sz="2400" i="1" dirty="0" err="1"/>
              <a:t>facere</a:t>
            </a:r>
            <a:r>
              <a:rPr lang="it-IT" sz="2400" dirty="0"/>
              <a:t>, permettendo di giudicare se sono state correttamente eseguite).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7633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81980B-2909-9B40-A596-F07CADCCC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15879-9A84-854B-9062-0AA32005F6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2800" dirty="0"/>
              <a:t>Altro divieto riguarda le </a:t>
            </a:r>
            <a:r>
              <a:rPr lang="it-IT" sz="2800" b="1" u="sng" dirty="0"/>
              <a:t>donazioni tra coniugi</a:t>
            </a:r>
            <a:r>
              <a:rPr lang="it-IT" sz="2800" dirty="0"/>
              <a:t>, introdotto dai </a:t>
            </a:r>
            <a:r>
              <a:rPr lang="it-IT" sz="2800" i="1" dirty="0" err="1"/>
              <a:t>mores</a:t>
            </a:r>
            <a:r>
              <a:rPr lang="it-IT" sz="2800" dirty="0"/>
              <a:t> in epoca di poco posteriore alla </a:t>
            </a:r>
            <a:r>
              <a:rPr lang="it-IT" sz="2800" i="1" dirty="0" err="1"/>
              <a:t>lex</a:t>
            </a:r>
            <a:r>
              <a:rPr lang="it-IT" sz="2800" i="1" dirty="0"/>
              <a:t> Cincia</a:t>
            </a:r>
            <a:r>
              <a:rPr lang="it-IT" sz="2800" dirty="0"/>
              <a:t>, la cui </a:t>
            </a:r>
            <a:r>
              <a:rPr lang="it-IT" sz="2800" i="1" dirty="0"/>
              <a:t>ratio </a:t>
            </a:r>
            <a:r>
              <a:rPr lang="it-IT" sz="2800" dirty="0"/>
              <a:t>è da ricollegare alla diffusione dei matrimoni </a:t>
            </a:r>
            <a:r>
              <a:rPr lang="it-IT" sz="2800" i="1" dirty="0"/>
              <a:t>sine </a:t>
            </a:r>
            <a:r>
              <a:rPr lang="it-IT" sz="2800" i="1" dirty="0" err="1"/>
              <a:t>manu</a:t>
            </a:r>
            <a:r>
              <a:rPr lang="it-IT" sz="2800" dirty="0"/>
              <a:t>. Tale divieto comporta la nullità </a:t>
            </a:r>
            <a:r>
              <a:rPr lang="it-IT" sz="2800" i="1" dirty="0"/>
              <a:t>ipso iure </a:t>
            </a:r>
            <a:r>
              <a:rPr lang="it-IT" sz="2800" dirty="0"/>
              <a:t>dell’atto compiuto contro di esso.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4821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CABB3-BB3B-5842-BA35-DC8E2869A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ATTI IN FRODE AI CREDITORI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9ED663-E666-364A-8A8F-3512B9A5A8D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b="1" dirty="0"/>
              <a:t>Art. 2740</a:t>
            </a:r>
            <a:r>
              <a:rPr lang="it-IT" dirty="0"/>
              <a:t> c.c. </a:t>
            </a:r>
            <a:r>
              <a:rPr lang="it-IT" b="1" dirty="0"/>
              <a:t>Responsabilità patrimoniale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Il debitore risponde dell'adempimento delle obbligazioni con tutti i suoi beni presenti e futuri. Le limitazioni della responsabilità non sono ammesse se non nei casi stabiliti dalla legge. 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patrimonio del debitore è la principale garanzia per i creditori; a volte il debitore cerca di diminuirlo dolosamente alienando alcuni beni o assumendo ulteriori obbligazioni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22745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27CEF-0CFA-4D44-A272-67CFCBA85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PRESUPPOSTI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14E6F6-EBB5-4B4F-8F2C-729FE25795B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Il pretore introdusse degli strumenti con cui i creditori potevano far venir meno l’efficacia di tali atti, in presenza di questi</a:t>
            </a:r>
            <a:r>
              <a:rPr lang="it-IT" u="sng" dirty="0"/>
              <a:t> PRESUPPOSTI</a:t>
            </a:r>
            <a:r>
              <a:rPr lang="it-IT" dirty="0"/>
              <a:t>:</a:t>
            </a:r>
          </a:p>
          <a:p>
            <a:pPr marL="0" lvl="0" indent="0" algn="just">
              <a:buNone/>
            </a:pPr>
            <a:r>
              <a:rPr lang="it-IT" i="1" dirty="0"/>
              <a:t>1) EVENTUS DAMNI</a:t>
            </a:r>
            <a:endParaRPr lang="it-IT" dirty="0"/>
          </a:p>
          <a:p>
            <a:pPr marL="0" lvl="0" indent="0" algn="just">
              <a:buNone/>
            </a:pPr>
            <a:r>
              <a:rPr lang="it-IT" i="1" dirty="0"/>
              <a:t>2) CONSILIUM FRAUDIS</a:t>
            </a:r>
            <a:endParaRPr lang="it-IT" dirty="0"/>
          </a:p>
          <a:p>
            <a:pPr marL="0" indent="0" algn="just">
              <a:buNone/>
            </a:pPr>
            <a:r>
              <a:rPr lang="it-IT" i="1" dirty="0"/>
              <a:t>3) SCIENTIA FRAUDIS </a:t>
            </a:r>
            <a:r>
              <a:rPr lang="it-IT" dirty="0"/>
              <a:t>(solo se atto a titolo oneroso)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175251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A46F9C-22A0-8346-93BC-F164E71B1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IL PRETORE PUO’ CONCEDERE, A SECONDA DEI CASI: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5681F9-E441-BE46-9C90-ABE20FBECF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 algn="just"/>
            <a:r>
              <a:rPr lang="it-IT" i="1" u="sng" dirty="0"/>
              <a:t>DENEGATIO ACTIONIS </a:t>
            </a:r>
            <a:r>
              <a:rPr lang="it-IT" dirty="0"/>
              <a:t>al creditore fraudolento che voglia agire contro il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emptor</a:t>
            </a:r>
            <a:r>
              <a:rPr lang="it-IT" dirty="0"/>
              <a:t>.</a:t>
            </a:r>
          </a:p>
          <a:p>
            <a:pPr algn="just"/>
            <a:r>
              <a:rPr lang="it-IT" i="1" u="sng" dirty="0"/>
              <a:t>RESTITUTIO IN INTEGRUM PROPTER FRAUDEM</a:t>
            </a:r>
            <a:r>
              <a:rPr lang="it-IT" dirty="0"/>
              <a:t>: esperibile prima della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 dirty="0"/>
              <a:t> per rescindere alienazioni fraudolente</a:t>
            </a:r>
          </a:p>
          <a:p>
            <a:pPr algn="just"/>
            <a:r>
              <a:rPr lang="it-IT" i="1" u="sng" dirty="0"/>
              <a:t>INTERDICTUM FRAUDATORIUM</a:t>
            </a:r>
            <a:r>
              <a:rPr lang="it-IT" dirty="0"/>
              <a:t>: esperibile dopo 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 dirty="0"/>
              <a:t>;</a:t>
            </a:r>
            <a:r>
              <a:rPr lang="it-IT" i="1" dirty="0"/>
              <a:t> </a:t>
            </a:r>
            <a:r>
              <a:rPr lang="it-IT" dirty="0"/>
              <a:t>è restitutorio, a favore dei creditori ammessi alla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 dirty="0"/>
              <a:t> </a:t>
            </a:r>
          </a:p>
          <a:p>
            <a:pPr algn="just"/>
            <a:r>
              <a:rPr lang="it-IT" dirty="0"/>
              <a:t>In epoca giustinianea i tre rimedi vengono riuniti in un unico strumento, l’</a:t>
            </a:r>
            <a:r>
              <a:rPr lang="it-IT" b="1" u="sng" dirty="0"/>
              <a:t>azione Pauliana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111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F7E242-DDCE-CE48-B7DF-F94AF69F3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-117207"/>
            <a:ext cx="10364451" cy="1596177"/>
          </a:xfrm>
        </p:spPr>
        <p:txBody>
          <a:bodyPr/>
          <a:lstStyle/>
          <a:p>
            <a:r>
              <a:rPr lang="it-IT" dirty="0" err="1"/>
              <a:t>Perche</a:t>
            </a:r>
            <a:r>
              <a:rPr lang="it-IT" dirty="0"/>
              <a:t>́ l’obbligazione sia valida, la prestazione deve essere: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6917F8-C7F3-7A4A-B5BA-B4734C02DB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5532"/>
            <a:ext cx="10363826" cy="4235668"/>
          </a:xfrm>
        </p:spPr>
        <p:txBody>
          <a:bodyPr>
            <a:normAutofit/>
          </a:bodyPr>
          <a:lstStyle/>
          <a:p>
            <a:r>
              <a:rPr lang="it-IT" sz="2800" dirty="0"/>
              <a:t>1)  </a:t>
            </a:r>
            <a:r>
              <a:rPr lang="it-IT" sz="2800" u="sng" dirty="0"/>
              <a:t>DETERMINATA o DETERMINABILE </a:t>
            </a:r>
          </a:p>
          <a:p>
            <a:r>
              <a:rPr lang="it-IT" sz="2800" dirty="0"/>
              <a:t>2)  </a:t>
            </a:r>
            <a:r>
              <a:rPr lang="it-IT" sz="2800" u="sng" dirty="0"/>
              <a:t>POSSIBILE</a:t>
            </a:r>
            <a:r>
              <a:rPr lang="it-IT" sz="2800" dirty="0"/>
              <a:t> (materialmente e giuridicamente) </a:t>
            </a:r>
          </a:p>
          <a:p>
            <a:r>
              <a:rPr lang="it-IT" sz="2800" dirty="0"/>
              <a:t>3)  </a:t>
            </a:r>
            <a:r>
              <a:rPr lang="it-IT" sz="2800" u="sng" dirty="0"/>
              <a:t>LECITA </a:t>
            </a:r>
          </a:p>
          <a:p>
            <a:r>
              <a:rPr lang="it-IT" sz="2800" dirty="0"/>
              <a:t>4)  </a:t>
            </a:r>
            <a:r>
              <a:rPr lang="it-IT" sz="2800" u="sng" dirty="0"/>
              <a:t>PATRIMONIALE</a:t>
            </a:r>
            <a:r>
              <a:rPr lang="it-IT" sz="2800" dirty="0"/>
              <a:t>: l’interesse del creditore alla prestazione deve essere suscettibile di valutazione in denaro. </a:t>
            </a:r>
          </a:p>
          <a:p>
            <a:r>
              <a:rPr lang="it-IT" sz="2800" dirty="0"/>
              <a:t>5)  </a:t>
            </a:r>
            <a:r>
              <a:rPr lang="it-IT" sz="2800" u="sng" dirty="0"/>
              <a:t>RELATIVA A COMPORTAMENTO DEL DEBITORE</a:t>
            </a:r>
            <a:r>
              <a:rPr lang="it-IT" sz="2800" dirty="0"/>
              <a:t>: debito e </a:t>
            </a:r>
            <a:r>
              <a:rPr lang="it-IT" sz="2800" dirty="0" err="1"/>
              <a:t>responsabilita</a:t>
            </a:r>
            <a:r>
              <a:rPr lang="it-IT" sz="2800" dirty="0"/>
              <a:t>̀ devono far capo alla stessa persona.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97003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BB6E28-8515-114C-8680-2FA4D725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9055"/>
          </a:xfrm>
        </p:spPr>
        <p:txBody>
          <a:bodyPr/>
          <a:lstStyle/>
          <a:p>
            <a:r>
              <a:rPr lang="it-IT" i="1" dirty="0"/>
              <a:t>STIPULATIO POENAE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9076F9-35FB-534C-AB9A-33E10EE0419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7572"/>
            <a:ext cx="10363826" cy="4193627"/>
          </a:xfrm>
        </p:spPr>
        <p:txBody>
          <a:bodyPr/>
          <a:lstStyle/>
          <a:p>
            <a:pPr algn="just"/>
            <a:r>
              <a:rPr lang="it-IT" sz="2800" dirty="0"/>
              <a:t>si promette una somma di denaro per il caso in cui un comportamento non valutabile economicamente o un comportamento di un terzo non venisse adempiuto.</a:t>
            </a:r>
          </a:p>
          <a:p>
            <a:pPr algn="just"/>
            <a:r>
              <a:rPr lang="it-IT" sz="2800" dirty="0"/>
              <a:t> Giuridicamente la prestazione è data solo dalla somma di denaro e il risultato desiderato si configura come una condizione sospensiva potestativa (è dedotto </a:t>
            </a:r>
            <a:r>
              <a:rPr lang="it-IT" sz="2800" i="1" dirty="0"/>
              <a:t>in condicione </a:t>
            </a:r>
            <a:r>
              <a:rPr lang="it-IT" sz="2800" dirty="0"/>
              <a:t>non </a:t>
            </a:r>
            <a:r>
              <a:rPr lang="it-IT" sz="2800" i="1" dirty="0"/>
              <a:t>in </a:t>
            </a:r>
            <a:r>
              <a:rPr lang="it-IT" sz="2800" i="1" dirty="0" err="1"/>
              <a:t>obligatione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4893147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Goccia</Template>
  <TotalTime>5869</TotalTime>
  <Words>5865</Words>
  <Application>Microsoft Macintosh PowerPoint</Application>
  <PresentationFormat>Widescreen</PresentationFormat>
  <Paragraphs>313</Paragraphs>
  <Slides>73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73</vt:i4>
      </vt:variant>
    </vt:vector>
  </HeadingPairs>
  <TitlesOfParts>
    <vt:vector size="77" baseType="lpstr">
      <vt:lpstr>Arial</vt:lpstr>
      <vt:lpstr>Tw Cen MT</vt:lpstr>
      <vt:lpstr>Wingdings 2</vt:lpstr>
      <vt:lpstr>Goccia</vt:lpstr>
      <vt:lpstr>DIRITTI DI CREDITO O OBBLIGAZIONI </vt:lpstr>
      <vt:lpstr>DIRITTI REALI                                  DIRITTI DI CREDITO</vt:lpstr>
      <vt:lpstr>DEFINIZIONI</vt:lpstr>
      <vt:lpstr>DEFINIZIONI</vt:lpstr>
      <vt:lpstr>OBLIGATIO CIVILIS e OBLIGATIO NATURALIS</vt:lpstr>
      <vt:lpstr>ORIGINI DEL CONCETTO DI OBBLIGAZIONE </vt:lpstr>
      <vt:lpstr>PRESTAZIONE </vt:lpstr>
      <vt:lpstr>Perché l’obbligazione sia valida, la prestazione deve essere: </vt:lpstr>
      <vt:lpstr>STIPULATIO POENAE </vt:lpstr>
      <vt:lpstr>Nemo factum alienum promittendo obligatur. </vt:lpstr>
      <vt:lpstr>Nemo alteri stipulari potest </vt:lpstr>
      <vt:lpstr>FONTI DELLE OBBLIGAZIONI </vt:lpstr>
      <vt:lpstr>FONTI DELLE OBBLIGAZIONI </vt:lpstr>
      <vt:lpstr>FONTI DELLE OBBLIGAZIONI </vt:lpstr>
      <vt:lpstr>QUASI CONTRATTI</vt:lpstr>
      <vt:lpstr>QUASI DELITTI  </vt:lpstr>
      <vt:lpstr>QUASI DELITTI</vt:lpstr>
      <vt:lpstr>INADEMPIMENTO </vt:lpstr>
      <vt:lpstr>INADEMPIMENTO DEFINITIVO,  IMPOSSIBILITà SOPRAVVENUTA DELLA PRESTAZIONE</vt:lpstr>
      <vt:lpstr>PERPETUATIO OBLIGATIONIS </vt:lpstr>
      <vt:lpstr>CRITERI DI IMPUTABILITà</vt:lpstr>
      <vt:lpstr>CRITERI DI IMPUTABILITA’ DELL’INADEMPIMENTO  </vt:lpstr>
      <vt:lpstr>Presentazione standard di PowerPoint</vt:lpstr>
      <vt:lpstr>Presentazione standard di PowerPoint</vt:lpstr>
      <vt:lpstr>RITARDO NELL’ADEMPIMENTO,  OMISSIONE O SCORRETTEZZA DELLA PRESTAZIONE </vt:lpstr>
      <vt:lpstr>RISARCIMENTO DEL DANNO </vt:lpstr>
      <vt:lpstr>1) QUANTI EA RES FUIT-EST-ERIT  </vt:lpstr>
      <vt:lpstr>2) ID QUOD INTEREST </vt:lpstr>
      <vt:lpstr>CLASSIFICAZIONI DEI CONTRATTI  </vt:lpstr>
      <vt:lpstr>Presentazione standard di PowerPoint</vt:lpstr>
      <vt:lpstr>2° classificazione basata  sull’elemento che genera l’obbligo.  </vt:lpstr>
      <vt:lpstr>SINGOLI CONTRATTI REALI 1) MUTUO:  </vt:lpstr>
      <vt:lpstr>  2) COMODATO  </vt:lpstr>
      <vt:lpstr>3) DEPOSITO:</vt:lpstr>
      <vt:lpstr>4) PEGNO </vt:lpstr>
      <vt:lpstr>FIDUCIA </vt:lpstr>
      <vt:lpstr>CONTRATTI LETTERALI </vt:lpstr>
      <vt:lpstr>CONTRATTI VERBALI  </vt:lpstr>
      <vt:lpstr>STIPULAZIONI DI GARANZIA</vt:lpstr>
      <vt:lpstr>Principio dell’ACCESSORIETA’  </vt:lpstr>
      <vt:lpstr>DIRITTO DI REGRESSO</vt:lpstr>
      <vt:lpstr>CONTRATTI CONSENSUALI </vt:lpstr>
      <vt:lpstr>OBBLIGAZIONI PRINCIPALI SCATURENTI DAL CONTRATTO PER IL COMPRATORE </vt:lpstr>
      <vt:lpstr>OBBLIGAZIONI PRINCIPALI SCATURENTI DAL CONTRATTO PER IL VENDITORE </vt:lpstr>
      <vt:lpstr>RIPARTIZIONE DEL RISCHIO</vt:lpstr>
      <vt:lpstr>PATTI AGGIUNTI ALLA COMPRAVENDITA</vt:lpstr>
      <vt:lpstr>RESPONSABILITA’ PER EVIZIONE  NELLA COMPRAVENDITA </vt:lpstr>
      <vt:lpstr>Presentazione standard di PowerPoint</vt:lpstr>
      <vt:lpstr>RESPONSABILITÀ PER VIZI DELLA COSA VENDUTA  </vt:lpstr>
      <vt:lpstr>Presentazione standard di PowerPoint</vt:lpstr>
      <vt:lpstr>2) LOCATIO CONDUCTIO</vt:lpstr>
      <vt:lpstr>Presentazione standard di PowerPoint</vt:lpstr>
      <vt:lpstr>Presentazione standard di PowerPoint</vt:lpstr>
      <vt:lpstr>3) societas</vt:lpstr>
      <vt:lpstr>A) societas omnium bonorum (generale)</vt:lpstr>
      <vt:lpstr>b) societas unius rei (speciale)</vt:lpstr>
      <vt:lpstr>Presentazione standard di PowerPoint</vt:lpstr>
      <vt:lpstr>Presentazione standard di PowerPoint</vt:lpstr>
      <vt:lpstr>Presentazione standard di PowerPoint</vt:lpstr>
      <vt:lpstr>4) MANDATUM </vt:lpstr>
      <vt:lpstr>Presentazione standard di PowerPoint</vt:lpstr>
      <vt:lpstr>Presentazione standard di PowerPoint</vt:lpstr>
      <vt:lpstr>CONTRATTI INNOMINATI</vt:lpstr>
      <vt:lpstr>Presentazione standard di PowerPoint</vt:lpstr>
      <vt:lpstr>Presentazione standard di PowerPoint</vt:lpstr>
      <vt:lpstr>DONAZIONI</vt:lpstr>
      <vt:lpstr>Presentazione standard di PowerPoint</vt:lpstr>
      <vt:lpstr>DIVIETI DI DONAZIONE</vt:lpstr>
      <vt:lpstr>ESEMPI</vt:lpstr>
      <vt:lpstr>Presentazione standard di PowerPoint</vt:lpstr>
      <vt:lpstr>ATTI IN FRODE AI CREDITORI</vt:lpstr>
      <vt:lpstr>PRESUPPOSTI </vt:lpstr>
      <vt:lpstr>IL PRETORE PUO’ CONCEDERE, A SECONDA DEI CASI: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DIRITTI DI CREDITO O OBBLIGAZIONI </dc:title>
  <dc:creator>Utente di Microsoft Office</dc:creator>
  <cp:lastModifiedBy>Utente di Microsoft Office</cp:lastModifiedBy>
  <cp:revision>28</cp:revision>
  <dcterms:created xsi:type="dcterms:W3CDTF">2018-11-26T15:38:27Z</dcterms:created>
  <dcterms:modified xsi:type="dcterms:W3CDTF">2019-12-15T11:43:38Z</dcterms:modified>
</cp:coreProperties>
</file>